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activeX/activeX2.bin" ContentType="application/vnd.ms-office.activeX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1.bin" ContentType="application/vnd.ms-office.activeX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8" r:id="rId3"/>
    <p:sldId id="304" r:id="rId4"/>
    <p:sldId id="266" r:id="rId5"/>
    <p:sldId id="298" r:id="rId6"/>
    <p:sldId id="299" r:id="rId7"/>
    <p:sldId id="303" r:id="rId8"/>
    <p:sldId id="269" r:id="rId9"/>
    <p:sldId id="274" r:id="rId10"/>
    <p:sldId id="271" r:id="rId11"/>
    <p:sldId id="292" r:id="rId12"/>
    <p:sldId id="293" r:id="rId13"/>
    <p:sldId id="305" r:id="rId14"/>
    <p:sldId id="307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FF00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2" autoAdjust="0"/>
    <p:restoredTop sz="94162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EDC25-B291-44CA-8C58-0FD9B44814F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728F7-F401-4199-9CC1-94910F045F5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FFB4D-BD20-453F-A486-9EAB86E3382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29BB3-E897-442E-8A11-8EF01859F4F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2BA71-20D6-4804-9137-A231D687706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46BB6-B891-4625-979D-19EAEA62E00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C2BCD-FC69-4845-BED0-E35BD8779C0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780B6-CC58-4320-B336-38C0DD0C05A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9485F-F1D6-4296-A75C-A74ADC4F7E3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BDE3F-11F9-437C-9CF5-1A2A37B6E2B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B1DE7-C0AE-42C4-B541-2BEB9F10D9D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8D5862-A819-4E94-9610-FECF020DAEB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gif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26893;&#26641;&#38382;&#39064;&#65288;&#21892;&#38271;&#65289;.ppt#745,3,&#24187;&#28783;&#29255; 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8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5016" y="0"/>
            <a:ext cx="9269016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文本框 3"/>
          <p:cNvSpPr txBox="1">
            <a:spLocks noChangeArrowheads="1"/>
          </p:cNvSpPr>
          <p:nvPr/>
        </p:nvSpPr>
        <p:spPr bwMode="auto">
          <a:xfrm>
            <a:off x="1170385" y="849314"/>
            <a:ext cx="614957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/>
              <a:t>新</a:t>
            </a:r>
            <a:r>
              <a:rPr lang="zh-CN" altLang="zh-CN" sz="2800" dirty="0"/>
              <a:t>人教</a:t>
            </a:r>
            <a:r>
              <a:rPr lang="zh-CN" altLang="zh-CN" sz="2800" dirty="0" smtClean="0"/>
              <a:t>版</a:t>
            </a:r>
            <a:r>
              <a:rPr lang="zh-CN" altLang="en-US" sz="2800" dirty="0" smtClean="0"/>
              <a:t>五</a:t>
            </a:r>
            <a:r>
              <a:rPr lang="zh-CN" altLang="zh-CN" sz="2800" dirty="0" smtClean="0"/>
              <a:t>年</a:t>
            </a:r>
            <a:r>
              <a:rPr lang="zh-CN" altLang="zh-CN" sz="2800" dirty="0"/>
              <a:t>级</a:t>
            </a:r>
            <a:r>
              <a:rPr lang="zh-CN" altLang="en-US" sz="2800" dirty="0"/>
              <a:t>数学</a:t>
            </a:r>
            <a:r>
              <a:rPr lang="zh-CN" altLang="zh-CN" sz="2800" dirty="0"/>
              <a:t>课本上册</a:t>
            </a:r>
            <a:r>
              <a:rPr lang="en-US" altLang="zh-CN" sz="2800" dirty="0"/>
              <a:t>   </a:t>
            </a:r>
            <a:endParaRPr lang="zh-CN" altLang="zh-CN" sz="2800" dirty="0"/>
          </a:p>
        </p:txBody>
      </p:sp>
      <p:sp>
        <p:nvSpPr>
          <p:cNvPr id="10243" name="文本框 4"/>
          <p:cNvSpPr txBox="1">
            <a:spLocks noChangeArrowheads="1"/>
          </p:cNvSpPr>
          <p:nvPr/>
        </p:nvSpPr>
        <p:spPr bwMode="auto">
          <a:xfrm>
            <a:off x="1187053" y="2363789"/>
            <a:ext cx="634722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dirty="0"/>
              <a:t>     </a:t>
            </a:r>
            <a:r>
              <a:rPr lang="zh-CN" altLang="en-US" sz="4000" dirty="0" smtClean="0"/>
              <a:t>第七单</a:t>
            </a:r>
            <a:r>
              <a:rPr lang="zh-CN" altLang="en-US" sz="4000" dirty="0"/>
              <a:t>元  </a:t>
            </a:r>
            <a:r>
              <a:rPr lang="zh-CN" altLang="en-US" sz="4000" dirty="0" smtClean="0"/>
              <a:t>植树问题</a:t>
            </a:r>
            <a:endParaRPr lang="en-US" altLang="zh-CN" sz="4000" dirty="0"/>
          </a:p>
        </p:txBody>
      </p:sp>
      <p:sp>
        <p:nvSpPr>
          <p:cNvPr id="10244" name="文本框 5"/>
          <p:cNvSpPr txBox="1">
            <a:spLocks noChangeArrowheads="1"/>
          </p:cNvSpPr>
          <p:nvPr/>
        </p:nvSpPr>
        <p:spPr bwMode="auto">
          <a:xfrm>
            <a:off x="1979712" y="3861048"/>
            <a:ext cx="56030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/>
              <a:t>        </a:t>
            </a:r>
            <a:r>
              <a:rPr lang="zh-CN" altLang="zh-CN" sz="2800" dirty="0" smtClean="0"/>
              <a:t>第</a:t>
            </a:r>
            <a:r>
              <a:rPr lang="en-US" altLang="zh-CN" sz="2800" dirty="0" smtClean="0"/>
              <a:t>1</a:t>
            </a:r>
            <a:r>
              <a:rPr lang="zh-CN" altLang="zh-CN" sz="2800" dirty="0" smtClean="0"/>
              <a:t>课</a:t>
            </a:r>
            <a:r>
              <a:rPr lang="zh-CN" altLang="en-US" sz="2800" dirty="0" smtClean="0"/>
              <a:t>时   两端栽种   </a:t>
            </a:r>
            <a:endParaRPr lang="en-US" altLang="zh-CN" sz="2800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3779912" y="5085184"/>
            <a:ext cx="324036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执教教师：李燕兵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79388" y="188913"/>
            <a:ext cx="87852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00CC"/>
                </a:solidFill>
              </a:rPr>
              <a:t>同学们在</a:t>
            </a:r>
            <a:r>
              <a:rPr lang="zh-CN" altLang="en-US" sz="4000" b="1">
                <a:solidFill>
                  <a:schemeClr val="bg1"/>
                </a:solidFill>
              </a:rPr>
              <a:t>全长</a:t>
            </a:r>
            <a:r>
              <a:rPr lang="en-US" altLang="zh-CN" sz="4000" b="1">
                <a:solidFill>
                  <a:schemeClr val="bg1"/>
                </a:solidFill>
              </a:rPr>
              <a:t>100</a:t>
            </a:r>
            <a:r>
              <a:rPr lang="zh-CN" altLang="en-US" sz="4000" b="1">
                <a:solidFill>
                  <a:schemeClr val="bg1"/>
                </a:solidFill>
              </a:rPr>
              <a:t>米</a:t>
            </a:r>
            <a:r>
              <a:rPr lang="zh-CN" altLang="en-US" sz="4000" b="1">
                <a:solidFill>
                  <a:srgbClr val="0000CC"/>
                </a:solidFill>
              </a:rPr>
              <a:t>的小路               。</a:t>
            </a:r>
            <a:r>
              <a:rPr lang="zh-CN" altLang="en-US" sz="4000" b="1">
                <a:solidFill>
                  <a:schemeClr val="bg1"/>
                </a:solidFill>
              </a:rPr>
              <a:t>每隔</a:t>
            </a:r>
            <a:r>
              <a:rPr lang="en-US" altLang="zh-CN" sz="4000" b="1">
                <a:solidFill>
                  <a:schemeClr val="bg1"/>
                </a:solidFill>
              </a:rPr>
              <a:t>5</a:t>
            </a:r>
            <a:r>
              <a:rPr lang="zh-CN" altLang="en-US" sz="4000" b="1">
                <a:solidFill>
                  <a:schemeClr val="bg1"/>
                </a:solidFill>
              </a:rPr>
              <a:t>米</a:t>
            </a:r>
            <a:r>
              <a:rPr lang="zh-CN" altLang="en-US" sz="4000" b="1">
                <a:solidFill>
                  <a:srgbClr val="0000CC"/>
                </a:solidFill>
              </a:rPr>
              <a:t>栽一棵（              ）。一共需要多少棵树苗？ </a:t>
            </a: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339975" y="836613"/>
            <a:ext cx="23034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323850" y="1412875"/>
            <a:ext cx="15843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195513" y="188913"/>
            <a:ext cx="2736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00CC"/>
                </a:solidFill>
              </a:rPr>
              <a:t>全长</a:t>
            </a:r>
            <a:r>
              <a:rPr lang="en-US" altLang="zh-CN" sz="4000" b="1">
                <a:solidFill>
                  <a:srgbClr val="0000CC"/>
                </a:solidFill>
              </a:rPr>
              <a:t>100</a:t>
            </a:r>
            <a:r>
              <a:rPr lang="zh-CN" altLang="en-US" sz="4000" b="1">
                <a:solidFill>
                  <a:srgbClr val="0000CC"/>
                </a:solidFill>
              </a:rPr>
              <a:t>米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179388" y="782638"/>
            <a:ext cx="2160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00CC"/>
                </a:solidFill>
              </a:rPr>
              <a:t>每隔</a:t>
            </a:r>
            <a:r>
              <a:rPr lang="en-US" altLang="zh-CN" sz="4000" b="1">
                <a:solidFill>
                  <a:srgbClr val="0000CC"/>
                </a:solidFill>
              </a:rPr>
              <a:t>5</a:t>
            </a:r>
            <a:r>
              <a:rPr lang="zh-CN" altLang="en-US" sz="4000" b="1">
                <a:solidFill>
                  <a:srgbClr val="0000CC"/>
                </a:solidFill>
              </a:rPr>
              <a:t>米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6156325" y="188913"/>
            <a:ext cx="2303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00CC"/>
                </a:solidFill>
              </a:rPr>
              <a:t>一边植树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6156325" y="188913"/>
            <a:ext cx="2376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</a:rPr>
              <a:t>一边植树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3995738" y="765175"/>
            <a:ext cx="223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00CC"/>
                </a:solidFill>
              </a:rPr>
              <a:t>两端要栽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3995738" y="765175"/>
            <a:ext cx="223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</a:rPr>
              <a:t>两端要栽</a:t>
            </a:r>
          </a:p>
        </p:txBody>
      </p:sp>
      <p:pic>
        <p:nvPicPr>
          <p:cNvPr id="22553" name="Picture 25" descr="陪你听风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</p:spPr>
      </p:pic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1095375" y="2859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1527175" y="3132138"/>
            <a:ext cx="2182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100÷5=20</a:t>
            </a: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1619250" y="4076700"/>
            <a:ext cx="3024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/>
              <a:t>  </a:t>
            </a:r>
            <a:r>
              <a:rPr lang="en-US" altLang="zh-CN" sz="3200" b="1">
                <a:solidFill>
                  <a:srgbClr val="FF0000"/>
                </a:solidFill>
              </a:rPr>
              <a:t>20+1=21</a:t>
            </a:r>
            <a:r>
              <a:rPr lang="zh-CN" altLang="en-US" sz="3200" b="1">
                <a:solidFill>
                  <a:srgbClr val="FF0000"/>
                </a:solidFill>
              </a:rPr>
              <a:t>（棵）</a:t>
            </a: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1763713" y="4840288"/>
            <a:ext cx="3898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答：一共要</a:t>
            </a:r>
            <a:r>
              <a:rPr lang="en-US" altLang="zh-CN" sz="3200" b="1">
                <a:solidFill>
                  <a:srgbClr val="FF0000"/>
                </a:solidFill>
              </a:rPr>
              <a:t>21</a:t>
            </a:r>
            <a:r>
              <a:rPr lang="zh-CN" altLang="en-US" sz="3200" b="1">
                <a:solidFill>
                  <a:srgbClr val="FF0000"/>
                </a:solidFill>
              </a:rPr>
              <a:t>棵树苗</a:t>
            </a:r>
          </a:p>
        </p:txBody>
      </p:sp>
    </p:spTree>
    <p:controls>
      <p:control spid="22543" name="TextBox1" r:id="rId2" imgW="9144000" imgH="3676680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WordArt 4"/>
          <p:cNvSpPr>
            <a:spLocks noChangeArrowheads="1" noChangeShapeType="1" noTextEdit="1"/>
          </p:cNvSpPr>
          <p:nvPr/>
        </p:nvSpPr>
        <p:spPr bwMode="auto">
          <a:xfrm>
            <a:off x="352425" y="160338"/>
            <a:ext cx="15557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华文行楷"/>
              </a:rPr>
              <a:t>思考</a:t>
            </a:r>
          </a:p>
        </p:txBody>
      </p:sp>
      <p:pic>
        <p:nvPicPr>
          <p:cNvPr id="56325" name="Picture 5" descr="翻页的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44450"/>
            <a:ext cx="1274763" cy="1168400"/>
          </a:xfrm>
          <a:prstGeom prst="rect">
            <a:avLst/>
          </a:prstGeom>
          <a:noFill/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50825" y="1268413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00CC"/>
                </a:solidFill>
              </a:rPr>
              <a:t>在“植树问题”中，一定要是“</a:t>
            </a:r>
            <a:r>
              <a:rPr lang="zh-CN" altLang="en-US" sz="4000" b="1">
                <a:solidFill>
                  <a:srgbClr val="FF0000"/>
                </a:solidFill>
              </a:rPr>
              <a:t>树</a:t>
            </a:r>
            <a:r>
              <a:rPr lang="zh-CN" altLang="en-US" sz="4000" b="1">
                <a:solidFill>
                  <a:srgbClr val="0000CC"/>
                </a:solidFill>
              </a:rPr>
              <a:t>”吗？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23850" y="1989138"/>
            <a:ext cx="756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CC"/>
                </a:solidFill>
              </a:rPr>
              <a:t>除了“</a:t>
            </a:r>
            <a:r>
              <a:rPr lang="zh-CN" altLang="en-US" sz="3600" b="1">
                <a:solidFill>
                  <a:srgbClr val="FF0000"/>
                </a:solidFill>
              </a:rPr>
              <a:t>树</a:t>
            </a:r>
            <a:r>
              <a:rPr lang="zh-CN" altLang="en-US" sz="3600" b="1">
                <a:solidFill>
                  <a:srgbClr val="0000CC"/>
                </a:solidFill>
              </a:rPr>
              <a:t>”，还能换成别的事物吗？</a:t>
            </a:r>
          </a:p>
        </p:txBody>
      </p:sp>
      <p:pic>
        <p:nvPicPr>
          <p:cNvPr id="56329" name="Picture 9" descr="陪你听风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</p:spPr>
      </p:pic>
    </p:spTree>
    <p:controls>
      <p:control spid="56328" name="TextBox1" r:id="rId2" imgW="9144000" imgH="3029040"/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WordArt 7"/>
          <p:cNvSpPr>
            <a:spLocks noChangeArrowheads="1" noChangeShapeType="1" noTextEdit="1"/>
          </p:cNvSpPr>
          <p:nvPr/>
        </p:nvSpPr>
        <p:spPr bwMode="auto">
          <a:xfrm>
            <a:off x="179388" y="15875"/>
            <a:ext cx="4752975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华文行楷"/>
              </a:rPr>
              <a:t>植树问题的应用领域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19063" y="765175"/>
            <a:ext cx="1712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0000CC"/>
                </a:solidFill>
              </a:rPr>
              <a:t>摆花篮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19063" y="1484313"/>
            <a:ext cx="1712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0000CC"/>
                </a:solidFill>
              </a:rPr>
              <a:t>装路灯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134938" y="2943225"/>
            <a:ext cx="1712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0000CC"/>
                </a:solidFill>
              </a:rPr>
              <a:t>挂灯笼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119063" y="2205038"/>
            <a:ext cx="1712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0000CC"/>
                </a:solidFill>
              </a:rPr>
              <a:t>摆椅子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34925" y="5157788"/>
            <a:ext cx="2222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0000CC"/>
                </a:solidFill>
              </a:rPr>
              <a:t>公交站点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119063" y="3717925"/>
            <a:ext cx="1712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0000CC"/>
                </a:solidFill>
              </a:rPr>
              <a:t>电线杆</a:t>
            </a: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2051050" y="1484313"/>
            <a:ext cx="1203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队列</a:t>
            </a: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051050" y="765175"/>
            <a:ext cx="1203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栏杆</a:t>
            </a: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2051050" y="2205038"/>
            <a:ext cx="1203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楼层</a:t>
            </a: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119063" y="4456113"/>
            <a:ext cx="1712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00CC"/>
                </a:solidFill>
              </a:rPr>
              <a:t>垃圾桶</a:t>
            </a: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2292350" y="5157788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</a:rPr>
              <a:t>……</a:t>
            </a:r>
          </a:p>
        </p:txBody>
      </p:sp>
      <p:pic>
        <p:nvPicPr>
          <p:cNvPr id="57365" name="Picture 21" descr="花篮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908050"/>
            <a:ext cx="4716463" cy="5876925"/>
          </a:xfrm>
          <a:prstGeom prst="rect">
            <a:avLst/>
          </a:prstGeom>
          <a:noFill/>
        </p:spPr>
      </p:pic>
      <p:pic>
        <p:nvPicPr>
          <p:cNvPr id="57368" name="Picture 24" descr="路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908050"/>
            <a:ext cx="4752975" cy="5897563"/>
          </a:xfrm>
          <a:prstGeom prst="rect">
            <a:avLst/>
          </a:prstGeom>
          <a:noFill/>
        </p:spPr>
      </p:pic>
      <p:pic>
        <p:nvPicPr>
          <p:cNvPr id="57369" name="Picture 25" descr="公园椅子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781300"/>
            <a:ext cx="4762500" cy="4032250"/>
          </a:xfrm>
          <a:prstGeom prst="rect">
            <a:avLst/>
          </a:prstGeom>
          <a:noFill/>
        </p:spPr>
      </p:pic>
      <p:pic>
        <p:nvPicPr>
          <p:cNvPr id="57370" name="Picture 26" descr="灯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908050"/>
            <a:ext cx="3756025" cy="5905500"/>
          </a:xfrm>
          <a:prstGeom prst="rect">
            <a:avLst/>
          </a:prstGeom>
          <a:noFill/>
        </p:spPr>
      </p:pic>
      <p:pic>
        <p:nvPicPr>
          <p:cNvPr id="57372" name="Picture 28" descr="电线杆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908050"/>
            <a:ext cx="4098925" cy="5876925"/>
          </a:xfrm>
          <a:prstGeom prst="rect">
            <a:avLst/>
          </a:prstGeom>
          <a:noFill/>
        </p:spPr>
      </p:pic>
      <p:pic>
        <p:nvPicPr>
          <p:cNvPr id="57373" name="Picture 29" descr="垃圾桶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6425" y="1096963"/>
            <a:ext cx="4727575" cy="5761037"/>
          </a:xfrm>
          <a:prstGeom prst="rect">
            <a:avLst/>
          </a:prstGeom>
          <a:noFill/>
        </p:spPr>
      </p:pic>
      <p:pic>
        <p:nvPicPr>
          <p:cNvPr id="57374" name="Picture 30" descr="公交车站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275" y="2781300"/>
            <a:ext cx="5257800" cy="4032250"/>
          </a:xfrm>
          <a:prstGeom prst="rect">
            <a:avLst/>
          </a:prstGeom>
          <a:noFill/>
        </p:spPr>
      </p:pic>
      <p:pic>
        <p:nvPicPr>
          <p:cNvPr id="57378" name="Picture 34" descr="S105260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6350" y="981075"/>
            <a:ext cx="5292725" cy="5805488"/>
          </a:xfrm>
          <a:prstGeom prst="rect">
            <a:avLst/>
          </a:prstGeom>
          <a:noFill/>
        </p:spPr>
      </p:pic>
      <p:pic>
        <p:nvPicPr>
          <p:cNvPr id="57380" name="Picture 36" descr="队列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68725" y="2133600"/>
            <a:ext cx="5340350" cy="4608513"/>
          </a:xfrm>
          <a:prstGeom prst="rect">
            <a:avLst/>
          </a:prstGeom>
          <a:noFill/>
        </p:spPr>
      </p:pic>
      <p:pic>
        <p:nvPicPr>
          <p:cNvPr id="57381" name="Picture 37" descr="楼层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838" y="1268413"/>
            <a:ext cx="5318125" cy="5518150"/>
          </a:xfrm>
          <a:prstGeom prst="rect">
            <a:avLst/>
          </a:prstGeom>
          <a:noFill/>
        </p:spPr>
      </p:pic>
      <p:sp>
        <p:nvSpPr>
          <p:cNvPr id="57382" name="Text Box 38"/>
          <p:cNvSpPr txBox="1">
            <a:spLocks noChangeArrowheads="1"/>
          </p:cNvSpPr>
          <p:nvPr/>
        </p:nvSpPr>
        <p:spPr bwMode="auto">
          <a:xfrm>
            <a:off x="1908175" y="3735388"/>
            <a:ext cx="180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</a:rPr>
              <a:t>防盗网</a:t>
            </a:r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1835150" y="4456113"/>
            <a:ext cx="180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</a:rPr>
              <a:t>斑马线</a:t>
            </a:r>
          </a:p>
        </p:txBody>
      </p:sp>
      <p:pic>
        <p:nvPicPr>
          <p:cNvPr id="57384" name="Picture 40" descr="防盗网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838" y="2444750"/>
            <a:ext cx="5256212" cy="4297363"/>
          </a:xfrm>
          <a:prstGeom prst="rect">
            <a:avLst/>
          </a:prstGeom>
          <a:noFill/>
        </p:spPr>
      </p:pic>
      <p:pic>
        <p:nvPicPr>
          <p:cNvPr id="57385" name="Picture 41" descr="斑马线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79838" y="2349500"/>
            <a:ext cx="5364162" cy="3941763"/>
          </a:xfrm>
          <a:prstGeom prst="rect">
            <a:avLst/>
          </a:prstGeom>
          <a:noFill/>
        </p:spPr>
      </p:pic>
      <p:sp>
        <p:nvSpPr>
          <p:cNvPr id="57386" name="Text Box 42"/>
          <p:cNvSpPr txBox="1">
            <a:spLocks noChangeArrowheads="1"/>
          </p:cNvSpPr>
          <p:nvPr/>
        </p:nvSpPr>
        <p:spPr bwMode="auto">
          <a:xfrm>
            <a:off x="1979613" y="292417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</a:rPr>
              <a:t>彩旗</a:t>
            </a:r>
          </a:p>
        </p:txBody>
      </p:sp>
      <p:pic>
        <p:nvPicPr>
          <p:cNvPr id="57387" name="Picture 43" descr="彩旗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79838" y="1700213"/>
            <a:ext cx="5364162" cy="47482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7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7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57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7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2000"/>
                                        <p:tgtEl>
                                          <p:spTgt spid="57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2" dur="2000"/>
                                        <p:tgtEl>
                                          <p:spTgt spid="57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7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xit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500"/>
                                        <p:tgtEl>
                                          <p:spTgt spid="57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7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57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7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8" dur="2000"/>
                                        <p:tgtEl>
                                          <p:spTgt spid="57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7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7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8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008063" y="2312988"/>
            <a:ext cx="7200900" cy="180975"/>
            <a:chOff x="635" y="777"/>
            <a:chExt cx="4536" cy="114"/>
          </a:xfrm>
        </p:grpSpPr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635" y="777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635" y="891"/>
              <a:ext cx="45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>
              <a:off x="1542" y="777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>
              <a:off x="2449" y="777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>
              <a:off x="3357" y="777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9" name="Line 35"/>
            <p:cNvSpPr>
              <a:spLocks noChangeShapeType="1"/>
            </p:cNvSpPr>
            <p:nvPr/>
          </p:nvSpPr>
          <p:spPr bwMode="auto">
            <a:xfrm>
              <a:off x="4264" y="777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>
              <a:off x="5171" y="777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3816350" y="333375"/>
            <a:ext cx="1331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ea typeface="华文新魏" pitchFamily="2" charset="-122"/>
              </a:rPr>
              <a:t>小结</a:t>
            </a: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3635896" y="1340768"/>
            <a:ext cx="216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/>
              <a:t>两端要栽</a:t>
            </a: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2267744" y="3501011"/>
            <a:ext cx="4211637" cy="400051"/>
            <a:chOff x="1451" y="1797"/>
            <a:chExt cx="2653" cy="252"/>
          </a:xfrm>
        </p:grpSpPr>
        <p:sp>
          <p:nvSpPr>
            <p:cNvPr id="16434" name="Text Box 50"/>
            <p:cNvSpPr txBox="1">
              <a:spLocks noChangeArrowheads="1"/>
            </p:cNvSpPr>
            <p:nvPr/>
          </p:nvSpPr>
          <p:spPr bwMode="auto">
            <a:xfrm>
              <a:off x="1451" y="1797"/>
              <a:ext cx="2653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FF0000"/>
                  </a:solidFill>
                </a:rPr>
                <a:t>树的棵数 </a:t>
              </a:r>
              <a:r>
                <a:rPr lang="en-US" altLang="zh-CN" sz="2000" b="1" dirty="0">
                  <a:solidFill>
                    <a:srgbClr val="FF0000"/>
                  </a:solidFill>
                </a:rPr>
                <a:t>= </a:t>
              </a:r>
              <a:r>
                <a:rPr lang="zh-CN" altLang="en-US" sz="2000" b="1" dirty="0">
                  <a:solidFill>
                    <a:srgbClr val="FF0000"/>
                  </a:solidFill>
                </a:rPr>
                <a:t>间隔数    </a:t>
              </a:r>
              <a:r>
                <a:rPr lang="zh-CN" altLang="en-US" sz="2000" b="1" dirty="0" smtClean="0">
                  <a:solidFill>
                    <a:srgbClr val="FF0000"/>
                  </a:solidFill>
                </a:rPr>
                <a:t>   </a:t>
              </a:r>
              <a:r>
                <a:rPr lang="en-US" altLang="zh-CN" sz="2000" b="1" dirty="0" smtClean="0">
                  <a:solidFill>
                    <a:srgbClr val="FF0000"/>
                  </a:solidFill>
                </a:rPr>
                <a:t>1</a:t>
              </a:r>
              <a:endParaRPr lang="en-US" altLang="zh-CN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2857" y="1843"/>
              <a:ext cx="182" cy="181"/>
              <a:chOff x="3057" y="3691"/>
              <a:chExt cx="136" cy="136"/>
            </a:xfrm>
          </p:grpSpPr>
          <p:sp>
            <p:nvSpPr>
              <p:cNvPr id="16436" name="Line 52"/>
              <p:cNvSpPr>
                <a:spLocks noChangeShapeType="1"/>
              </p:cNvSpPr>
              <p:nvPr/>
            </p:nvSpPr>
            <p:spPr bwMode="auto">
              <a:xfrm>
                <a:off x="3057" y="3759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7" name="Line 53"/>
              <p:cNvSpPr>
                <a:spLocks noChangeShapeType="1"/>
              </p:cNvSpPr>
              <p:nvPr/>
            </p:nvSpPr>
            <p:spPr bwMode="auto">
              <a:xfrm rot="5400000">
                <a:off x="3057" y="3759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 noChangeArrowheads="1"/>
          </p:cNvSpPr>
          <p:nvPr>
            <p:ph type="title"/>
          </p:nvPr>
        </p:nvSpPr>
        <p:spPr>
          <a:xfrm>
            <a:off x="1931194" y="2946400"/>
            <a:ext cx="5712619" cy="9286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zh-CN" altLang="en-US" sz="4900" dirty="0" smtClean="0"/>
              <a:t>贺州市八步龙山小学录制</a:t>
            </a:r>
            <a:br>
              <a:rPr lang="zh-CN" altLang="en-US" sz="4900" dirty="0" smtClean="0"/>
            </a:br>
            <a:r>
              <a:rPr lang="zh-CN" altLang="en-US" sz="4900" dirty="0" smtClean="0"/>
              <a:t/>
            </a:r>
            <a:br>
              <a:rPr lang="zh-CN" altLang="en-US" sz="4900" dirty="0" smtClean="0"/>
            </a:br>
            <a:r>
              <a:rPr lang="en-US" altLang="zh-CN" sz="4900" dirty="0" smtClean="0"/>
              <a:t>2017</a:t>
            </a:r>
            <a:r>
              <a:rPr lang="zh-CN" altLang="en-US" sz="4900" dirty="0" smtClean="0"/>
              <a:t>年</a:t>
            </a:r>
            <a:r>
              <a:rPr lang="en-US" altLang="zh-CN" sz="4900" dirty="0" smtClean="0"/>
              <a:t>12</a:t>
            </a:r>
            <a:r>
              <a:rPr lang="zh-CN" altLang="en-US" sz="4900" dirty="0" smtClean="0"/>
              <a:t>月</a:t>
            </a:r>
            <a:r>
              <a:rPr lang="en-US" altLang="zh-CN" sz="4900" dirty="0" smtClean="0"/>
              <a:t>19</a:t>
            </a:r>
            <a:r>
              <a:rPr lang="zh-CN" altLang="en-US" sz="4900" dirty="0" smtClean="0"/>
              <a:t>日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图片20171218094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368300"/>
            <a:ext cx="889317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zh-CN" altLang="en-US" sz="3600" b="1" dirty="0" smtClean="0">
                <a:latin typeface="华文新魏" pitchFamily="2" charset="-122"/>
                <a:ea typeface="华文新魏" pitchFamily="2" charset="-122"/>
              </a:rPr>
              <a:t>工人在学校全</a:t>
            </a:r>
            <a:r>
              <a:rPr lang="zh-CN" altLang="en-US" sz="3600" b="1" dirty="0">
                <a:latin typeface="华文新魏" pitchFamily="2" charset="-122"/>
                <a:ea typeface="华文新魏" pitchFamily="2" charset="-122"/>
              </a:rPr>
              <a:t>长</a:t>
            </a:r>
            <a:r>
              <a:rPr lang="en-US" altLang="zh-CN" sz="3600" b="1" dirty="0">
                <a:latin typeface="华文新魏" pitchFamily="2" charset="-122"/>
                <a:ea typeface="华文新魏" pitchFamily="2" charset="-122"/>
              </a:rPr>
              <a:t>100</a:t>
            </a:r>
            <a:r>
              <a:rPr lang="zh-CN" altLang="en-US" sz="3600" b="1" dirty="0">
                <a:latin typeface="华文新魏" pitchFamily="2" charset="-122"/>
                <a:ea typeface="华文新魏" pitchFamily="2" charset="-122"/>
              </a:rPr>
              <a:t>米的小路</a:t>
            </a:r>
            <a:r>
              <a:rPr lang="zh-CN" altLang="en-US" sz="36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一边植树</a:t>
            </a:r>
            <a:r>
              <a:rPr lang="zh-CN" altLang="en-US" sz="3600" b="1" dirty="0">
                <a:latin typeface="华文新魏" pitchFamily="2" charset="-122"/>
                <a:ea typeface="华文新魏" pitchFamily="2" charset="-122"/>
              </a:rPr>
              <a:t>，每隔</a:t>
            </a:r>
            <a:r>
              <a:rPr lang="en-US" altLang="zh-CN" sz="3600" b="1" dirty="0"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sz="3600" b="1" dirty="0">
                <a:latin typeface="华文新魏" pitchFamily="2" charset="-122"/>
                <a:ea typeface="华文新魏" pitchFamily="2" charset="-122"/>
              </a:rPr>
              <a:t>米栽一棵（</a:t>
            </a:r>
            <a:r>
              <a:rPr lang="zh-CN" altLang="en-US" sz="36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两端要</a:t>
            </a:r>
            <a:r>
              <a:rPr lang="zh-CN" altLang="en-US" sz="3600" b="1" dirty="0">
                <a:solidFill>
                  <a:srgbClr val="FF0000"/>
                </a:solidFill>
              </a:rPr>
              <a:t>栽</a:t>
            </a:r>
            <a:r>
              <a:rPr lang="zh-CN" altLang="en-US" sz="3600" b="1" dirty="0"/>
              <a:t>）。一共需要多少棵树苗？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88" name="Group 40"/>
          <p:cNvGrpSpPr>
            <a:grpSpLocks/>
          </p:cNvGrpSpPr>
          <p:nvPr/>
        </p:nvGrpSpPr>
        <p:grpSpPr bwMode="auto">
          <a:xfrm>
            <a:off x="2771775" y="404813"/>
            <a:ext cx="3889375" cy="2195512"/>
            <a:chOff x="1610" y="799"/>
            <a:chExt cx="2450" cy="1383"/>
          </a:xfrm>
        </p:grpSpPr>
        <p:sp>
          <p:nvSpPr>
            <p:cNvPr id="27668" name="AutoShape 20"/>
            <p:cNvSpPr>
              <a:spLocks noChangeArrowheads="1"/>
            </p:cNvSpPr>
            <p:nvPr/>
          </p:nvSpPr>
          <p:spPr bwMode="auto">
            <a:xfrm>
              <a:off x="1610" y="799"/>
              <a:ext cx="2450" cy="590"/>
            </a:xfrm>
            <a:prstGeom prst="wedgeRoundRectCallout">
              <a:avLst>
                <a:gd name="adj1" fmla="val -100245"/>
                <a:gd name="adj2" fmla="val 243560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4400" b="1">
                  <a:solidFill>
                    <a:srgbClr val="FF0000"/>
                  </a:solidFill>
                </a:rPr>
                <a:t>两端都种了吗？</a:t>
              </a:r>
            </a:p>
          </p:txBody>
        </p:sp>
        <p:graphicFrame>
          <p:nvGraphicFramePr>
            <p:cNvPr id="27681" name="Object 33"/>
            <p:cNvGraphicFramePr>
              <a:graphicFrameLocks noChangeAspect="1"/>
            </p:cNvGraphicFramePr>
            <p:nvPr/>
          </p:nvGraphicFramePr>
          <p:xfrm>
            <a:off x="2663" y="2046"/>
            <a:ext cx="72" cy="136"/>
          </p:xfrm>
          <a:graphic>
            <a:graphicData uri="http://schemas.openxmlformats.org/presentationml/2006/ole">
              <p:oleObj spid="_x0000_s27681" name="公式" r:id="rId8" imgW="114120" imgH="215640" progId="Equations">
                <p:embed/>
              </p:oleObj>
            </a:graphicData>
          </a:graphic>
        </p:graphicFrame>
        <p:sp>
          <p:nvSpPr>
            <p:cNvPr id="27683" name="AutoShape 35"/>
            <p:cNvSpPr>
              <a:spLocks noChangeArrowheads="1"/>
            </p:cNvSpPr>
            <p:nvPr/>
          </p:nvSpPr>
          <p:spPr bwMode="auto">
            <a:xfrm>
              <a:off x="1610" y="799"/>
              <a:ext cx="2450" cy="590"/>
            </a:xfrm>
            <a:prstGeom prst="wedgeRoundRectCallout">
              <a:avLst>
                <a:gd name="adj1" fmla="val 89389"/>
                <a:gd name="adj2" fmla="val 243727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4400" b="1" dirty="0">
                  <a:solidFill>
                    <a:srgbClr val="FF0000"/>
                  </a:solidFill>
                </a:rPr>
                <a:t>两端都种了吗？</a:t>
              </a:r>
            </a:p>
          </p:txBody>
        </p:sp>
      </p:grpSp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827088" y="3219450"/>
            <a:ext cx="7416800" cy="604838"/>
            <a:chOff x="0" y="3384"/>
            <a:chExt cx="5760" cy="545"/>
          </a:xfrm>
        </p:grpSpPr>
        <p:pic>
          <p:nvPicPr>
            <p:cNvPr id="27651" name="Picture 3" descr="水泥路面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3384"/>
              <a:ext cx="5760" cy="545"/>
            </a:xfrm>
            <a:prstGeom prst="rect">
              <a:avLst/>
            </a:prstGeom>
            <a:noFill/>
          </p:spPr>
        </p:pic>
        <p:sp>
          <p:nvSpPr>
            <p:cNvPr id="27652" name="Line 4"/>
            <p:cNvSpPr>
              <a:spLocks noChangeShapeType="1"/>
            </p:cNvSpPr>
            <p:nvPr/>
          </p:nvSpPr>
          <p:spPr bwMode="auto">
            <a:xfrm>
              <a:off x="0" y="3657"/>
              <a:ext cx="576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827088" y="3176588"/>
            <a:ext cx="18732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2700338" y="3176588"/>
            <a:ext cx="18716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4572000" y="3176588"/>
            <a:ext cx="18716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6443663" y="3176588"/>
            <a:ext cx="18002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27661" name="Picture 13" descr="树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1736725"/>
            <a:ext cx="647700" cy="1512888"/>
          </a:xfrm>
          <a:prstGeom prst="rect">
            <a:avLst/>
          </a:prstGeom>
          <a:noFill/>
        </p:spPr>
      </p:pic>
      <p:pic>
        <p:nvPicPr>
          <p:cNvPr id="27663" name="Picture 15" descr="树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1736725"/>
            <a:ext cx="647700" cy="1512888"/>
          </a:xfrm>
          <a:prstGeom prst="rect">
            <a:avLst/>
          </a:prstGeom>
          <a:noFill/>
        </p:spPr>
      </p:pic>
      <p:pic>
        <p:nvPicPr>
          <p:cNvPr id="27664" name="Picture 16" descr="树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1736725"/>
            <a:ext cx="647700" cy="1512888"/>
          </a:xfrm>
          <a:prstGeom prst="rect">
            <a:avLst/>
          </a:prstGeom>
          <a:noFill/>
        </p:spPr>
      </p:pic>
      <p:pic>
        <p:nvPicPr>
          <p:cNvPr id="27665" name="Picture 17" descr="树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1736725"/>
            <a:ext cx="647700" cy="1512888"/>
          </a:xfrm>
          <a:prstGeom prst="rect">
            <a:avLst/>
          </a:prstGeom>
          <a:noFill/>
        </p:spPr>
      </p:pic>
      <p:pic>
        <p:nvPicPr>
          <p:cNvPr id="27666" name="Picture 18" descr="树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736725"/>
            <a:ext cx="647700" cy="1512888"/>
          </a:xfrm>
          <a:prstGeom prst="rect">
            <a:avLst/>
          </a:prstGeom>
          <a:noFill/>
        </p:spPr>
      </p:pic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1116013" y="260032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</a:rPr>
              <a:t>米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2916238" y="2600325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</a:rPr>
              <a:t>米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4716463" y="2565400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</a:rPr>
              <a:t>米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6588125" y="2600325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</a:rPr>
              <a:t>米</a:t>
            </a: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755650" y="2960688"/>
            <a:ext cx="288925" cy="288925"/>
          </a:xfrm>
          <a:prstGeom prst="ellipse">
            <a:avLst/>
          </a:prstGeom>
          <a:solidFill>
            <a:srgbClr val="000080"/>
          </a:soli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74" name="AutoShape 26"/>
          <p:cNvSpPr>
            <a:spLocks noChangeArrowheads="1"/>
          </p:cNvSpPr>
          <p:nvPr/>
        </p:nvSpPr>
        <p:spPr bwMode="auto">
          <a:xfrm flipH="1">
            <a:off x="1331913" y="1233488"/>
            <a:ext cx="719137" cy="936625"/>
          </a:xfrm>
          <a:prstGeom prst="cloudCallout">
            <a:avLst>
              <a:gd name="adj1" fmla="val 114236"/>
              <a:gd name="adj2" fmla="val 15677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0</a:t>
            </a:r>
            <a:r>
              <a:rPr lang="zh-CN" altLang="en-US" sz="3200" b="1">
                <a:solidFill>
                  <a:srgbClr val="FF0000"/>
                </a:solidFill>
              </a:rPr>
              <a:t>米</a:t>
            </a:r>
          </a:p>
        </p:txBody>
      </p:sp>
      <p:sp>
        <p:nvSpPr>
          <p:cNvPr id="27689" name="WordArt 41"/>
          <p:cNvSpPr>
            <a:spLocks noChangeArrowheads="1" noChangeShapeType="1" noTextEdit="1"/>
          </p:cNvSpPr>
          <p:nvPr/>
        </p:nvSpPr>
        <p:spPr bwMode="auto">
          <a:xfrm>
            <a:off x="34925" y="0"/>
            <a:ext cx="3168650" cy="79216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60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植树示意图</a:t>
            </a:r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2051720" y="2708920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3923928" y="2708920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5796136" y="2708920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7596336" y="2708920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76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76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76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76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7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  <p:bldP spid="27658" grpId="0" animBg="1"/>
      <p:bldP spid="27659" grpId="0" animBg="1"/>
      <p:bldP spid="27660" grpId="0" animBg="1"/>
      <p:bldP spid="27669" grpId="0"/>
      <p:bldP spid="27670" grpId="0"/>
      <p:bldP spid="27671" grpId="0"/>
      <p:bldP spid="27672" grpId="0"/>
      <p:bldP spid="27673" grpId="0" animBg="1"/>
      <p:bldP spid="27673" grpId="1" animBg="1"/>
      <p:bldP spid="27674" grpId="0" animBg="1"/>
      <p:bldP spid="2767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2"/>
          <p:cNvSpPr>
            <a:spLocks noChangeShapeType="1"/>
          </p:cNvSpPr>
          <p:nvPr/>
        </p:nvSpPr>
        <p:spPr bwMode="auto">
          <a:xfrm>
            <a:off x="250825" y="46038"/>
            <a:ext cx="0" cy="10080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466725" y="261938"/>
            <a:ext cx="0" cy="10080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682625" y="477838"/>
            <a:ext cx="0" cy="10080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1979613" y="765175"/>
            <a:ext cx="0" cy="100806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1692275" y="404813"/>
            <a:ext cx="0" cy="10080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1476375" y="188913"/>
            <a:ext cx="0" cy="10080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1187450" y="476250"/>
            <a:ext cx="0" cy="100806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900113" y="765175"/>
            <a:ext cx="0" cy="100806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7594" name="WordArt 10"/>
          <p:cNvSpPr>
            <a:spLocks noChangeArrowheads="1" noChangeShapeType="1" noTextEdit="1"/>
          </p:cNvSpPr>
          <p:nvPr/>
        </p:nvSpPr>
        <p:spPr bwMode="auto">
          <a:xfrm>
            <a:off x="5364163" y="44450"/>
            <a:ext cx="3671887" cy="10541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60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学具操作</a:t>
            </a:r>
            <a:r>
              <a:rPr lang="en-US" altLang="zh-CN" sz="60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——</a:t>
            </a:r>
            <a:r>
              <a:rPr lang="zh-CN" altLang="en-US" sz="60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摆小棒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Line 2"/>
          <p:cNvSpPr>
            <a:spLocks noChangeShapeType="1"/>
          </p:cNvSpPr>
          <p:nvPr/>
        </p:nvSpPr>
        <p:spPr bwMode="auto">
          <a:xfrm flipV="1">
            <a:off x="1619250" y="1987550"/>
            <a:ext cx="5613400" cy="1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1619250" y="1631950"/>
            <a:ext cx="3175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3022600" y="1628775"/>
            <a:ext cx="1588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4427538" y="1628775"/>
            <a:ext cx="3175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5830888" y="1628775"/>
            <a:ext cx="1587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7232650" y="1631950"/>
            <a:ext cx="3175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8616" name="WordArt 8"/>
          <p:cNvSpPr>
            <a:spLocks noChangeArrowheads="1" noChangeShapeType="1" noTextEdit="1"/>
          </p:cNvSpPr>
          <p:nvPr/>
        </p:nvSpPr>
        <p:spPr bwMode="auto">
          <a:xfrm>
            <a:off x="34925" y="0"/>
            <a:ext cx="2735263" cy="105251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60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线段图</a:t>
            </a: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323850" y="2368550"/>
            <a:ext cx="853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 sz="4000" b="1">
                <a:solidFill>
                  <a:srgbClr val="0000CC"/>
                </a:solidFill>
              </a:rPr>
              <a:t>我们用一条线段来代表</a:t>
            </a:r>
            <a:r>
              <a:rPr lang="en-US" altLang="zh-CN" sz="4000" b="1">
                <a:solidFill>
                  <a:srgbClr val="0000CC"/>
                </a:solidFill>
              </a:rPr>
              <a:t>20</a:t>
            </a:r>
            <a:r>
              <a:rPr lang="zh-CN" altLang="en-US" sz="4000" b="1">
                <a:solidFill>
                  <a:srgbClr val="0000CC"/>
                </a:solidFill>
              </a:rPr>
              <a:t>米长的小路</a:t>
            </a: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323850" y="3141663"/>
            <a:ext cx="7827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0000CC"/>
                </a:solidFill>
              </a:rPr>
              <a:t>再用几个点或短竖线来代表小树苗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323850" y="4006850"/>
            <a:ext cx="83518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00CC"/>
                </a:solidFill>
              </a:rPr>
              <a:t>这就是我们经常要用到的</a:t>
            </a:r>
            <a:r>
              <a:rPr lang="zh-CN" altLang="en-US" sz="4000" b="1">
                <a:solidFill>
                  <a:srgbClr val="FF0000"/>
                </a:solidFill>
              </a:rPr>
              <a:t>线段图</a:t>
            </a:r>
            <a:r>
              <a:rPr lang="zh-CN" altLang="en-US" sz="4000" b="1">
                <a:solidFill>
                  <a:srgbClr val="0000CC"/>
                </a:solidFill>
              </a:rPr>
              <a:t>，线段图可以很好地帮助我们思考。</a:t>
            </a:r>
          </a:p>
        </p:txBody>
      </p:sp>
      <p:pic>
        <p:nvPicPr>
          <p:cNvPr id="68622" name="Picture 14" descr="陪你听风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  <p:bldP spid="68611" grpId="0" animBg="1"/>
      <p:bldP spid="68612" grpId="0" animBg="1"/>
      <p:bldP spid="68613" grpId="0" animBg="1"/>
      <p:bldP spid="68614" grpId="0" animBg="1"/>
      <p:bldP spid="68615" grpId="0" animBg="1"/>
      <p:bldP spid="68617" grpId="0"/>
      <p:bldP spid="686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Group 2"/>
          <p:cNvGraphicFramePr>
            <a:graphicFrameLocks noGrp="1"/>
          </p:cNvGraphicFramePr>
          <p:nvPr/>
        </p:nvGraphicFramePr>
        <p:xfrm>
          <a:off x="468313" y="620713"/>
          <a:ext cx="8280400" cy="5040313"/>
        </p:xfrm>
        <a:graphic>
          <a:graphicData uri="http://schemas.openxmlformats.org/drawingml/2006/table">
            <a:tbl>
              <a:tblPr/>
              <a:tblGrid>
                <a:gridCol w="1870075"/>
                <a:gridCol w="3681412"/>
                <a:gridCol w="1365250"/>
                <a:gridCol w="1363663"/>
              </a:tblGrid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ahoma" pitchFamily="34" charset="0"/>
                        </a:rPr>
                        <a:t>每隔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ahoma" pitchFamily="34" charset="0"/>
                        </a:rPr>
                        <a:t>5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ahoma" pitchFamily="34" charset="0"/>
                        </a:rPr>
                        <a:t>米种一棵（两端都种）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ahoma" pitchFamily="34" charset="0"/>
                        </a:rPr>
                        <a:t>路长（米）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ahoma" pitchFamily="34" charset="0"/>
                        </a:rPr>
                        <a:t>画一画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ahoma" pitchFamily="34" charset="0"/>
                        </a:rPr>
                        <a:t>间隔数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ahoma" pitchFamily="34" charset="0"/>
                        </a:rPr>
                        <a:t>棵数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ahoma" pitchFamily="34" charset="0"/>
                        </a:rPr>
                        <a:t>10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ahoma" pitchFamily="34" charset="0"/>
                        </a:rPr>
                        <a:t>15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ahoma" pitchFamily="34" charset="0"/>
                        </a:rPr>
                        <a:t>25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ahoma" pitchFamily="34" charset="0"/>
                        </a:rPr>
                        <a:t>30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41" name="Line 37"/>
          <p:cNvSpPr>
            <a:spLocks noChangeShapeType="1"/>
          </p:cNvSpPr>
          <p:nvPr/>
        </p:nvSpPr>
        <p:spPr bwMode="auto">
          <a:xfrm>
            <a:off x="2627313" y="3068638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72742" name="Line 38"/>
          <p:cNvSpPr>
            <a:spLocks noChangeShapeType="1"/>
          </p:cNvSpPr>
          <p:nvPr/>
        </p:nvSpPr>
        <p:spPr bwMode="auto">
          <a:xfrm rot="5400000">
            <a:off x="2555875" y="2995613"/>
            <a:ext cx="14446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72743" name="Line 39"/>
          <p:cNvSpPr>
            <a:spLocks noChangeShapeType="1"/>
          </p:cNvSpPr>
          <p:nvPr/>
        </p:nvSpPr>
        <p:spPr bwMode="auto">
          <a:xfrm rot="5400000">
            <a:off x="3060700" y="2995613"/>
            <a:ext cx="14446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72744" name="Line 40"/>
          <p:cNvSpPr>
            <a:spLocks noChangeShapeType="1"/>
          </p:cNvSpPr>
          <p:nvPr/>
        </p:nvSpPr>
        <p:spPr bwMode="auto">
          <a:xfrm rot="5400000">
            <a:off x="3563937" y="2995613"/>
            <a:ext cx="1444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72745" name="Line 41"/>
          <p:cNvSpPr>
            <a:spLocks noChangeShapeType="1"/>
          </p:cNvSpPr>
          <p:nvPr/>
        </p:nvSpPr>
        <p:spPr bwMode="auto">
          <a:xfrm>
            <a:off x="2627313" y="3789363"/>
            <a:ext cx="151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72746" name="Line 42"/>
          <p:cNvSpPr>
            <a:spLocks noChangeShapeType="1"/>
          </p:cNvSpPr>
          <p:nvPr/>
        </p:nvSpPr>
        <p:spPr bwMode="auto">
          <a:xfrm rot="5400000">
            <a:off x="2555875" y="3716338"/>
            <a:ext cx="14446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72747" name="Line 43"/>
          <p:cNvSpPr>
            <a:spLocks noChangeShapeType="1"/>
          </p:cNvSpPr>
          <p:nvPr/>
        </p:nvSpPr>
        <p:spPr bwMode="auto">
          <a:xfrm rot="5400000">
            <a:off x="3060700" y="3716338"/>
            <a:ext cx="14446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72748" name="Line 44"/>
          <p:cNvSpPr>
            <a:spLocks noChangeShapeType="1"/>
          </p:cNvSpPr>
          <p:nvPr/>
        </p:nvSpPr>
        <p:spPr bwMode="auto">
          <a:xfrm rot="5400000">
            <a:off x="3563937" y="3716338"/>
            <a:ext cx="1444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72749" name="Line 45"/>
          <p:cNvSpPr>
            <a:spLocks noChangeShapeType="1"/>
          </p:cNvSpPr>
          <p:nvPr/>
        </p:nvSpPr>
        <p:spPr bwMode="auto">
          <a:xfrm rot="5400000">
            <a:off x="4068762" y="3716338"/>
            <a:ext cx="1444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72750" name="Line 46"/>
          <p:cNvSpPr>
            <a:spLocks noChangeShapeType="1"/>
          </p:cNvSpPr>
          <p:nvPr/>
        </p:nvSpPr>
        <p:spPr bwMode="auto">
          <a:xfrm>
            <a:off x="2627313" y="4652963"/>
            <a:ext cx="2520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72751" name="Line 47"/>
          <p:cNvSpPr>
            <a:spLocks noChangeShapeType="1"/>
          </p:cNvSpPr>
          <p:nvPr/>
        </p:nvSpPr>
        <p:spPr bwMode="auto">
          <a:xfrm rot="5400000">
            <a:off x="2555875" y="4579938"/>
            <a:ext cx="14446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72752" name="Line 48"/>
          <p:cNvSpPr>
            <a:spLocks noChangeShapeType="1"/>
          </p:cNvSpPr>
          <p:nvPr/>
        </p:nvSpPr>
        <p:spPr bwMode="auto">
          <a:xfrm rot="5400000">
            <a:off x="3060700" y="4579938"/>
            <a:ext cx="14446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 rot="5400000">
            <a:off x="3563937" y="4579938"/>
            <a:ext cx="1444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72754" name="Line 50"/>
          <p:cNvSpPr>
            <a:spLocks noChangeShapeType="1"/>
          </p:cNvSpPr>
          <p:nvPr/>
        </p:nvSpPr>
        <p:spPr bwMode="auto">
          <a:xfrm rot="5400000">
            <a:off x="4068762" y="4579938"/>
            <a:ext cx="1444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72755" name="Line 51"/>
          <p:cNvSpPr>
            <a:spLocks noChangeShapeType="1"/>
          </p:cNvSpPr>
          <p:nvPr/>
        </p:nvSpPr>
        <p:spPr bwMode="auto">
          <a:xfrm rot="5400000">
            <a:off x="4572000" y="4579938"/>
            <a:ext cx="14446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72756" name="Line 52"/>
          <p:cNvSpPr>
            <a:spLocks noChangeShapeType="1"/>
          </p:cNvSpPr>
          <p:nvPr/>
        </p:nvSpPr>
        <p:spPr bwMode="auto">
          <a:xfrm rot="5400000">
            <a:off x="5076825" y="4579938"/>
            <a:ext cx="14446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grpSp>
        <p:nvGrpSpPr>
          <p:cNvPr id="72757" name="Group 53"/>
          <p:cNvGrpSpPr>
            <a:grpSpLocks/>
          </p:cNvGrpSpPr>
          <p:nvPr/>
        </p:nvGrpSpPr>
        <p:grpSpPr bwMode="auto">
          <a:xfrm>
            <a:off x="2627313" y="5300663"/>
            <a:ext cx="3025775" cy="144462"/>
            <a:chOff x="1655" y="3339"/>
            <a:chExt cx="1906" cy="91"/>
          </a:xfrm>
        </p:grpSpPr>
        <p:sp>
          <p:nvSpPr>
            <p:cNvPr id="72758" name="Line 54"/>
            <p:cNvSpPr>
              <a:spLocks noChangeShapeType="1"/>
            </p:cNvSpPr>
            <p:nvPr/>
          </p:nvSpPr>
          <p:spPr bwMode="auto">
            <a:xfrm>
              <a:off x="1655" y="3430"/>
              <a:ext cx="19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2759" name="Line 55"/>
            <p:cNvSpPr>
              <a:spLocks noChangeShapeType="1"/>
            </p:cNvSpPr>
            <p:nvPr/>
          </p:nvSpPr>
          <p:spPr bwMode="auto">
            <a:xfrm rot="5400000">
              <a:off x="1610" y="3384"/>
              <a:ext cx="9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2760" name="Line 56"/>
            <p:cNvSpPr>
              <a:spLocks noChangeShapeType="1"/>
            </p:cNvSpPr>
            <p:nvPr/>
          </p:nvSpPr>
          <p:spPr bwMode="auto">
            <a:xfrm rot="5400000">
              <a:off x="1928" y="3384"/>
              <a:ext cx="9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2761" name="Line 57"/>
            <p:cNvSpPr>
              <a:spLocks noChangeShapeType="1"/>
            </p:cNvSpPr>
            <p:nvPr/>
          </p:nvSpPr>
          <p:spPr bwMode="auto">
            <a:xfrm rot="5400000">
              <a:off x="2245" y="3384"/>
              <a:ext cx="9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2762" name="Line 58"/>
            <p:cNvSpPr>
              <a:spLocks noChangeShapeType="1"/>
            </p:cNvSpPr>
            <p:nvPr/>
          </p:nvSpPr>
          <p:spPr bwMode="auto">
            <a:xfrm rot="5400000">
              <a:off x="2563" y="3384"/>
              <a:ext cx="9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2763" name="Line 59"/>
            <p:cNvSpPr>
              <a:spLocks noChangeShapeType="1"/>
            </p:cNvSpPr>
            <p:nvPr/>
          </p:nvSpPr>
          <p:spPr bwMode="auto">
            <a:xfrm rot="5400000">
              <a:off x="2880" y="3384"/>
              <a:ext cx="9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2764" name="Line 60"/>
            <p:cNvSpPr>
              <a:spLocks noChangeShapeType="1"/>
            </p:cNvSpPr>
            <p:nvPr/>
          </p:nvSpPr>
          <p:spPr bwMode="auto">
            <a:xfrm rot="5400000">
              <a:off x="3198" y="3384"/>
              <a:ext cx="9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2765" name="Line 61"/>
            <p:cNvSpPr>
              <a:spLocks noChangeShapeType="1"/>
            </p:cNvSpPr>
            <p:nvPr/>
          </p:nvSpPr>
          <p:spPr bwMode="auto">
            <a:xfrm rot="5400000">
              <a:off x="3515" y="3384"/>
              <a:ext cx="9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72766" name="Arc 62"/>
          <p:cNvSpPr>
            <a:spLocks/>
          </p:cNvSpPr>
          <p:nvPr/>
        </p:nvSpPr>
        <p:spPr bwMode="auto">
          <a:xfrm rot="-967813">
            <a:off x="2700338" y="3455988"/>
            <a:ext cx="431800" cy="333375"/>
          </a:xfrm>
          <a:custGeom>
            <a:avLst/>
            <a:gdLst>
              <a:gd name="G0" fmla="+- 3194 0 0"/>
              <a:gd name="G1" fmla="+- 21600 0 0"/>
              <a:gd name="G2" fmla="+- 21600 0 0"/>
              <a:gd name="T0" fmla="*/ 0 w 21151"/>
              <a:gd name="T1" fmla="*/ 237 h 21600"/>
              <a:gd name="T2" fmla="*/ 21151 w 21151"/>
              <a:gd name="T3" fmla="*/ 9595 h 21600"/>
              <a:gd name="T4" fmla="*/ 3194 w 2115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51" h="21600" fill="none" extrusionOk="0">
                <a:moveTo>
                  <a:pt x="0" y="237"/>
                </a:moveTo>
                <a:cubicBezTo>
                  <a:pt x="1057" y="79"/>
                  <a:pt x="2124" y="-1"/>
                  <a:pt x="3194" y="0"/>
                </a:cubicBezTo>
                <a:cubicBezTo>
                  <a:pt x="10406" y="0"/>
                  <a:pt x="17142" y="3599"/>
                  <a:pt x="21150" y="9595"/>
                </a:cubicBezTo>
              </a:path>
              <a:path w="21151" h="21600" stroke="0" extrusionOk="0">
                <a:moveTo>
                  <a:pt x="0" y="237"/>
                </a:moveTo>
                <a:cubicBezTo>
                  <a:pt x="1057" y="79"/>
                  <a:pt x="2124" y="-1"/>
                  <a:pt x="3194" y="0"/>
                </a:cubicBezTo>
                <a:cubicBezTo>
                  <a:pt x="10406" y="0"/>
                  <a:pt x="17142" y="3599"/>
                  <a:pt x="21150" y="9595"/>
                </a:cubicBezTo>
                <a:lnTo>
                  <a:pt x="319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67" name="Arc 63"/>
          <p:cNvSpPr>
            <a:spLocks/>
          </p:cNvSpPr>
          <p:nvPr/>
        </p:nvSpPr>
        <p:spPr bwMode="auto">
          <a:xfrm rot="-967813">
            <a:off x="3203575" y="3429000"/>
            <a:ext cx="431800" cy="333375"/>
          </a:xfrm>
          <a:custGeom>
            <a:avLst/>
            <a:gdLst>
              <a:gd name="G0" fmla="+- 3194 0 0"/>
              <a:gd name="G1" fmla="+- 21600 0 0"/>
              <a:gd name="G2" fmla="+- 21600 0 0"/>
              <a:gd name="T0" fmla="*/ 0 w 21151"/>
              <a:gd name="T1" fmla="*/ 237 h 21600"/>
              <a:gd name="T2" fmla="*/ 21151 w 21151"/>
              <a:gd name="T3" fmla="*/ 9595 h 21600"/>
              <a:gd name="T4" fmla="*/ 3194 w 2115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51" h="21600" fill="none" extrusionOk="0">
                <a:moveTo>
                  <a:pt x="0" y="237"/>
                </a:moveTo>
                <a:cubicBezTo>
                  <a:pt x="1057" y="79"/>
                  <a:pt x="2124" y="-1"/>
                  <a:pt x="3194" y="0"/>
                </a:cubicBezTo>
                <a:cubicBezTo>
                  <a:pt x="10406" y="0"/>
                  <a:pt x="17142" y="3599"/>
                  <a:pt x="21150" y="9595"/>
                </a:cubicBezTo>
              </a:path>
              <a:path w="21151" h="21600" stroke="0" extrusionOk="0">
                <a:moveTo>
                  <a:pt x="0" y="237"/>
                </a:moveTo>
                <a:cubicBezTo>
                  <a:pt x="1057" y="79"/>
                  <a:pt x="2124" y="-1"/>
                  <a:pt x="3194" y="0"/>
                </a:cubicBezTo>
                <a:cubicBezTo>
                  <a:pt x="10406" y="0"/>
                  <a:pt x="17142" y="3599"/>
                  <a:pt x="21150" y="9595"/>
                </a:cubicBezTo>
                <a:lnTo>
                  <a:pt x="319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68" name="Arc 64"/>
          <p:cNvSpPr>
            <a:spLocks/>
          </p:cNvSpPr>
          <p:nvPr/>
        </p:nvSpPr>
        <p:spPr bwMode="auto">
          <a:xfrm rot="-967813">
            <a:off x="3708400" y="3429000"/>
            <a:ext cx="431800" cy="333375"/>
          </a:xfrm>
          <a:custGeom>
            <a:avLst/>
            <a:gdLst>
              <a:gd name="G0" fmla="+- 3194 0 0"/>
              <a:gd name="G1" fmla="+- 21600 0 0"/>
              <a:gd name="G2" fmla="+- 21600 0 0"/>
              <a:gd name="T0" fmla="*/ 0 w 21151"/>
              <a:gd name="T1" fmla="*/ 237 h 21600"/>
              <a:gd name="T2" fmla="*/ 21151 w 21151"/>
              <a:gd name="T3" fmla="*/ 9595 h 21600"/>
              <a:gd name="T4" fmla="*/ 3194 w 2115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51" h="21600" fill="none" extrusionOk="0">
                <a:moveTo>
                  <a:pt x="0" y="237"/>
                </a:moveTo>
                <a:cubicBezTo>
                  <a:pt x="1057" y="79"/>
                  <a:pt x="2124" y="-1"/>
                  <a:pt x="3194" y="0"/>
                </a:cubicBezTo>
                <a:cubicBezTo>
                  <a:pt x="10406" y="0"/>
                  <a:pt x="17142" y="3599"/>
                  <a:pt x="21150" y="9595"/>
                </a:cubicBezTo>
              </a:path>
              <a:path w="21151" h="21600" stroke="0" extrusionOk="0">
                <a:moveTo>
                  <a:pt x="0" y="237"/>
                </a:moveTo>
                <a:cubicBezTo>
                  <a:pt x="1057" y="79"/>
                  <a:pt x="2124" y="-1"/>
                  <a:pt x="3194" y="0"/>
                </a:cubicBezTo>
                <a:cubicBezTo>
                  <a:pt x="10406" y="0"/>
                  <a:pt x="17142" y="3599"/>
                  <a:pt x="21150" y="9595"/>
                </a:cubicBezTo>
                <a:lnTo>
                  <a:pt x="319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69" name="Arc 65"/>
          <p:cNvSpPr>
            <a:spLocks/>
          </p:cNvSpPr>
          <p:nvPr/>
        </p:nvSpPr>
        <p:spPr bwMode="auto">
          <a:xfrm rot="-967813">
            <a:off x="2700338" y="4365625"/>
            <a:ext cx="431800" cy="333375"/>
          </a:xfrm>
          <a:custGeom>
            <a:avLst/>
            <a:gdLst>
              <a:gd name="G0" fmla="+- 3194 0 0"/>
              <a:gd name="G1" fmla="+- 21600 0 0"/>
              <a:gd name="G2" fmla="+- 21600 0 0"/>
              <a:gd name="T0" fmla="*/ 0 w 21151"/>
              <a:gd name="T1" fmla="*/ 237 h 21600"/>
              <a:gd name="T2" fmla="*/ 21151 w 21151"/>
              <a:gd name="T3" fmla="*/ 9595 h 21600"/>
              <a:gd name="T4" fmla="*/ 3194 w 2115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51" h="21600" fill="none" extrusionOk="0">
                <a:moveTo>
                  <a:pt x="0" y="237"/>
                </a:moveTo>
                <a:cubicBezTo>
                  <a:pt x="1057" y="79"/>
                  <a:pt x="2124" y="-1"/>
                  <a:pt x="3194" y="0"/>
                </a:cubicBezTo>
                <a:cubicBezTo>
                  <a:pt x="10406" y="0"/>
                  <a:pt x="17142" y="3599"/>
                  <a:pt x="21150" y="9595"/>
                </a:cubicBezTo>
              </a:path>
              <a:path w="21151" h="21600" stroke="0" extrusionOk="0">
                <a:moveTo>
                  <a:pt x="0" y="237"/>
                </a:moveTo>
                <a:cubicBezTo>
                  <a:pt x="1057" y="79"/>
                  <a:pt x="2124" y="-1"/>
                  <a:pt x="3194" y="0"/>
                </a:cubicBezTo>
                <a:cubicBezTo>
                  <a:pt x="10406" y="0"/>
                  <a:pt x="17142" y="3599"/>
                  <a:pt x="21150" y="9595"/>
                </a:cubicBezTo>
                <a:lnTo>
                  <a:pt x="319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70" name="Arc 66"/>
          <p:cNvSpPr>
            <a:spLocks/>
          </p:cNvSpPr>
          <p:nvPr/>
        </p:nvSpPr>
        <p:spPr bwMode="auto">
          <a:xfrm rot="-967813">
            <a:off x="3276600" y="4365625"/>
            <a:ext cx="431800" cy="333375"/>
          </a:xfrm>
          <a:custGeom>
            <a:avLst/>
            <a:gdLst>
              <a:gd name="G0" fmla="+- 3194 0 0"/>
              <a:gd name="G1" fmla="+- 21600 0 0"/>
              <a:gd name="G2" fmla="+- 21600 0 0"/>
              <a:gd name="T0" fmla="*/ 0 w 21151"/>
              <a:gd name="T1" fmla="*/ 237 h 21600"/>
              <a:gd name="T2" fmla="*/ 21151 w 21151"/>
              <a:gd name="T3" fmla="*/ 9595 h 21600"/>
              <a:gd name="T4" fmla="*/ 3194 w 2115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51" h="21600" fill="none" extrusionOk="0">
                <a:moveTo>
                  <a:pt x="0" y="237"/>
                </a:moveTo>
                <a:cubicBezTo>
                  <a:pt x="1057" y="79"/>
                  <a:pt x="2124" y="-1"/>
                  <a:pt x="3194" y="0"/>
                </a:cubicBezTo>
                <a:cubicBezTo>
                  <a:pt x="10406" y="0"/>
                  <a:pt x="17142" y="3599"/>
                  <a:pt x="21150" y="9595"/>
                </a:cubicBezTo>
              </a:path>
              <a:path w="21151" h="21600" stroke="0" extrusionOk="0">
                <a:moveTo>
                  <a:pt x="0" y="237"/>
                </a:moveTo>
                <a:cubicBezTo>
                  <a:pt x="1057" y="79"/>
                  <a:pt x="2124" y="-1"/>
                  <a:pt x="3194" y="0"/>
                </a:cubicBezTo>
                <a:cubicBezTo>
                  <a:pt x="10406" y="0"/>
                  <a:pt x="17142" y="3599"/>
                  <a:pt x="21150" y="9595"/>
                </a:cubicBezTo>
                <a:lnTo>
                  <a:pt x="319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71" name="Arc 67"/>
          <p:cNvSpPr>
            <a:spLocks/>
          </p:cNvSpPr>
          <p:nvPr/>
        </p:nvSpPr>
        <p:spPr bwMode="auto">
          <a:xfrm rot="-967813">
            <a:off x="3779838" y="4365625"/>
            <a:ext cx="431800" cy="333375"/>
          </a:xfrm>
          <a:custGeom>
            <a:avLst/>
            <a:gdLst>
              <a:gd name="G0" fmla="+- 3194 0 0"/>
              <a:gd name="G1" fmla="+- 21600 0 0"/>
              <a:gd name="G2" fmla="+- 21600 0 0"/>
              <a:gd name="T0" fmla="*/ 0 w 21151"/>
              <a:gd name="T1" fmla="*/ 237 h 21600"/>
              <a:gd name="T2" fmla="*/ 21151 w 21151"/>
              <a:gd name="T3" fmla="*/ 9595 h 21600"/>
              <a:gd name="T4" fmla="*/ 3194 w 2115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51" h="21600" fill="none" extrusionOk="0">
                <a:moveTo>
                  <a:pt x="0" y="237"/>
                </a:moveTo>
                <a:cubicBezTo>
                  <a:pt x="1057" y="79"/>
                  <a:pt x="2124" y="-1"/>
                  <a:pt x="3194" y="0"/>
                </a:cubicBezTo>
                <a:cubicBezTo>
                  <a:pt x="10406" y="0"/>
                  <a:pt x="17142" y="3599"/>
                  <a:pt x="21150" y="9595"/>
                </a:cubicBezTo>
              </a:path>
              <a:path w="21151" h="21600" stroke="0" extrusionOk="0">
                <a:moveTo>
                  <a:pt x="0" y="237"/>
                </a:moveTo>
                <a:cubicBezTo>
                  <a:pt x="1057" y="79"/>
                  <a:pt x="2124" y="-1"/>
                  <a:pt x="3194" y="0"/>
                </a:cubicBezTo>
                <a:cubicBezTo>
                  <a:pt x="10406" y="0"/>
                  <a:pt x="17142" y="3599"/>
                  <a:pt x="21150" y="9595"/>
                </a:cubicBezTo>
                <a:lnTo>
                  <a:pt x="319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72" name="Arc 68"/>
          <p:cNvSpPr>
            <a:spLocks/>
          </p:cNvSpPr>
          <p:nvPr/>
        </p:nvSpPr>
        <p:spPr bwMode="auto">
          <a:xfrm rot="-967813">
            <a:off x="4211638" y="4365625"/>
            <a:ext cx="431800" cy="333375"/>
          </a:xfrm>
          <a:custGeom>
            <a:avLst/>
            <a:gdLst>
              <a:gd name="G0" fmla="+- 3194 0 0"/>
              <a:gd name="G1" fmla="+- 21600 0 0"/>
              <a:gd name="G2" fmla="+- 21600 0 0"/>
              <a:gd name="T0" fmla="*/ 0 w 21151"/>
              <a:gd name="T1" fmla="*/ 237 h 21600"/>
              <a:gd name="T2" fmla="*/ 21151 w 21151"/>
              <a:gd name="T3" fmla="*/ 9595 h 21600"/>
              <a:gd name="T4" fmla="*/ 3194 w 2115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51" h="21600" fill="none" extrusionOk="0">
                <a:moveTo>
                  <a:pt x="0" y="237"/>
                </a:moveTo>
                <a:cubicBezTo>
                  <a:pt x="1057" y="79"/>
                  <a:pt x="2124" y="-1"/>
                  <a:pt x="3194" y="0"/>
                </a:cubicBezTo>
                <a:cubicBezTo>
                  <a:pt x="10406" y="0"/>
                  <a:pt x="17142" y="3599"/>
                  <a:pt x="21150" y="9595"/>
                </a:cubicBezTo>
              </a:path>
              <a:path w="21151" h="21600" stroke="0" extrusionOk="0">
                <a:moveTo>
                  <a:pt x="0" y="237"/>
                </a:moveTo>
                <a:cubicBezTo>
                  <a:pt x="1057" y="79"/>
                  <a:pt x="2124" y="-1"/>
                  <a:pt x="3194" y="0"/>
                </a:cubicBezTo>
                <a:cubicBezTo>
                  <a:pt x="10406" y="0"/>
                  <a:pt x="17142" y="3599"/>
                  <a:pt x="21150" y="9595"/>
                </a:cubicBezTo>
                <a:lnTo>
                  <a:pt x="319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73" name="Arc 69"/>
          <p:cNvSpPr>
            <a:spLocks/>
          </p:cNvSpPr>
          <p:nvPr/>
        </p:nvSpPr>
        <p:spPr bwMode="auto">
          <a:xfrm rot="-967813">
            <a:off x="4716463" y="4365625"/>
            <a:ext cx="431800" cy="333375"/>
          </a:xfrm>
          <a:custGeom>
            <a:avLst/>
            <a:gdLst>
              <a:gd name="G0" fmla="+- 3194 0 0"/>
              <a:gd name="G1" fmla="+- 21600 0 0"/>
              <a:gd name="G2" fmla="+- 21600 0 0"/>
              <a:gd name="T0" fmla="*/ 0 w 21151"/>
              <a:gd name="T1" fmla="*/ 237 h 21600"/>
              <a:gd name="T2" fmla="*/ 21151 w 21151"/>
              <a:gd name="T3" fmla="*/ 9595 h 21600"/>
              <a:gd name="T4" fmla="*/ 3194 w 2115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51" h="21600" fill="none" extrusionOk="0">
                <a:moveTo>
                  <a:pt x="0" y="237"/>
                </a:moveTo>
                <a:cubicBezTo>
                  <a:pt x="1057" y="79"/>
                  <a:pt x="2124" y="-1"/>
                  <a:pt x="3194" y="0"/>
                </a:cubicBezTo>
                <a:cubicBezTo>
                  <a:pt x="10406" y="0"/>
                  <a:pt x="17142" y="3599"/>
                  <a:pt x="21150" y="9595"/>
                </a:cubicBezTo>
              </a:path>
              <a:path w="21151" h="21600" stroke="0" extrusionOk="0">
                <a:moveTo>
                  <a:pt x="0" y="237"/>
                </a:moveTo>
                <a:cubicBezTo>
                  <a:pt x="1057" y="79"/>
                  <a:pt x="2124" y="-1"/>
                  <a:pt x="3194" y="0"/>
                </a:cubicBezTo>
                <a:cubicBezTo>
                  <a:pt x="10406" y="0"/>
                  <a:pt x="17142" y="3599"/>
                  <a:pt x="21150" y="9595"/>
                </a:cubicBezTo>
                <a:lnTo>
                  <a:pt x="319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74" name="Text Box 70"/>
          <p:cNvSpPr txBox="1">
            <a:spLocks noChangeArrowheads="1"/>
          </p:cNvSpPr>
          <p:nvPr/>
        </p:nvSpPr>
        <p:spPr bwMode="auto">
          <a:xfrm>
            <a:off x="7740650" y="2636838"/>
            <a:ext cx="792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ea typeface="楷体_GB2312" pitchFamily="49" charset="-122"/>
              </a:rPr>
              <a:t>3</a:t>
            </a:r>
          </a:p>
        </p:txBody>
      </p:sp>
      <p:sp>
        <p:nvSpPr>
          <p:cNvPr id="72775" name="Text Box 71"/>
          <p:cNvSpPr txBox="1">
            <a:spLocks noChangeArrowheads="1"/>
          </p:cNvSpPr>
          <p:nvPr/>
        </p:nvSpPr>
        <p:spPr bwMode="auto">
          <a:xfrm>
            <a:off x="7740650" y="3429000"/>
            <a:ext cx="792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ea typeface="楷体_GB2312" pitchFamily="49" charset="-122"/>
              </a:rPr>
              <a:t>4</a:t>
            </a:r>
          </a:p>
        </p:txBody>
      </p:sp>
      <p:sp>
        <p:nvSpPr>
          <p:cNvPr id="72776" name="Text Box 72"/>
          <p:cNvSpPr txBox="1">
            <a:spLocks noChangeArrowheads="1"/>
          </p:cNvSpPr>
          <p:nvPr/>
        </p:nvSpPr>
        <p:spPr bwMode="auto">
          <a:xfrm>
            <a:off x="7740650" y="4221163"/>
            <a:ext cx="792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ea typeface="楷体_GB2312" pitchFamily="49" charset="-122"/>
              </a:rPr>
              <a:t>6</a:t>
            </a:r>
          </a:p>
        </p:txBody>
      </p:sp>
      <p:sp>
        <p:nvSpPr>
          <p:cNvPr id="72777" name="Text Box 73"/>
          <p:cNvSpPr txBox="1">
            <a:spLocks noChangeArrowheads="1"/>
          </p:cNvSpPr>
          <p:nvPr/>
        </p:nvSpPr>
        <p:spPr bwMode="auto">
          <a:xfrm>
            <a:off x="7740650" y="5084763"/>
            <a:ext cx="792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ea typeface="楷体_GB2312" pitchFamily="49" charset="-122"/>
              </a:rPr>
              <a:t>7</a:t>
            </a:r>
          </a:p>
        </p:txBody>
      </p:sp>
      <p:sp>
        <p:nvSpPr>
          <p:cNvPr id="72778" name="Arc 74"/>
          <p:cNvSpPr>
            <a:spLocks/>
          </p:cNvSpPr>
          <p:nvPr/>
        </p:nvSpPr>
        <p:spPr bwMode="auto">
          <a:xfrm rot="-967813">
            <a:off x="2700338" y="2708275"/>
            <a:ext cx="431800" cy="333375"/>
          </a:xfrm>
          <a:custGeom>
            <a:avLst/>
            <a:gdLst>
              <a:gd name="G0" fmla="+- 3194 0 0"/>
              <a:gd name="G1" fmla="+- 21600 0 0"/>
              <a:gd name="G2" fmla="+- 21600 0 0"/>
              <a:gd name="T0" fmla="*/ 0 w 21151"/>
              <a:gd name="T1" fmla="*/ 237 h 21600"/>
              <a:gd name="T2" fmla="*/ 21151 w 21151"/>
              <a:gd name="T3" fmla="*/ 9595 h 21600"/>
              <a:gd name="T4" fmla="*/ 3194 w 2115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51" h="21600" fill="none" extrusionOk="0">
                <a:moveTo>
                  <a:pt x="0" y="237"/>
                </a:moveTo>
                <a:cubicBezTo>
                  <a:pt x="1057" y="79"/>
                  <a:pt x="2124" y="-1"/>
                  <a:pt x="3194" y="0"/>
                </a:cubicBezTo>
                <a:cubicBezTo>
                  <a:pt x="10406" y="0"/>
                  <a:pt x="17142" y="3599"/>
                  <a:pt x="21150" y="9595"/>
                </a:cubicBezTo>
              </a:path>
              <a:path w="21151" h="21600" stroke="0" extrusionOk="0">
                <a:moveTo>
                  <a:pt x="0" y="237"/>
                </a:moveTo>
                <a:cubicBezTo>
                  <a:pt x="1057" y="79"/>
                  <a:pt x="2124" y="-1"/>
                  <a:pt x="3194" y="0"/>
                </a:cubicBezTo>
                <a:cubicBezTo>
                  <a:pt x="10406" y="0"/>
                  <a:pt x="17142" y="3599"/>
                  <a:pt x="21150" y="9595"/>
                </a:cubicBezTo>
                <a:lnTo>
                  <a:pt x="319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79" name="Arc 75"/>
          <p:cNvSpPr>
            <a:spLocks/>
          </p:cNvSpPr>
          <p:nvPr/>
        </p:nvSpPr>
        <p:spPr bwMode="auto">
          <a:xfrm rot="-967813">
            <a:off x="3203575" y="2708275"/>
            <a:ext cx="431800" cy="333375"/>
          </a:xfrm>
          <a:custGeom>
            <a:avLst/>
            <a:gdLst>
              <a:gd name="G0" fmla="+- 3194 0 0"/>
              <a:gd name="G1" fmla="+- 21600 0 0"/>
              <a:gd name="G2" fmla="+- 21600 0 0"/>
              <a:gd name="T0" fmla="*/ 0 w 21151"/>
              <a:gd name="T1" fmla="*/ 237 h 21600"/>
              <a:gd name="T2" fmla="*/ 21151 w 21151"/>
              <a:gd name="T3" fmla="*/ 9595 h 21600"/>
              <a:gd name="T4" fmla="*/ 3194 w 2115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51" h="21600" fill="none" extrusionOk="0">
                <a:moveTo>
                  <a:pt x="0" y="237"/>
                </a:moveTo>
                <a:cubicBezTo>
                  <a:pt x="1057" y="79"/>
                  <a:pt x="2124" y="-1"/>
                  <a:pt x="3194" y="0"/>
                </a:cubicBezTo>
                <a:cubicBezTo>
                  <a:pt x="10406" y="0"/>
                  <a:pt x="17142" y="3599"/>
                  <a:pt x="21150" y="9595"/>
                </a:cubicBezTo>
              </a:path>
              <a:path w="21151" h="21600" stroke="0" extrusionOk="0">
                <a:moveTo>
                  <a:pt x="0" y="237"/>
                </a:moveTo>
                <a:cubicBezTo>
                  <a:pt x="1057" y="79"/>
                  <a:pt x="2124" y="-1"/>
                  <a:pt x="3194" y="0"/>
                </a:cubicBezTo>
                <a:cubicBezTo>
                  <a:pt x="10406" y="0"/>
                  <a:pt x="17142" y="3599"/>
                  <a:pt x="21150" y="9595"/>
                </a:cubicBezTo>
                <a:lnTo>
                  <a:pt x="3194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80" name="Text Box 76"/>
          <p:cNvSpPr txBox="1">
            <a:spLocks noChangeArrowheads="1"/>
          </p:cNvSpPr>
          <p:nvPr/>
        </p:nvSpPr>
        <p:spPr bwMode="auto">
          <a:xfrm>
            <a:off x="6300788" y="2565400"/>
            <a:ext cx="792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ea typeface="楷体_GB2312" pitchFamily="49" charset="-122"/>
              </a:rPr>
              <a:t>2</a:t>
            </a:r>
          </a:p>
        </p:txBody>
      </p:sp>
      <p:sp>
        <p:nvSpPr>
          <p:cNvPr id="72781" name="Text Box 77"/>
          <p:cNvSpPr txBox="1">
            <a:spLocks noChangeArrowheads="1"/>
          </p:cNvSpPr>
          <p:nvPr/>
        </p:nvSpPr>
        <p:spPr bwMode="auto">
          <a:xfrm>
            <a:off x="6300788" y="3429000"/>
            <a:ext cx="792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ea typeface="楷体_GB2312" pitchFamily="49" charset="-122"/>
              </a:rPr>
              <a:t>3</a:t>
            </a:r>
          </a:p>
        </p:txBody>
      </p:sp>
      <p:sp>
        <p:nvSpPr>
          <p:cNvPr id="72782" name="Text Box 78"/>
          <p:cNvSpPr txBox="1">
            <a:spLocks noChangeArrowheads="1"/>
          </p:cNvSpPr>
          <p:nvPr/>
        </p:nvSpPr>
        <p:spPr bwMode="auto">
          <a:xfrm>
            <a:off x="6300788" y="4221163"/>
            <a:ext cx="792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ea typeface="楷体_GB2312" pitchFamily="49" charset="-122"/>
              </a:rPr>
              <a:t>5</a:t>
            </a:r>
          </a:p>
        </p:txBody>
      </p:sp>
      <p:sp>
        <p:nvSpPr>
          <p:cNvPr id="72783" name="Text Box 79"/>
          <p:cNvSpPr txBox="1">
            <a:spLocks noChangeArrowheads="1"/>
          </p:cNvSpPr>
          <p:nvPr/>
        </p:nvSpPr>
        <p:spPr bwMode="auto">
          <a:xfrm>
            <a:off x="6300788" y="5084763"/>
            <a:ext cx="792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ea typeface="楷体_GB2312" pitchFamily="49" charset="-122"/>
              </a:rPr>
              <a:t>6</a:t>
            </a:r>
          </a:p>
        </p:txBody>
      </p:sp>
      <p:sp>
        <p:nvSpPr>
          <p:cNvPr id="72784" name="Text Box 80"/>
          <p:cNvSpPr txBox="1">
            <a:spLocks noChangeArrowheads="1"/>
          </p:cNvSpPr>
          <p:nvPr/>
        </p:nvSpPr>
        <p:spPr bwMode="auto">
          <a:xfrm>
            <a:off x="8172450" y="6165850"/>
            <a:ext cx="792163" cy="4572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bg2"/>
                </a:solidFill>
                <a:ea typeface="楷体_GB2312" pitchFamily="49" charset="-122"/>
                <a:hlinkClick r:id="rId2" action="ppaction://hlinkpres?slideindex=3&amp;slidetitle=幻灯片 3"/>
              </a:rPr>
              <a:t>返回</a:t>
            </a:r>
            <a:endParaRPr lang="zh-CN" altLang="en-US" sz="2400" b="1">
              <a:solidFill>
                <a:schemeClr val="bg2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0"/>
                            </p:stCondLst>
                            <p:childTnLst>
                              <p:par>
                                <p:cTn id="1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7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1" grpId="0" animBg="1"/>
      <p:bldP spid="72742" grpId="0" animBg="1"/>
      <p:bldP spid="72743" grpId="0" animBg="1"/>
      <p:bldP spid="72744" grpId="0" animBg="1"/>
      <p:bldP spid="72745" grpId="0" animBg="1"/>
      <p:bldP spid="72746" grpId="0" animBg="1"/>
      <p:bldP spid="72747" grpId="0" animBg="1"/>
      <p:bldP spid="72748" grpId="0" animBg="1"/>
      <p:bldP spid="72749" grpId="0" animBg="1"/>
      <p:bldP spid="72750" grpId="0" animBg="1"/>
      <p:bldP spid="72751" grpId="0" animBg="1"/>
      <p:bldP spid="72752" grpId="0" animBg="1"/>
      <p:bldP spid="72753" grpId="0" animBg="1"/>
      <p:bldP spid="72754" grpId="0" animBg="1"/>
      <p:bldP spid="72755" grpId="0" animBg="1"/>
      <p:bldP spid="72756" grpId="0" animBg="1"/>
      <p:bldP spid="72766" grpId="0" animBg="1"/>
      <p:bldP spid="72767" grpId="0" animBg="1"/>
      <p:bldP spid="72768" grpId="0" animBg="1"/>
      <p:bldP spid="72769" grpId="0" animBg="1"/>
      <p:bldP spid="72770" grpId="0" animBg="1"/>
      <p:bldP spid="72771" grpId="0" animBg="1"/>
      <p:bldP spid="72772" grpId="0" animBg="1"/>
      <p:bldP spid="72773" grpId="0" animBg="1"/>
      <p:bldP spid="72774" grpId="0"/>
      <p:bldP spid="72775" grpId="0"/>
      <p:bldP spid="72776" grpId="0"/>
      <p:bldP spid="72777" grpId="0"/>
      <p:bldP spid="72778" grpId="0" animBg="1"/>
      <p:bldP spid="72779" grpId="0" animBg="1"/>
      <p:bldP spid="72780" grpId="0"/>
      <p:bldP spid="72781" grpId="0"/>
      <p:bldP spid="72782" grpId="0"/>
      <p:bldP spid="727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1" name="WordArt 75"/>
          <p:cNvSpPr>
            <a:spLocks noChangeArrowheads="1" noChangeShapeType="1" noTextEdit="1"/>
          </p:cNvSpPr>
          <p:nvPr/>
        </p:nvSpPr>
        <p:spPr bwMode="auto">
          <a:xfrm>
            <a:off x="179388" y="44450"/>
            <a:ext cx="3527425" cy="9366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60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建立数学模型</a:t>
            </a:r>
          </a:p>
        </p:txBody>
      </p:sp>
      <p:sp>
        <p:nvSpPr>
          <p:cNvPr id="24653" name="Text Box 77"/>
          <p:cNvSpPr txBox="1">
            <a:spLocks noChangeArrowheads="1"/>
          </p:cNvSpPr>
          <p:nvPr/>
        </p:nvSpPr>
        <p:spPr bwMode="auto">
          <a:xfrm>
            <a:off x="395288" y="908050"/>
            <a:ext cx="81375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讨论与交流：</a:t>
            </a:r>
            <a:r>
              <a:rPr lang="zh-CN" altLang="en-US" sz="3600" b="1">
                <a:solidFill>
                  <a:srgbClr val="0000CC"/>
                </a:solidFill>
              </a:rPr>
              <a:t>间隔数</a:t>
            </a:r>
            <a:r>
              <a:rPr lang="zh-CN" altLang="en-US" sz="3600" b="1"/>
              <a:t>都必须</a:t>
            </a:r>
            <a:r>
              <a:rPr lang="zh-CN" altLang="en-US" sz="3600" b="1">
                <a:solidFill>
                  <a:srgbClr val="FF0000"/>
                </a:solidFill>
              </a:rPr>
              <a:t>靠数数</a:t>
            </a:r>
            <a:r>
              <a:rPr lang="zh-CN" altLang="en-US" sz="3600" b="1"/>
              <a:t>的方法</a:t>
            </a:r>
            <a:r>
              <a:rPr lang="zh-CN" altLang="en-US" sz="3600" b="1">
                <a:solidFill>
                  <a:srgbClr val="FF0000"/>
                </a:solidFill>
              </a:rPr>
              <a:t>数出来</a:t>
            </a:r>
            <a:r>
              <a:rPr lang="zh-CN" altLang="en-US" sz="3600" b="1"/>
              <a:t>吗？你能根据已知条件</a:t>
            </a:r>
            <a:r>
              <a:rPr lang="zh-CN" altLang="en-US" sz="3600" b="1">
                <a:solidFill>
                  <a:srgbClr val="0000CC"/>
                </a:solidFill>
              </a:rPr>
              <a:t>通过算术方法</a:t>
            </a:r>
            <a:r>
              <a:rPr lang="zh-CN" altLang="en-US" sz="3600" b="1">
                <a:solidFill>
                  <a:srgbClr val="FF0000"/>
                </a:solidFill>
              </a:rPr>
              <a:t>列式求出</a:t>
            </a:r>
            <a:r>
              <a:rPr lang="zh-CN" altLang="en-US" sz="3600" b="1"/>
              <a:t>间隔数吗？</a:t>
            </a:r>
          </a:p>
        </p:txBody>
      </p:sp>
      <p:sp>
        <p:nvSpPr>
          <p:cNvPr id="24655" name="Text Box 79"/>
          <p:cNvSpPr txBox="1">
            <a:spLocks noChangeArrowheads="1"/>
          </p:cNvSpPr>
          <p:nvPr/>
        </p:nvSpPr>
        <p:spPr bwMode="auto">
          <a:xfrm>
            <a:off x="393700" y="908050"/>
            <a:ext cx="84994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讨论与交流：通过刚才的模拟植树活动，当“</a:t>
            </a:r>
            <a:r>
              <a:rPr lang="zh-CN" altLang="en-US" sz="3600" b="1">
                <a:solidFill>
                  <a:srgbClr val="FF0000"/>
                </a:solidFill>
              </a:rPr>
              <a:t>在一条线路的一侧，两端都要栽</a:t>
            </a:r>
            <a:r>
              <a:rPr lang="zh-CN" altLang="en-US" sz="3600" b="1"/>
              <a:t>”时，植树的“</a:t>
            </a:r>
            <a:r>
              <a:rPr lang="zh-CN" altLang="en-US" sz="3600" b="1">
                <a:solidFill>
                  <a:srgbClr val="0000CC"/>
                </a:solidFill>
              </a:rPr>
              <a:t>棵数</a:t>
            </a:r>
            <a:r>
              <a:rPr lang="zh-CN" altLang="en-US" sz="3600" b="1"/>
              <a:t>”与“</a:t>
            </a:r>
            <a:r>
              <a:rPr lang="zh-CN" altLang="en-US" sz="3600" b="1">
                <a:solidFill>
                  <a:srgbClr val="0000CC"/>
                </a:solidFill>
              </a:rPr>
              <a:t>间隔数</a:t>
            </a:r>
            <a:r>
              <a:rPr lang="zh-CN" altLang="en-US" sz="3600" b="1"/>
              <a:t>”有什么关系？</a:t>
            </a:r>
          </a:p>
        </p:txBody>
      </p:sp>
      <p:pic>
        <p:nvPicPr>
          <p:cNvPr id="24659" name="Picture 83" descr="陪你听风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24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4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3" grpId="0"/>
      <p:bldP spid="24653" grpId="1"/>
      <p:bldP spid="246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95288" y="2924175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CC"/>
                </a:solidFill>
              </a:rPr>
              <a:t>   </a:t>
            </a:r>
            <a:endParaRPr lang="zh-CN" altLang="en-US" sz="4000" b="1" dirty="0">
              <a:solidFill>
                <a:srgbClr val="0000CC"/>
              </a:solidFill>
            </a:endParaRPr>
          </a:p>
        </p:txBody>
      </p:sp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3240087" cy="83661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60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解答引例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268538" y="2892425"/>
            <a:ext cx="25114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4800" b="1"/>
              <a:t>20÷5=4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339975" y="3613150"/>
            <a:ext cx="19145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4800" b="1"/>
              <a:t>4+1=5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971550" y="4365625"/>
            <a:ext cx="69135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 sz="4800" b="1"/>
              <a:t>答：需要准备</a:t>
            </a:r>
            <a:r>
              <a:rPr lang="en-US" altLang="zh-CN" sz="4800" b="1"/>
              <a:t>5</a:t>
            </a:r>
            <a:r>
              <a:rPr lang="zh-CN" altLang="en-US" sz="4800" b="1"/>
              <a:t>棵树苗。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96875" y="1112838"/>
            <a:ext cx="83518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CC"/>
                </a:solidFill>
              </a:rPr>
              <a:t>引例     同学们在全长</a:t>
            </a:r>
            <a:r>
              <a:rPr lang="en-US" altLang="zh-CN" sz="3600" b="1">
                <a:solidFill>
                  <a:srgbClr val="0000CC"/>
                </a:solidFill>
              </a:rPr>
              <a:t>20</a:t>
            </a:r>
            <a:r>
              <a:rPr lang="zh-CN" altLang="en-US" sz="3600" b="1">
                <a:solidFill>
                  <a:srgbClr val="0000CC"/>
                </a:solidFill>
              </a:rPr>
              <a:t>米的小路</a:t>
            </a:r>
            <a:r>
              <a:rPr lang="zh-CN" altLang="en-US" sz="3600" b="1">
                <a:solidFill>
                  <a:srgbClr val="FF0000"/>
                </a:solidFill>
              </a:rPr>
              <a:t>一边植树</a:t>
            </a:r>
            <a:r>
              <a:rPr lang="zh-CN" altLang="en-US" sz="3600" b="1">
                <a:solidFill>
                  <a:srgbClr val="0000CC"/>
                </a:solidFill>
              </a:rPr>
              <a:t>。每隔</a:t>
            </a:r>
            <a:r>
              <a:rPr lang="en-US" altLang="zh-CN" sz="3600" b="1">
                <a:solidFill>
                  <a:srgbClr val="0000CC"/>
                </a:solidFill>
              </a:rPr>
              <a:t>5</a:t>
            </a:r>
            <a:r>
              <a:rPr lang="zh-CN" altLang="en-US" sz="3600" b="1">
                <a:solidFill>
                  <a:srgbClr val="0000CC"/>
                </a:solidFill>
              </a:rPr>
              <a:t>米栽一棵（</a:t>
            </a:r>
            <a:r>
              <a:rPr lang="zh-CN" altLang="en-US" sz="3600" b="1">
                <a:solidFill>
                  <a:srgbClr val="FF0000"/>
                </a:solidFill>
              </a:rPr>
              <a:t>两端要栽</a:t>
            </a:r>
            <a:r>
              <a:rPr lang="zh-CN" altLang="en-US" sz="3600" b="1">
                <a:solidFill>
                  <a:srgbClr val="0000CC"/>
                </a:solidFill>
              </a:rPr>
              <a:t>）。一共需要准备多少棵树苗？</a:t>
            </a: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3851275" y="1700213"/>
            <a:ext cx="18732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1476375" y="2276475"/>
            <a:ext cx="15827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19474" name="Picture 18" descr="陪你听风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6" grpId="1"/>
      <p:bldP spid="19468" grpId="0"/>
      <p:bldP spid="19469" grpId="0"/>
      <p:bldP spid="19470" grpId="0"/>
      <p:bldP spid="19472" grpId="0" animBg="1"/>
      <p:bldP spid="1947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62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bg2"/>
        </a:solidFill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2800" dirty="0">
            <a:solidFill>
              <a:schemeClr val="bg1">
                <a:lumMod val="75000"/>
              </a:schemeClr>
            </a:solidFill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571</Words>
  <Application>Microsoft Office PowerPoint</Application>
  <PresentationFormat>全屏显示(4:3)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默认设计模板</vt:lpstr>
      <vt:lpstr>公式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贺州市八步龙山小学录制  2017年12月19日</vt:lpstr>
    </vt:vector>
  </TitlesOfParts>
  <Company>zhongzi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244</cp:revision>
  <dcterms:created xsi:type="dcterms:W3CDTF">2009-05-06T13:26:26Z</dcterms:created>
  <dcterms:modified xsi:type="dcterms:W3CDTF">2017-12-25T00:44:59Z</dcterms:modified>
</cp:coreProperties>
</file>