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6" r:id="rId4"/>
  </p:sldMasterIdLst>
  <p:notesMasterIdLst>
    <p:notesMasterId r:id="rId6"/>
  </p:notesMasterIdLst>
  <p:handoutMasterIdLst>
    <p:handoutMasterId r:id="rId18"/>
  </p:handoutMasterIdLst>
  <p:sldIdLst>
    <p:sldId id="280" r:id="rId5"/>
    <p:sldId id="321" r:id="rId7"/>
    <p:sldId id="345" r:id="rId8"/>
    <p:sldId id="363" r:id="rId9"/>
    <p:sldId id="347" r:id="rId10"/>
    <p:sldId id="364" r:id="rId11"/>
    <p:sldId id="356" r:id="rId12"/>
    <p:sldId id="365" r:id="rId13"/>
    <p:sldId id="366" r:id="rId14"/>
    <p:sldId id="367" r:id="rId15"/>
    <p:sldId id="368" r:id="rId16"/>
    <p:sldId id="316" r:id="rId17"/>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B2F3FC"/>
    <a:srgbClr val="E6FBFE"/>
    <a:srgbClr val="57D2E3"/>
    <a:srgbClr val="21B1C5"/>
    <a:srgbClr val="4BCFE1"/>
    <a:srgbClr val="5BADF7"/>
    <a:srgbClr val="6A56A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80" d="100"/>
          <a:sy n="80" d="100"/>
        </p:scale>
        <p:origin x="-420" y="-84"/>
      </p:cViewPr>
      <p:guideLst>
        <p:guide orient="horz" pos="2186"/>
        <p:guide pos="3844"/>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幻灯片图像占位符 1"/>
          <p:cNvSpPr>
            <a:spLocks noGrp="1" noRot="1" noChangeAspect="1" noTextEdit="1"/>
          </p:cNvSpPr>
          <p:nvPr>
            <p:ph type="sldImg"/>
          </p:nvPr>
        </p:nvSpPr>
        <p:spPr>
          <a:ln>
            <a:solidFill>
              <a:srgbClr val="000000">
                <a:alpha val="100000"/>
              </a:srgbClr>
            </a:solidFill>
            <a:miter lim="800000"/>
          </a:ln>
        </p:spPr>
      </p:sp>
      <p:sp>
        <p:nvSpPr>
          <p:cNvPr id="19459" name="备注占位符 2"/>
          <p:cNvSpPr>
            <a:spLocks noGrp="1"/>
          </p:cNvSpPr>
          <p:nvPr>
            <p:ph type="body" idx="1"/>
          </p:nvPr>
        </p:nvSpPr>
        <p:spPr>
          <a:noFill/>
          <a:ln>
            <a:noFill/>
          </a:ln>
        </p:spPr>
        <p:txBody>
          <a:bodyPr wrap="square" lIns="91440" tIns="45720" rIns="91440" bIns="45720" anchor="t"/>
          <a:p>
            <a:pPr lvl="0"/>
            <a:endParaRPr lang="zh-CN" altLang="en-US" dirty="0"/>
          </a:p>
        </p:txBody>
      </p:sp>
      <p:sp>
        <p:nvSpPr>
          <p:cNvPr id="19460" name="灯片编号占位符 3"/>
          <p:cNvSpPr txBox="1">
            <a:spLocks noGrp="1"/>
          </p:cNvSpPr>
          <p:nvPr>
            <p:ph type="sldNum" sz="quarter"/>
          </p:nvPr>
        </p:nvSpPr>
        <p:spPr>
          <a:xfrm>
            <a:off x="3884613" y="8685213"/>
            <a:ext cx="2971800" cy="458787"/>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bg>
      <p:bgPr>
        <a:solidFill>
          <a:schemeClr val="bg1"/>
        </a:solidFill>
        <a:effectLst/>
      </p:bgPr>
    </p:bg>
    <p:spTree>
      <p:nvGrpSpPr>
        <p:cNvPr id="1" name=""/>
        <p:cNvGrpSpPr/>
        <p:nvPr/>
      </p:nvGrpSpPr>
      <p:grpSpPr>
        <a:xfrm>
          <a:off x="0" y="0"/>
          <a:ext cx="0" cy="0"/>
          <a:chOff x="0" y="0"/>
          <a:chExt cx="0" cy="0"/>
        </a:xfrm>
      </p:grpSpPr>
      <p:pic>
        <p:nvPicPr>
          <p:cNvPr id="4108" name="图片 4107"/>
          <p:cNvPicPr>
            <a:picLocks noChangeAspect="1"/>
          </p:cNvPicPr>
          <p:nvPr/>
        </p:nvPicPr>
        <p:blipFill>
          <a:blip r:embed="rId2"/>
          <a:stretch>
            <a:fillRect/>
          </a:stretch>
        </p:blipFill>
        <p:spPr>
          <a:xfrm>
            <a:off x="11049000" y="6375400"/>
            <a:ext cx="889000" cy="292100"/>
          </a:xfrm>
          <a:prstGeom prst="rect">
            <a:avLst/>
          </a:prstGeom>
          <a:noFill/>
          <a:ln w="9525">
            <a:noFill/>
          </a:ln>
        </p:spPr>
      </p:pic>
      <p:sp>
        <p:nvSpPr>
          <p:cNvPr id="9" name="Rectangle 4"/>
          <p:cNvSpPr>
            <a:spLocks noGrp="1" noChangeArrowheads="1"/>
          </p:cNvSpPr>
          <p:nvPr>
            <p:ph type="dt" sz="half" idx="2"/>
          </p:nvPr>
        </p:nvSpPr>
        <p:spPr>
          <a:xfrm>
            <a:off x="609600" y="6245225"/>
            <a:ext cx="2844800" cy="476250"/>
          </a:xfrm>
          <a:prstGeom prst="rect">
            <a:avLst/>
          </a:prstGeom>
        </p:spPr>
        <p:txBody>
          <a:bodyPr/>
          <a:lstStyle>
            <a:lvl1pPr eaLnBrk="0" hangingPunct="0">
              <a:defRPr>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Rectangle 5"/>
          <p:cNvSpPr>
            <a:spLocks noGrp="1" noChangeArrowheads="1"/>
          </p:cNvSpPr>
          <p:nvPr>
            <p:ph type="ftr" sz="quarter" idx="3"/>
          </p:nvPr>
        </p:nvSpPr>
        <p:spPr>
          <a:xfrm>
            <a:off x="4165600" y="6245225"/>
            <a:ext cx="3860800" cy="476250"/>
          </a:xfrm>
          <a:prstGeom prst="rect">
            <a:avLst/>
          </a:prstGeom>
        </p:spPr>
        <p:txBody>
          <a:bodyPr/>
          <a:lstStyle>
            <a:lvl1pPr eaLnBrk="0" hangingPunct="0">
              <a:defRPr>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 name="Rectangle 6"/>
          <p:cNvSpPr>
            <a:spLocks noGrp="1" noChangeArrowheads="1"/>
          </p:cNvSpPr>
          <p:nvPr>
            <p:ph type="sldNum" sz="quarter" idx="4"/>
          </p:nvPr>
        </p:nvSpPr>
        <p:spPr>
          <a:xfrm>
            <a:off x="8737600" y="6245225"/>
            <a:ext cx="2844800" cy="476250"/>
          </a:xfrm>
          <a:prstGeom prst="rect">
            <a:avLst/>
          </a:prstGeom>
        </p:spPr>
        <p:txBody>
          <a:bodyPr/>
          <a:p>
            <a:pPr lvl="0"/>
            <a:fld id="{9A0DB2DC-4C9A-4742-B13C-FB6460FD3503}" type="slidenum">
              <a:rPr lang="en-US" altLang="zh-CN" dirty="0"/>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image" Target="../media/image3.png"/><Relationship Id="rId7" Type="http://schemas.openxmlformats.org/officeDocument/2006/relationships/image" Target="../media/image2.png"/><Relationship Id="rId6" Type="http://schemas.openxmlformats.org/officeDocument/2006/relationships/image" Target="../media/image1.png"/><Relationship Id="rId5" Type="http://schemas.openxmlformats.org/officeDocument/2006/relationships/slideLayout" Target="../slideLayouts/slideLayout6.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0"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6" Type="http://schemas.openxmlformats.org/officeDocument/2006/relationships/theme" Target="../theme/theme3.xml"/><Relationship Id="rId5" Type="http://schemas.openxmlformats.org/officeDocument/2006/relationships/image" Target="../media/image4.png"/><Relationship Id="rId4" Type="http://schemas.openxmlformats.org/officeDocument/2006/relationships/image" Target="../media/image5.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宋体" panose="02010600030101010101" pitchFamily="2" charset="-122"/>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7" name="矩形 14"/>
          <p:cNvSpPr>
            <a:spLocks noChangeArrowheads="1"/>
          </p:cNvSpPr>
          <p:nvPr/>
        </p:nvSpPr>
        <p:spPr bwMode="auto">
          <a:xfrm rot="10800000">
            <a:off x="-1" y="869694"/>
            <a:ext cx="8144452" cy="3740406"/>
          </a:xfrm>
          <a:prstGeom prst="rect">
            <a:avLst/>
          </a:prstGeom>
          <a:gradFill flip="none" rotWithShape="1">
            <a:gsLst>
              <a:gs pos="917">
                <a:schemeClr val="bg1"/>
              </a:gs>
              <a:gs pos="37000">
                <a:srgbClr val="E6FBFE">
                  <a:alpha val="80000"/>
                </a:srgbClr>
              </a:gs>
              <a:gs pos="100000">
                <a:srgbClr val="57D2E3"/>
              </a:gs>
            </a:gsLst>
            <a:lin ang="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dirty="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1030" name="图片 28"/>
          <p:cNvPicPr>
            <a:picLocks noChangeAspect="1"/>
          </p:cNvPicPr>
          <p:nvPr userDrawn="1"/>
        </p:nvPicPr>
        <p:blipFill>
          <a:blip r:embed="rId2"/>
          <a:srcRect l="368" t="9363" r="29749" b="-82"/>
          <a:stretch>
            <a:fillRect/>
          </a:stretch>
        </p:blipFill>
        <p:spPr>
          <a:xfrm>
            <a:off x="-12700" y="895350"/>
            <a:ext cx="8140700" cy="3702050"/>
          </a:xfrm>
          <a:prstGeom prst="rect">
            <a:avLst/>
          </a:prstGeom>
          <a:noFill/>
          <a:ln w="9525">
            <a:noFill/>
          </a:ln>
        </p:spPr>
      </p:pic>
      <p:sp>
        <p:nvSpPr>
          <p:cNvPr id="9" name="矩形 14"/>
          <p:cNvSpPr>
            <a:spLocks noChangeArrowheads="1"/>
          </p:cNvSpPr>
          <p:nvPr/>
        </p:nvSpPr>
        <p:spPr bwMode="auto">
          <a:xfrm>
            <a:off x="0" y="1536700"/>
            <a:ext cx="8144451" cy="2298699"/>
          </a:xfrm>
          <a:prstGeom prst="rect">
            <a:avLst/>
          </a:prstGeom>
          <a:gradFill>
            <a:gsLst>
              <a:gs pos="917">
                <a:schemeClr val="bg1">
                  <a:alpha val="28000"/>
                </a:schemeClr>
              </a:gs>
              <a:gs pos="31000">
                <a:srgbClr val="E6FBFE">
                  <a:alpha val="80000"/>
                </a:srgbClr>
              </a:gs>
              <a:gs pos="79000">
                <a:srgbClr val="57D2E3"/>
              </a:gs>
            </a:gsLst>
            <a:lin ang="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矩形 14"/>
          <p:cNvSpPr>
            <a:spLocks noChangeArrowheads="1"/>
          </p:cNvSpPr>
          <p:nvPr/>
        </p:nvSpPr>
        <p:spPr bwMode="auto">
          <a:xfrm>
            <a:off x="6531" y="840302"/>
            <a:ext cx="12192000" cy="6017698"/>
          </a:xfrm>
          <a:prstGeom prst="rect">
            <a:avLst/>
          </a:prstGeom>
          <a:no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dirty="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033" name="组合 5"/>
          <p:cNvGrpSpPr/>
          <p:nvPr userDrawn="1"/>
        </p:nvGrpSpPr>
        <p:grpSpPr>
          <a:xfrm>
            <a:off x="319088" y="215900"/>
            <a:ext cx="1595437" cy="434975"/>
            <a:chOff x="319833" y="6005359"/>
            <a:chExt cx="1770997" cy="433425"/>
          </a:xfrm>
        </p:grpSpPr>
        <p:pic>
          <p:nvPicPr>
            <p:cNvPr id="1036" name="Picture 18" descr="D:\Documents\Pictures\畅言logo.png"/>
            <p:cNvPicPr>
              <a:picLocks noChangeAspect="1"/>
            </p:cNvPicPr>
            <p:nvPr/>
          </p:nvPicPr>
          <p:blipFill>
            <a:blip r:embed="rId3"/>
            <a:stretch>
              <a:fillRect/>
            </a:stretch>
          </p:blipFill>
          <p:spPr>
            <a:xfrm>
              <a:off x="319833" y="6005359"/>
              <a:ext cx="567581" cy="433425"/>
            </a:xfrm>
            <a:prstGeom prst="rect">
              <a:avLst/>
            </a:prstGeom>
            <a:noFill/>
            <a:ln w="9525">
              <a:noFill/>
            </a:ln>
          </p:spPr>
        </p:pic>
        <p:sp>
          <p:nvSpPr>
            <p:cNvPr id="14" name="TextBox 7"/>
            <p:cNvSpPr txBox="1">
              <a:spLocks noChangeArrowheads="1"/>
            </p:cNvSpPr>
            <p:nvPr/>
          </p:nvSpPr>
          <p:spPr bwMode="auto">
            <a:xfrm>
              <a:off x="864348" y="6068633"/>
              <a:ext cx="1226482" cy="368570"/>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smtClean="0">
                  <a:ln>
                    <a:noFill/>
                  </a:ln>
                  <a:solidFill>
                    <a:schemeClr val="tx1">
                      <a:lumMod val="50000"/>
                      <a:lumOff val="50000"/>
                    </a:schemeClr>
                  </a:solidFill>
                  <a:effectLst/>
                  <a:uLnTx/>
                  <a:uFillTx/>
                  <a:latin typeface="微软雅黑" panose="020B0503020204020204" pitchFamily="34" charset="-122"/>
                  <a:ea typeface="微软雅黑" panose="020B0503020204020204" pitchFamily="34" charset="-122"/>
                  <a:cs typeface="+mn-cs"/>
                </a:rPr>
                <a:t>畅言教育</a:t>
              </a:r>
              <a:endParaRPr kumimoji="0" lang="zh-CN" altLang="en-US" sz="1800" b="1" i="0" u="none" strike="noStrike" kern="1200" cap="none" spc="0" normalizeH="0" baseline="0" noProof="0" dirty="0" smtClean="0">
                <a:ln>
                  <a:noFill/>
                </a:ln>
                <a:solidFill>
                  <a:schemeClr val="tx1">
                    <a:lumMod val="50000"/>
                    <a:lumOff val="50000"/>
                  </a:schemeClr>
                </a:solidFill>
                <a:effectLst/>
                <a:uLnTx/>
                <a:uFillTx/>
                <a:latin typeface="微软雅黑" panose="020B0503020204020204" pitchFamily="34" charset="-122"/>
                <a:ea typeface="微软雅黑" panose="020B0503020204020204" pitchFamily="34" charset="-122"/>
                <a:cs typeface="+mn-cs"/>
              </a:endParaRPr>
            </a:p>
          </p:txBody>
        </p:sp>
      </p:grpSp>
      <p:pic>
        <p:nvPicPr>
          <p:cNvPr id="1034" name="图片 6"/>
          <p:cNvPicPr>
            <a:picLocks noChangeAspect="1"/>
          </p:cNvPicPr>
          <p:nvPr userDrawn="1"/>
        </p:nvPicPr>
        <p:blipFill>
          <a:blip r:embed="rId4"/>
          <a:stretch>
            <a:fillRect/>
          </a:stretch>
        </p:blipFill>
        <p:spPr>
          <a:xfrm>
            <a:off x="11293475" y="252413"/>
            <a:ext cx="523875" cy="363537"/>
          </a:xfrm>
          <a:prstGeom prst="rect">
            <a:avLst/>
          </a:prstGeom>
          <a:noFill/>
          <a:ln w="9525">
            <a:noFill/>
          </a:ln>
        </p:spPr>
      </p:pic>
      <p:sp>
        <p:nvSpPr>
          <p:cNvPr id="16" name="矩形 8"/>
          <p:cNvSpPr>
            <a:spLocks noChangeArrowheads="1"/>
          </p:cNvSpPr>
          <p:nvPr/>
        </p:nvSpPr>
        <p:spPr bwMode="auto">
          <a:xfrm>
            <a:off x="8259763" y="280988"/>
            <a:ext cx="3067050" cy="338138"/>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人民</a:t>
            </a:r>
            <a:r>
              <a:rPr kumimoji="0" lang="zh-CN"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教育出版社</a:t>
            </a:r>
            <a:r>
              <a:rPr kumimoji="0" lang="en-US"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r>
              <a:rPr kumimoji="0" lang="zh-CN" altLang="en-US"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五年级</a:t>
            </a:r>
            <a:r>
              <a:rPr kumimoji="0" lang="zh-CN"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r>
              <a:rPr kumimoji="0" lang="en-US" altLang="zh-CN"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a:t>
            </a:r>
            <a:r>
              <a:rPr kumimoji="0" lang="en-US"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r>
              <a:rPr kumimoji="0" lang="zh-CN" altLang="en-US"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上册</a:t>
            </a:r>
            <a:r>
              <a:rPr kumimoji="0" lang="en-US" altLang="zh-CN"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r>
              <a:rPr kumimoji="0" lang="en-US"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endParaRPr kumimoji="0" lang="zh-CN" altLang="en-US"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endParaRPr>
          </a:p>
        </p:txBody>
      </p:sp>
      <p:pic>
        <p:nvPicPr>
          <p:cNvPr id="1038" name="图片 1037"/>
          <p:cNvPicPr>
            <a:picLocks noChangeAspect="1"/>
          </p:cNvPicPr>
          <p:nvPr/>
        </p:nvPicPr>
        <p:blipFill>
          <a:blip r:embed="rId5"/>
          <a:stretch>
            <a:fillRect/>
          </a:stretch>
        </p:blipFill>
        <p:spPr>
          <a:xfrm>
            <a:off x="11049000" y="6375400"/>
            <a:ext cx="889000" cy="2921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 name="矩形 14"/>
          <p:cNvSpPr>
            <a:spLocks noChangeArrowheads="1"/>
          </p:cNvSpPr>
          <p:nvPr/>
        </p:nvSpPr>
        <p:spPr bwMode="auto">
          <a:xfrm>
            <a:off x="0" y="171611"/>
            <a:ext cx="12192000" cy="521785"/>
          </a:xfrm>
          <a:prstGeom prst="rect">
            <a:avLst/>
          </a:prstGeom>
          <a:gradFill flip="none" rotWithShape="1">
            <a:gsLst>
              <a:gs pos="917">
                <a:schemeClr val="bg1"/>
              </a:gs>
              <a:gs pos="37000">
                <a:srgbClr val="E6FBFE">
                  <a:alpha val="80000"/>
                </a:srgbClr>
              </a:gs>
              <a:gs pos="100000">
                <a:srgbClr val="57D2E3"/>
              </a:gs>
            </a:gsLst>
            <a:lin ang="1080000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1" name="图片 21"/>
          <p:cNvPicPr>
            <a:picLocks noChangeAspect="1"/>
          </p:cNvPicPr>
          <p:nvPr userDrawn="1"/>
        </p:nvPicPr>
        <p:blipFill>
          <a:blip r:embed="rId6"/>
          <a:srcRect t="11633" r="14514" b="75572"/>
          <a:stretch>
            <a:fillRect/>
          </a:stretch>
        </p:blipFill>
        <p:spPr>
          <a:xfrm>
            <a:off x="2233613" y="190500"/>
            <a:ext cx="9958387" cy="520700"/>
          </a:xfrm>
          <a:prstGeom prst="rect">
            <a:avLst/>
          </a:prstGeom>
          <a:noFill/>
          <a:ln w="9525">
            <a:noFill/>
          </a:ln>
        </p:spPr>
      </p:pic>
      <p:grpSp>
        <p:nvGrpSpPr>
          <p:cNvPr id="2052" name="组合 5"/>
          <p:cNvGrpSpPr/>
          <p:nvPr userDrawn="1"/>
        </p:nvGrpSpPr>
        <p:grpSpPr>
          <a:xfrm>
            <a:off x="319088" y="215900"/>
            <a:ext cx="1595437" cy="434975"/>
            <a:chOff x="319833" y="6005359"/>
            <a:chExt cx="1770997" cy="433425"/>
          </a:xfrm>
        </p:grpSpPr>
        <p:pic>
          <p:nvPicPr>
            <p:cNvPr id="2055" name="Picture 18" descr="D:\Documents\Pictures\畅言logo.png"/>
            <p:cNvPicPr>
              <a:picLocks noChangeAspect="1"/>
            </p:cNvPicPr>
            <p:nvPr/>
          </p:nvPicPr>
          <p:blipFill>
            <a:blip r:embed="rId7"/>
            <a:stretch>
              <a:fillRect/>
            </a:stretch>
          </p:blipFill>
          <p:spPr>
            <a:xfrm>
              <a:off x="319833" y="6005359"/>
              <a:ext cx="567581" cy="433425"/>
            </a:xfrm>
            <a:prstGeom prst="rect">
              <a:avLst/>
            </a:prstGeom>
            <a:noFill/>
            <a:ln w="9525">
              <a:noFill/>
            </a:ln>
          </p:spPr>
        </p:pic>
        <p:sp>
          <p:nvSpPr>
            <p:cNvPr id="5131" name="TextBox 7"/>
            <p:cNvSpPr txBox="1">
              <a:spLocks noChangeArrowheads="1"/>
            </p:cNvSpPr>
            <p:nvPr/>
          </p:nvSpPr>
          <p:spPr bwMode="auto">
            <a:xfrm>
              <a:off x="864348" y="6068633"/>
              <a:ext cx="1226482" cy="368570"/>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畅言教育</a:t>
              </a:r>
              <a:endParaRPr kumimoji="0" lang="zh-CN" altLang="en-US" sz="18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endParaRPr>
            </a:p>
          </p:txBody>
        </p:sp>
      </p:grpSp>
      <p:sp>
        <p:nvSpPr>
          <p:cNvPr id="5128" name="矩形 8"/>
          <p:cNvSpPr>
            <a:spLocks noChangeArrowheads="1"/>
          </p:cNvSpPr>
          <p:nvPr/>
        </p:nvSpPr>
        <p:spPr bwMode="auto">
          <a:xfrm>
            <a:off x="8259763" y="280988"/>
            <a:ext cx="3067050" cy="338138"/>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人民</a:t>
            </a:r>
            <a:r>
              <a:rPr kumimoji="0" lang="zh-CN"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教育出版社 </a:t>
            </a:r>
            <a:r>
              <a:rPr kumimoji="0" lang="zh-CN" altLang="en-US"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五年级</a:t>
            </a:r>
            <a:r>
              <a:rPr kumimoji="0" lang="en-US" altLang="zh-CN"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a:t>
            </a:r>
            <a:r>
              <a:rPr kumimoji="0" lang="en-US" altLang="zh-CN" sz="16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r>
              <a:rPr kumimoji="0" lang="zh-CN" altLang="en-US"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上册</a:t>
            </a:r>
            <a:r>
              <a:rPr kumimoji="0" lang="en-US" altLang="zh-CN"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rPr>
              <a:t>    </a:t>
            </a:r>
            <a:endParaRPr kumimoji="0" lang="zh-CN" altLang="en-US" sz="1600" b="0"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endParaRPr>
          </a:p>
        </p:txBody>
      </p:sp>
      <p:pic>
        <p:nvPicPr>
          <p:cNvPr id="2054" name="图片 28"/>
          <p:cNvPicPr>
            <a:picLocks noChangeAspect="1"/>
          </p:cNvPicPr>
          <p:nvPr userDrawn="1"/>
        </p:nvPicPr>
        <p:blipFill>
          <a:blip r:embed="rId8"/>
          <a:stretch>
            <a:fillRect/>
          </a:stretch>
        </p:blipFill>
        <p:spPr>
          <a:xfrm>
            <a:off x="11339513" y="252413"/>
            <a:ext cx="523875" cy="363537"/>
          </a:xfrm>
          <a:prstGeom prst="rect">
            <a:avLst/>
          </a:prstGeom>
          <a:noFill/>
          <a:ln w="9525">
            <a:noFill/>
          </a:ln>
        </p:spPr>
      </p:pic>
      <p:pic>
        <p:nvPicPr>
          <p:cNvPr id="2057" name="图片 2056"/>
          <p:cNvPicPr>
            <a:picLocks noChangeAspect="1"/>
          </p:cNvPicPr>
          <p:nvPr/>
        </p:nvPicPr>
        <p:blipFill>
          <a:blip r:embed="rId9"/>
          <a:stretch>
            <a:fillRect/>
          </a:stretch>
        </p:blipFill>
        <p:spPr>
          <a:xfrm>
            <a:off x="11049000" y="6375400"/>
            <a:ext cx="889000" cy="2921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hf sldNum="0" hdr="0" ftr="0" dt="0"/>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146" name="矩形 14"/>
          <p:cNvSpPr>
            <a:spLocks noChangeArrowheads="1"/>
          </p:cNvSpPr>
          <p:nvPr/>
        </p:nvSpPr>
        <p:spPr bwMode="auto">
          <a:xfrm>
            <a:off x="0" y="840303"/>
            <a:ext cx="12192000" cy="3120789"/>
          </a:xfrm>
          <a:prstGeom prst="rect">
            <a:avLst/>
          </a:prstGeom>
          <a:solidFill>
            <a:srgbClr val="57D2E3"/>
          </a:soli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3076" name="图片 28"/>
          <p:cNvPicPr>
            <a:picLocks noChangeAspect="1"/>
          </p:cNvPicPr>
          <p:nvPr userDrawn="1"/>
        </p:nvPicPr>
        <p:blipFill>
          <a:blip r:embed="rId2"/>
          <a:srcRect t="9363" b="14136"/>
          <a:stretch>
            <a:fillRect/>
          </a:stretch>
        </p:blipFill>
        <p:spPr>
          <a:xfrm>
            <a:off x="271463" y="839788"/>
            <a:ext cx="11649075" cy="3122612"/>
          </a:xfrm>
          <a:prstGeom prst="rect">
            <a:avLst/>
          </a:prstGeom>
          <a:noFill/>
          <a:ln w="9525">
            <a:noFill/>
          </a:ln>
        </p:spPr>
      </p:pic>
      <p:sp>
        <p:nvSpPr>
          <p:cNvPr id="13" name="矩形 14"/>
          <p:cNvSpPr>
            <a:spLocks noChangeArrowheads="1"/>
          </p:cNvSpPr>
          <p:nvPr/>
        </p:nvSpPr>
        <p:spPr bwMode="auto">
          <a:xfrm>
            <a:off x="0" y="2214575"/>
            <a:ext cx="12192000" cy="1356797"/>
          </a:xfrm>
          <a:prstGeom prst="rect">
            <a:avLst/>
          </a:prstGeom>
          <a:gradFill>
            <a:gsLst>
              <a:gs pos="917">
                <a:schemeClr val="bg1"/>
              </a:gs>
              <a:gs pos="37000">
                <a:srgbClr val="E6FBFE">
                  <a:alpha val="80000"/>
                </a:srgbClr>
              </a:gs>
              <a:gs pos="100000">
                <a:srgbClr val="57D2E3"/>
              </a:gs>
            </a:gsLst>
            <a:lin ang="1080000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 name="矩形 8"/>
          <p:cNvSpPr>
            <a:spLocks noChangeArrowheads="1"/>
          </p:cNvSpPr>
          <p:nvPr/>
        </p:nvSpPr>
        <p:spPr bwMode="auto">
          <a:xfrm>
            <a:off x="2646363" y="2373313"/>
            <a:ext cx="7770813" cy="922338"/>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600" normalizeH="0" baseline="0" noProof="0" dirty="0" smtClean="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cs typeface="+mn-cs"/>
              </a:rPr>
              <a:t>谢谢观看！</a:t>
            </a:r>
            <a:endParaRPr kumimoji="0" lang="zh-CN" altLang="en-US" sz="5400" b="1" i="0" u="none" strike="noStrike" kern="1200" cap="none" spc="600" normalizeH="0" baseline="0" noProof="0" dirty="0" smtClean="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cs typeface="+mn-cs"/>
            </a:endParaRPr>
          </a:p>
        </p:txBody>
      </p:sp>
      <p:sp>
        <p:nvSpPr>
          <p:cNvPr id="17" name="矩形 8"/>
          <p:cNvSpPr>
            <a:spLocks noChangeArrowheads="1"/>
          </p:cNvSpPr>
          <p:nvPr/>
        </p:nvSpPr>
        <p:spPr bwMode="auto">
          <a:xfrm>
            <a:off x="5334000" y="5645150"/>
            <a:ext cx="1651000" cy="576263"/>
          </a:xfrm>
          <a:prstGeom prst="rect">
            <a:avLst/>
          </a:prstGeom>
          <a:no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050" b="0" i="0" u="none" strike="noStrike" kern="1200" cap="none" spc="0" normalizeH="0" baseline="0" noProof="0" dirty="0" smtClean="0">
                <a:ln>
                  <a:noFill/>
                </a:ln>
                <a:solidFill>
                  <a:srgbClr val="767171"/>
                </a:solidFill>
                <a:effectLst/>
                <a:uLnTx/>
                <a:uFillTx/>
                <a:latin typeface="微软雅黑" panose="020B0503020204020204" pitchFamily="34" charset="-122"/>
                <a:ea typeface="微软雅黑" panose="020B0503020204020204" pitchFamily="34" charset="-122"/>
                <a:cs typeface="+mn-cs"/>
              </a:rPr>
              <a:t>畅言教育二维码</a:t>
            </a:r>
            <a:endParaRPr kumimoji="0" lang="en-US" altLang="zh-CN" sz="1050" b="0" i="0" u="none" strike="noStrike" kern="1200" cap="none" spc="0" normalizeH="0" baseline="0" noProof="0" dirty="0" smtClean="0">
              <a:ln>
                <a:noFill/>
              </a:ln>
              <a:solidFill>
                <a:srgbClr val="767171"/>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1050" b="0" i="0" u="none" strike="noStrike" kern="1200" cap="none" spc="0" normalizeH="0" baseline="0" noProof="0" dirty="0" smtClean="0">
                <a:ln>
                  <a:noFill/>
                </a:ln>
                <a:solidFill>
                  <a:srgbClr val="767171"/>
                </a:solidFill>
                <a:effectLst/>
                <a:uLnTx/>
                <a:uFillTx/>
                <a:latin typeface="微软雅黑" panose="020B0503020204020204" pitchFamily="34" charset="-122"/>
                <a:ea typeface="微软雅黑" panose="020B0503020204020204" pitchFamily="34" charset="-122"/>
                <a:cs typeface="+mn-cs"/>
              </a:rPr>
              <a:t>扫一扫，提出你的建议！</a:t>
            </a:r>
            <a:endParaRPr kumimoji="0" lang="zh-CN" altLang="en-US" sz="1050" b="0" i="0" u="none" strike="noStrike" kern="1200" cap="none" spc="0" normalizeH="0" baseline="0" noProof="0" dirty="0" smtClean="0">
              <a:ln>
                <a:noFill/>
              </a:ln>
              <a:solidFill>
                <a:srgbClr val="767171"/>
              </a:solidFill>
              <a:effectLst/>
              <a:uLnTx/>
              <a:uFillTx/>
              <a:latin typeface="微软雅黑" panose="020B0503020204020204" pitchFamily="34" charset="-122"/>
              <a:ea typeface="微软雅黑" panose="020B0503020204020204" pitchFamily="34" charset="-122"/>
              <a:cs typeface="+mn-cs"/>
            </a:endParaRPr>
          </a:p>
        </p:txBody>
      </p:sp>
      <p:grpSp>
        <p:nvGrpSpPr>
          <p:cNvPr id="3080" name="组合 5"/>
          <p:cNvGrpSpPr/>
          <p:nvPr userDrawn="1"/>
        </p:nvGrpSpPr>
        <p:grpSpPr>
          <a:xfrm>
            <a:off x="4973638" y="1322388"/>
            <a:ext cx="2373312" cy="647700"/>
            <a:chOff x="319833" y="6005359"/>
            <a:chExt cx="1770997" cy="433425"/>
          </a:xfrm>
        </p:grpSpPr>
        <p:pic>
          <p:nvPicPr>
            <p:cNvPr id="3082" name="Picture 18" descr="D:\Documents\Pictures\畅言logo.png"/>
            <p:cNvPicPr>
              <a:picLocks noChangeAspect="1"/>
            </p:cNvPicPr>
            <p:nvPr/>
          </p:nvPicPr>
          <p:blipFill>
            <a:blip r:embed="rId3"/>
            <a:stretch>
              <a:fillRect/>
            </a:stretch>
          </p:blipFill>
          <p:spPr>
            <a:xfrm>
              <a:off x="319833" y="6005359"/>
              <a:ext cx="567581" cy="433425"/>
            </a:xfrm>
            <a:prstGeom prst="rect">
              <a:avLst/>
            </a:prstGeom>
            <a:noFill/>
            <a:ln w="9525">
              <a:noFill/>
            </a:ln>
          </p:spPr>
        </p:pic>
        <p:sp>
          <p:nvSpPr>
            <p:cNvPr id="3083" name="TextBox 7"/>
            <p:cNvSpPr txBox="1">
              <a:spLocks noChangeArrowheads="1"/>
            </p:cNvSpPr>
            <p:nvPr/>
          </p:nvSpPr>
          <p:spPr bwMode="auto">
            <a:xfrm>
              <a:off x="864755" y="6104154"/>
              <a:ext cx="1226075" cy="309134"/>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畅言教育</a:t>
              </a:r>
              <a:endParaRPr kumimoji="0" lang="zh-CN" altLang="en-US" sz="24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pic>
        <p:nvPicPr>
          <p:cNvPr id="3081" name="图片 11"/>
          <p:cNvPicPr>
            <a:picLocks noChangeAspect="1"/>
          </p:cNvPicPr>
          <p:nvPr userDrawn="1"/>
        </p:nvPicPr>
        <p:blipFill>
          <a:blip r:embed="rId4"/>
          <a:stretch>
            <a:fillRect/>
          </a:stretch>
        </p:blipFill>
        <p:spPr>
          <a:xfrm>
            <a:off x="5426075" y="4156075"/>
            <a:ext cx="1466850" cy="1466850"/>
          </a:xfrm>
          <a:prstGeom prst="rect">
            <a:avLst/>
          </a:prstGeom>
          <a:noFill/>
          <a:ln w="9525">
            <a:noFill/>
          </a:ln>
        </p:spPr>
      </p:pic>
      <p:pic>
        <p:nvPicPr>
          <p:cNvPr id="3084" name="图片 3083"/>
          <p:cNvPicPr>
            <a:picLocks noChangeAspect="1"/>
          </p:cNvPicPr>
          <p:nvPr/>
        </p:nvPicPr>
        <p:blipFill>
          <a:blip r:embed="rId5"/>
          <a:stretch>
            <a:fillRect/>
          </a:stretch>
        </p:blipFill>
        <p:spPr>
          <a:xfrm>
            <a:off x="11049000" y="6375400"/>
            <a:ext cx="889000" cy="2921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6.jpe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 name="矩形 14"/>
          <p:cNvSpPr>
            <a:spLocks noChangeArrowheads="1"/>
          </p:cNvSpPr>
          <p:nvPr/>
        </p:nvSpPr>
        <p:spPr bwMode="auto">
          <a:xfrm>
            <a:off x="6531" y="840302"/>
            <a:ext cx="12192000" cy="6017698"/>
          </a:xfrm>
          <a:prstGeom prst="rect">
            <a:avLst/>
          </a:prstGeom>
          <a:no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dirty="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5124" name="图片 6"/>
          <p:cNvPicPr>
            <a:picLocks noChangeAspect="1"/>
          </p:cNvPicPr>
          <p:nvPr/>
        </p:nvPicPr>
        <p:blipFill>
          <a:blip r:embed="rId1"/>
          <a:stretch>
            <a:fillRect/>
          </a:stretch>
        </p:blipFill>
        <p:spPr>
          <a:xfrm>
            <a:off x="11293475" y="252413"/>
            <a:ext cx="523875" cy="363537"/>
          </a:xfrm>
          <a:prstGeom prst="rect">
            <a:avLst/>
          </a:prstGeom>
          <a:noFill/>
          <a:ln w="9525">
            <a:noFill/>
          </a:ln>
        </p:spPr>
      </p:pic>
      <p:sp>
        <p:nvSpPr>
          <p:cNvPr id="5129" name="TextBox 2"/>
          <p:cNvSpPr txBox="1"/>
          <p:nvPr/>
        </p:nvSpPr>
        <p:spPr>
          <a:xfrm>
            <a:off x="177800" y="2640965"/>
            <a:ext cx="7743825" cy="829945"/>
          </a:xfrm>
          <a:prstGeom prst="rect">
            <a:avLst/>
          </a:prstGeom>
          <a:noFill/>
          <a:ln w="9525">
            <a:noFill/>
          </a:ln>
        </p:spPr>
        <p:txBody>
          <a:bodyPr>
            <a:spAutoFit/>
          </a:bodyPr>
          <a:p>
            <a:pPr algn="ctr" eaLnBrk="1" hangingPunct="1">
              <a:buFont typeface="Arial" panose="020B0604020202020204" pitchFamily="34" charset="0"/>
              <a:buNone/>
            </a:pPr>
            <a:r>
              <a:rPr lang="en-US" altLang="zh-CN" sz="4800" b="1" dirty="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22    </a:t>
            </a:r>
            <a:r>
              <a:rPr lang="zh-CN" altLang="en-US" sz="4800" b="1" dirty="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狼牙山五壮士</a:t>
            </a:r>
            <a:endParaRPr lang="zh-CN" altLang="en-US" sz="4800" b="1" dirty="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1" name="TextBox 4"/>
          <p:cNvSpPr txBox="1">
            <a:spLocks noChangeArrowheads="1"/>
          </p:cNvSpPr>
          <p:nvPr/>
        </p:nvSpPr>
        <p:spPr bwMode="auto">
          <a:xfrm>
            <a:off x="1758315" y="5616575"/>
            <a:ext cx="5116830" cy="398780"/>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20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贵港市港北区县西小学   </a:t>
            </a:r>
            <a:r>
              <a:rPr kumimoji="0" lang="en-US" altLang="zh-CN" sz="20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  </a:t>
            </a:r>
            <a:r>
              <a:rPr kumimoji="0" lang="zh-CN" altLang="en-US" sz="20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黄    燕</a:t>
            </a:r>
            <a:endParaRPr kumimoji="0" lang="zh-CN" altLang="en-US" sz="20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2" name="矩形 1"/>
          <p:cNvSpPr/>
          <p:nvPr/>
        </p:nvSpPr>
        <p:spPr>
          <a:xfrm>
            <a:off x="252730" y="232410"/>
            <a:ext cx="11945620" cy="47307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7172" name="图片 4" descr="【素材】《狼牙山五壮士》课文插图1（人教）.jpg"/>
          <p:cNvPicPr>
            <a:picLocks noChangeAspect="1"/>
          </p:cNvPicPr>
          <p:nvPr/>
        </p:nvPicPr>
        <p:blipFill>
          <a:blip r:embed="rId2"/>
          <a:stretch>
            <a:fillRect/>
          </a:stretch>
        </p:blipFill>
        <p:spPr>
          <a:xfrm>
            <a:off x="8055610" y="840105"/>
            <a:ext cx="4006850" cy="5772785"/>
          </a:xfrm>
          <a:prstGeom prst="rect">
            <a:avLst/>
          </a:prstGeom>
          <a:noFill/>
          <a:ln w="9525">
            <a:noFill/>
          </a:ln>
        </p:spPr>
      </p:pic>
      <p:sp>
        <p:nvSpPr>
          <p:cNvPr id="3" name="矩形 2"/>
          <p:cNvSpPr>
            <a:spLocks noChangeArrowheads="1"/>
          </p:cNvSpPr>
          <p:nvPr/>
        </p:nvSpPr>
        <p:spPr bwMode="auto">
          <a:xfrm>
            <a:off x="6350" y="192405"/>
            <a:ext cx="2437765" cy="645160"/>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五年级上册</a:t>
            </a:r>
            <a:r>
              <a:rPr kumimoji="0" lang="zh-CN" altLang="en-US" sz="20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  </a:t>
            </a:r>
            <a:endParaRPr kumimoji="0" lang="zh-CN" altLang="en-US" sz="2000" b="1" i="0" u="none" strike="noStrike" kern="1200" cap="none" spc="0" normalizeH="0" baseline="0" noProof="0" dirty="0" smtClean="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矩形 4"/>
          <p:cNvSpPr/>
          <p:nvPr/>
        </p:nvSpPr>
        <p:spPr>
          <a:xfrm>
            <a:off x="1139825" y="1509713"/>
            <a:ext cx="10664825" cy="646112"/>
          </a:xfrm>
          <a:prstGeom prst="rect">
            <a:avLst/>
          </a:prstGeom>
          <a:noFill/>
          <a:ln w="9525">
            <a:noFill/>
          </a:ln>
        </p:spPr>
        <p:txBody>
          <a:bodyPr>
            <a:spAutoFit/>
          </a:bodyPr>
          <a:p>
            <a:pPr indent="627380" algn="just">
              <a:lnSpc>
                <a:spcPct val="150000"/>
              </a:lnSpc>
            </a:pPr>
            <a:r>
              <a:rPr lang="zh-CN" altLang="en-US" sz="2400" dirty="0">
                <a:solidFill>
                  <a:srgbClr val="FF0000"/>
                </a:solidFill>
                <a:latin typeface="微软雅黑" panose="020B0503020204020204" pitchFamily="34" charset="-122"/>
                <a:ea typeface="微软雅黑" panose="020B0503020204020204" pitchFamily="34" charset="-122"/>
              </a:rPr>
              <a:t>这是英雄的中国人民坚强不屈的声音！这声音惊天动地，气壮山河！</a:t>
            </a:r>
            <a:endParaRPr lang="zh-CN" altLang="en-US" sz="2400" dirty="0">
              <a:solidFill>
                <a:srgbClr val="FF0000"/>
              </a:solidFill>
              <a:latin typeface="微软雅黑" panose="020B0503020204020204" pitchFamily="34" charset="-122"/>
              <a:ea typeface="微软雅黑" panose="020B0503020204020204" pitchFamily="34" charset="-122"/>
            </a:endParaRPr>
          </a:p>
        </p:txBody>
      </p:sp>
      <p:sp>
        <p:nvSpPr>
          <p:cNvPr id="6" name="矩形 5"/>
          <p:cNvSpPr/>
          <p:nvPr/>
        </p:nvSpPr>
        <p:spPr>
          <a:xfrm>
            <a:off x="357188" y="979488"/>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朗读感悟，体会</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情感</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1020763" y="2487613"/>
            <a:ext cx="10190162" cy="3351212"/>
          </a:xfrm>
          <a:prstGeom prst="rect">
            <a:avLst/>
          </a:prstGeom>
          <a:noFill/>
          <a:ln w="9525">
            <a:noFill/>
          </a:ln>
        </p:spPr>
        <p:txBody>
          <a:bodyPr>
            <a:spAutoFit/>
          </a:bodyPr>
          <a:p>
            <a:pPr algn="just">
              <a:lnSpc>
                <a:spcPct val="150000"/>
              </a:lnSpc>
            </a:pPr>
            <a:r>
              <a:rPr lang="zh-CN" altLang="en-US" sz="2400" dirty="0">
                <a:latin typeface="微软雅黑" panose="020B0503020204020204" pitchFamily="34" charset="-122"/>
                <a:ea typeface="微软雅黑" panose="020B0503020204020204" pitchFamily="34" charset="-122"/>
              </a:rPr>
              <a:t>     “这声音”指的是五壮士跳崖时呼喊的壮烈豪迈的口号：“打倒日本帝国主义！中国共产党万岁！”充分体现出五壮士对日本帝国主义的仇恨，对党和人民的热爱与忠诚。这种恨与爱，是五壮士英勇顽强、不怕牺牲的力量之源，是党所领导下的八路军、新四军战士们的力量之源，也是敌后抗日根据地英雄儿女们的力量之源。这句话充分赞扬了中国人民将抗战进行到底的决心和不怕牺牲的英雄气概。</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矩形 1"/>
          <p:cNvSpPr/>
          <p:nvPr/>
        </p:nvSpPr>
        <p:spPr>
          <a:xfrm>
            <a:off x="2607945" y="1575435"/>
            <a:ext cx="7996238" cy="461963"/>
          </a:xfrm>
          <a:prstGeom prst="rect">
            <a:avLst/>
          </a:prstGeom>
          <a:noFill/>
          <a:ln w="9525">
            <a:noFill/>
          </a:ln>
        </p:spPr>
        <p:txBody>
          <a:bodyPr>
            <a:spAutoFit/>
          </a:bodyPr>
          <a:p>
            <a:r>
              <a:rPr lang="zh-CN" altLang="zh-CN" sz="2400" b="1" dirty="0">
                <a:solidFill>
                  <a:srgbClr val="FF0000"/>
                </a:solidFill>
                <a:latin typeface="微软雅黑" panose="020B0503020204020204" pitchFamily="34" charset="-122"/>
                <a:ea typeface="微软雅黑" panose="020B0503020204020204" pitchFamily="34" charset="-122"/>
              </a:rPr>
              <a:t>这篇课文按什么顺序写的</a:t>
            </a:r>
            <a:r>
              <a:rPr lang="en-US" altLang="zh-CN" sz="2400" b="1" dirty="0">
                <a:solidFill>
                  <a:srgbClr val="FF0000"/>
                </a:solidFill>
                <a:latin typeface="微软雅黑" panose="020B0503020204020204" pitchFamily="34" charset="-122"/>
                <a:ea typeface="微软雅黑" panose="020B0503020204020204" pitchFamily="34" charset="-122"/>
              </a:rPr>
              <a:t>?</a:t>
            </a:r>
            <a:r>
              <a:rPr lang="zh-CN" altLang="en-US" sz="2400" b="1" dirty="0">
                <a:solidFill>
                  <a:srgbClr val="FF0000"/>
                </a:solidFill>
                <a:latin typeface="微软雅黑" panose="020B0503020204020204" pitchFamily="34" charset="-122"/>
                <a:ea typeface="微软雅黑" panose="020B0503020204020204" pitchFamily="34" charset="-122"/>
              </a:rPr>
              <a:t>是怎么处理详略的？</a:t>
            </a: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
        <p:nvSpPr>
          <p:cNvPr id="3" name="矩形 2"/>
          <p:cNvSpPr/>
          <p:nvPr/>
        </p:nvSpPr>
        <p:spPr>
          <a:xfrm>
            <a:off x="168275" y="1098550"/>
            <a:ext cx="258762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感悟写法，延伸</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拓展</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6388" name="矩形 3"/>
          <p:cNvSpPr/>
          <p:nvPr/>
        </p:nvSpPr>
        <p:spPr>
          <a:xfrm>
            <a:off x="784225" y="2236788"/>
            <a:ext cx="10485438" cy="3324225"/>
          </a:xfrm>
          <a:prstGeom prst="rect">
            <a:avLst/>
          </a:prstGeom>
          <a:noFill/>
          <a:ln w="9525">
            <a:noFill/>
          </a:ln>
        </p:spPr>
        <p:txBody>
          <a:bodyPr>
            <a:spAutoFit/>
          </a:bodyPr>
          <a:p>
            <a:pPr indent="628650">
              <a:lnSpc>
                <a:spcPct val="150000"/>
              </a:lnSpc>
            </a:pPr>
            <a:r>
              <a:rPr lang="zh-CN" altLang="zh-CN" sz="2000" dirty="0">
                <a:latin typeface="微软雅黑" panose="020B0503020204020204" pitchFamily="34" charset="-122"/>
                <a:ea typeface="微软雅黑" panose="020B0503020204020204" pitchFamily="34" charset="-122"/>
              </a:rPr>
              <a:t>课文是按照事情发展的顺序记叙的。全文共九个自然段，可分为五部分。第一部分（第一自然段），讲七连六班接受了掩护群众和连队转移的任务。第二部分（第二自然段），讲六班五个战士诱敌上山，痛击敌人。第三部分（第三自然段），讲五个战士决定把敌人引上绝路。第四部分（第四、五自然段），讲五位壮士把敌人引上狼牙山顶峰，英勇歼敌。第五部分（第六—九自然段），讲五壮士英勇壮烈地跳下悬崖。全文记叙的顺序可以概括为：接受任务—痛击敌人—引上绝路—顶峰歼敌—跳下悬崖。其中第二、四、五部分是详写，其余为略写</a:t>
            </a:r>
            <a:r>
              <a:rPr lang="zh-CN" altLang="en-US" sz="2000" dirty="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p:txBody>
      </p:sp>
      <p:sp>
        <p:nvSpPr>
          <p:cNvPr id="2" name="矩形 1"/>
          <p:cNvSpPr/>
          <p:nvPr/>
        </p:nvSpPr>
        <p:spPr>
          <a:xfrm>
            <a:off x="-13970" y="175260"/>
            <a:ext cx="12200255" cy="50228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矩形 3"/>
          <p:cNvSpPr/>
          <p:nvPr/>
        </p:nvSpPr>
        <p:spPr>
          <a:xfrm>
            <a:off x="10970260" y="6063615"/>
            <a:ext cx="1023620" cy="734060"/>
          </a:xfrm>
          <a:prstGeom prst="rect">
            <a:avLst/>
          </a:prstGeom>
          <a:solidFill>
            <a:srgbClr val="FFFFFF"/>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bwMode="auto">
          <a:xfrm>
            <a:off x="482600" y="1059815"/>
            <a:ext cx="2093913" cy="550863"/>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dirty="0" smtClean="0">
                <a:ln/>
                <a:solidFill>
                  <a:schemeClr val="tx1"/>
                </a:solidFill>
                <a:effectLst>
                  <a:outerShdw blurRad="38100" dist="19050" dir="2700000" algn="tl" rotWithShape="0">
                    <a:schemeClr val="dk1">
                      <a:alpha val="40000"/>
                    </a:schemeClr>
                  </a:outerShdw>
                </a:effectLst>
                <a:uLnTx/>
                <a:uFillTx/>
                <a:latin typeface="微软雅黑" panose="020B0503020204020204" pitchFamily="34" charset="-122"/>
                <a:ea typeface="微软雅黑" panose="020B0503020204020204" pitchFamily="34" charset="-122"/>
                <a:cs typeface="+mn-cs"/>
              </a:rPr>
              <a:t>课后作业</a:t>
            </a:r>
            <a:endParaRPr kumimoji="0" lang="zh-CN" altLang="en-US" sz="2400" b="1" i="0" u="none" strike="noStrike" kern="1200" cap="none" spc="0" normalizeH="0" baseline="0" noProof="0" dirty="0" smtClean="0">
              <a:ln/>
              <a:solidFill>
                <a:schemeClr val="tx1"/>
              </a:solidFill>
              <a:effectLst>
                <a:outerShdw blurRad="38100" dist="19050" dir="2700000" algn="tl" rotWithShape="0">
                  <a:schemeClr val="dk1">
                    <a:alpha val="40000"/>
                  </a:schemeClr>
                </a:outerShdw>
              </a:effectLst>
              <a:uLnTx/>
              <a:uFillTx/>
              <a:latin typeface="微软雅黑" panose="020B0503020204020204" pitchFamily="34" charset="-122"/>
              <a:ea typeface="微软雅黑" panose="020B0503020204020204" pitchFamily="34" charset="-122"/>
              <a:cs typeface="+mn-cs"/>
            </a:endParaRPr>
          </a:p>
        </p:txBody>
      </p:sp>
      <p:sp>
        <p:nvSpPr>
          <p:cNvPr id="17411" name="矩形 1"/>
          <p:cNvSpPr/>
          <p:nvPr/>
        </p:nvSpPr>
        <p:spPr>
          <a:xfrm>
            <a:off x="1046163" y="2328863"/>
            <a:ext cx="9451975" cy="1383665"/>
          </a:xfrm>
          <a:prstGeom prst="rect">
            <a:avLst/>
          </a:prstGeom>
          <a:noFill/>
          <a:ln w="9525">
            <a:noFill/>
          </a:ln>
        </p:spPr>
        <p:txBody>
          <a:bodyPr>
            <a:spAutoFit/>
          </a:bodyPr>
          <a:p>
            <a:pPr indent="627380">
              <a:lnSpc>
                <a:spcPct val="150000"/>
              </a:lnSpc>
            </a:pP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有感情地朗读课文。</a:t>
            </a:r>
            <a:endParaRPr lang="en-US" altLang="zh-CN" sz="2800" dirty="0">
              <a:latin typeface="微软雅黑" panose="020B0503020204020204" pitchFamily="34" charset="-122"/>
              <a:ea typeface="微软雅黑" panose="020B0503020204020204" pitchFamily="34" charset="-122"/>
            </a:endParaRPr>
          </a:p>
          <a:p>
            <a:pPr indent="627380">
              <a:lnSpc>
                <a:spcPct val="150000"/>
              </a:lnSpc>
            </a:pP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搜集、摘抄描写英雄人物的成语，看谁写得多。</a:t>
            </a:r>
            <a:endParaRPr lang="zh-CN" altLang="en-US" sz="2800" dirty="0">
              <a:latin typeface="微软雅黑" panose="020B0503020204020204" pitchFamily="34" charset="-122"/>
              <a:ea typeface="微软雅黑" panose="020B0503020204020204" pitchFamily="34" charset="-122"/>
            </a:endParaRPr>
          </a:p>
        </p:txBody>
      </p:sp>
      <p:pic>
        <p:nvPicPr>
          <p:cNvPr id="17412" name="Picture 6"/>
          <p:cNvPicPr>
            <a:picLocks noChangeAspect="1"/>
          </p:cNvPicPr>
          <p:nvPr/>
        </p:nvPicPr>
        <p:blipFill>
          <a:blip r:embed="rId1"/>
          <a:stretch>
            <a:fillRect/>
          </a:stretch>
        </p:blipFill>
        <p:spPr>
          <a:xfrm>
            <a:off x="8967470" y="4107815"/>
            <a:ext cx="3145155" cy="2673350"/>
          </a:xfrm>
          <a:prstGeom prst="rect">
            <a:avLst/>
          </a:prstGeom>
          <a:noFill/>
          <a:ln w="9525">
            <a:noFill/>
          </a:ln>
        </p:spPr>
      </p:pic>
      <p:sp>
        <p:nvSpPr>
          <p:cNvPr id="2" name="矩形 1"/>
          <p:cNvSpPr/>
          <p:nvPr/>
        </p:nvSpPr>
        <p:spPr>
          <a:xfrm>
            <a:off x="635" y="184785"/>
            <a:ext cx="12186285" cy="482600"/>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250825" y="1128713"/>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创设情景，激情导入</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8195" name="矩形 2"/>
          <p:cNvSpPr/>
          <p:nvPr/>
        </p:nvSpPr>
        <p:spPr>
          <a:xfrm>
            <a:off x="4405313" y="2212975"/>
            <a:ext cx="7267575" cy="3351213"/>
          </a:xfrm>
          <a:prstGeom prst="rect">
            <a:avLst/>
          </a:prstGeom>
          <a:noFill/>
          <a:ln w="9525">
            <a:noFill/>
          </a:ln>
        </p:spPr>
        <p:txBody>
          <a:bodyPr>
            <a:spAutoFit/>
          </a:bodyPr>
          <a:p>
            <a:pPr indent="628650" algn="just">
              <a:lnSpc>
                <a:spcPct val="150000"/>
              </a:lnSpc>
            </a:pPr>
            <a:r>
              <a:rPr lang="en-US" altLang="zh-CN" sz="2400" dirty="0">
                <a:latin typeface="微软雅黑" panose="020B0503020204020204" pitchFamily="34" charset="-122"/>
                <a:ea typeface="微软雅黑" panose="020B0503020204020204" pitchFamily="34" charset="-122"/>
              </a:rPr>
              <a:t>1937—1945</a:t>
            </a:r>
            <a:r>
              <a:rPr lang="zh-CN" altLang="en-US" sz="2400" dirty="0">
                <a:latin typeface="微软雅黑" panose="020B0503020204020204" pitchFamily="34" charset="-122"/>
                <a:ea typeface="微软雅黑" panose="020B0503020204020204" pitchFamily="34" charset="-122"/>
              </a:rPr>
              <a:t>年是中国人民抗击日本帝国主义侵略坚贞不屈、顽强抗争的八年。这八年，我中华大地涌现了无数临危不惧、视死如归的革命英雄。今天，我们再来了解一个真实的故事，它发生在抗日战争时期河北省易县的狼牙山，这篇课文就是</a:t>
            </a:r>
            <a:r>
              <a:rPr lang="en-US" altLang="zh-CN" sz="2400" dirty="0">
                <a:latin typeface="微软雅黑" panose="020B0503020204020204" pitchFamily="34" charset="-122"/>
                <a:ea typeface="微软雅黑" panose="020B0503020204020204" pitchFamily="34" charset="-122"/>
              </a:rPr>
              <a:t>《22 </a:t>
            </a:r>
            <a:r>
              <a:rPr lang="zh-CN" altLang="en-US" sz="2400" dirty="0">
                <a:latin typeface="微软雅黑" panose="020B0503020204020204" pitchFamily="34" charset="-122"/>
                <a:ea typeface="微软雅黑" panose="020B0503020204020204" pitchFamily="34" charset="-122"/>
              </a:rPr>
              <a:t>狼牙山五壮士</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pic>
        <p:nvPicPr>
          <p:cNvPr id="7172" name="图片 4" descr="【素材】《狼牙山五壮士》课文插图1（人教）.jpg"/>
          <p:cNvPicPr>
            <a:picLocks noChangeAspect="1"/>
          </p:cNvPicPr>
          <p:nvPr/>
        </p:nvPicPr>
        <p:blipFill>
          <a:blip r:embed="rId1"/>
          <a:stretch>
            <a:fillRect/>
          </a:stretch>
        </p:blipFill>
        <p:spPr>
          <a:xfrm>
            <a:off x="593725" y="2054225"/>
            <a:ext cx="3302000" cy="3622675"/>
          </a:xfrm>
          <a:prstGeom prst="rect">
            <a:avLst/>
          </a:prstGeom>
          <a:noFill/>
          <a:ln w="9525">
            <a:noFill/>
          </a:ln>
        </p:spPr>
      </p:pic>
      <p:sp>
        <p:nvSpPr>
          <p:cNvPr id="3" name="矩形 2"/>
          <p:cNvSpPr/>
          <p:nvPr/>
        </p:nvSpPr>
        <p:spPr>
          <a:xfrm>
            <a:off x="22860" y="175260"/>
            <a:ext cx="12172950" cy="54038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矩形 3"/>
          <p:cNvSpPr/>
          <p:nvPr/>
        </p:nvSpPr>
        <p:spPr>
          <a:xfrm>
            <a:off x="10013950" y="6304915"/>
            <a:ext cx="2085340" cy="502285"/>
          </a:xfrm>
          <a:prstGeom prst="rect">
            <a:avLst/>
          </a:prstGeom>
          <a:solidFill>
            <a:srgbClr val="FFFFFF"/>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ppt_x"/>
                                          </p:val>
                                        </p:tav>
                                        <p:tav tm="100000">
                                          <p:val>
                                            <p:strVal val="#ppt_x"/>
                                          </p:val>
                                        </p:tav>
                                      </p:tavLst>
                                    </p:anim>
                                    <p:anim calcmode="lin" valueType="num">
                                      <p:cBhvr additive="base">
                                        <p:cTn id="8"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bwMode="auto">
          <a:xfrm>
            <a:off x="0" y="1014413"/>
            <a:ext cx="2093913" cy="550863"/>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字词积累</a:t>
            </a:r>
            <a:endPar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9219" name="云形标注 5"/>
          <p:cNvSpPr/>
          <p:nvPr/>
        </p:nvSpPr>
        <p:spPr>
          <a:xfrm>
            <a:off x="3005455" y="2082483"/>
            <a:ext cx="5035550" cy="701675"/>
          </a:xfrm>
          <a:prstGeom prst="cloudCallout">
            <a:avLst>
              <a:gd name="adj1" fmla="val -20833"/>
              <a:gd name="adj2" fmla="val 62500"/>
            </a:avLst>
          </a:prstGeom>
          <a:solidFill>
            <a:srgbClr val="B2F3FC"/>
          </a:solidFill>
          <a:ln w="9525">
            <a:noFill/>
          </a:ln>
        </p:spPr>
        <p:txBody>
          <a:bodyPr>
            <a:spAutoFit/>
          </a:bodyPr>
          <a:p>
            <a:r>
              <a:rPr lang="zh-CN" altLang="en-US" sz="2400" dirty="0">
                <a:solidFill>
                  <a:srgbClr val="000000"/>
                </a:solidFill>
                <a:latin typeface="微软雅黑" panose="020B0503020204020204" pitchFamily="34" charset="-122"/>
                <a:ea typeface="微软雅黑" panose="020B0503020204020204" pitchFamily="34" charset="-122"/>
              </a:rPr>
              <a:t>我会读这些生字和词语</a:t>
            </a:r>
            <a:endParaRPr lang="en-US" altLang="zh-CN" sz="2400" dirty="0">
              <a:solidFill>
                <a:srgbClr val="000000"/>
              </a:solidFill>
              <a:latin typeface="微软雅黑" panose="020B0503020204020204" pitchFamily="34" charset="-122"/>
              <a:ea typeface="微软雅黑" panose="020B0503020204020204" pitchFamily="34" charset="-122"/>
            </a:endParaRPr>
          </a:p>
        </p:txBody>
      </p:sp>
      <p:sp>
        <p:nvSpPr>
          <p:cNvPr id="3" name="矩形 2"/>
          <p:cNvSpPr/>
          <p:nvPr/>
        </p:nvSpPr>
        <p:spPr>
          <a:xfrm>
            <a:off x="2155190" y="3162935"/>
            <a:ext cx="7881938" cy="2676525"/>
          </a:xfrm>
          <a:prstGeom prst="rect">
            <a:avLst/>
          </a:prstGeom>
          <a:noFill/>
          <a:ln w="9525">
            <a:noFill/>
          </a:ln>
        </p:spPr>
        <p:txBody>
          <a:bodyPr>
            <a:spAutoFit/>
          </a:bodyPr>
          <a:p>
            <a:pPr>
              <a:lnSpc>
                <a:spcPct val="150000"/>
              </a:lnSpc>
            </a:pPr>
            <a:r>
              <a:rPr lang="zh-CN" altLang="en-US" sz="2800" dirty="0">
                <a:latin typeface="微软雅黑" panose="020B0503020204020204" pitchFamily="34" charset="-122"/>
                <a:ea typeface="微软雅黑" panose="020B0503020204020204" pitchFamily="34" charset="-122"/>
              </a:rPr>
              <a:t>寇、葛、吼、抡、绷、崎、岖、尸、斩、嗖</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zh-CN" altLang="en-US" sz="2800" dirty="0">
                <a:latin typeface="微软雅黑" panose="020B0503020204020204" pitchFamily="34" charset="-122"/>
                <a:ea typeface="微软雅黑" panose="020B0503020204020204" pitchFamily="34" charset="-122"/>
              </a:rPr>
              <a:t>任务、崎岖、尸体、坠落、雹子、仇恨、龙王庙满腔怒火、横七竖八、斩钉截铁、居高临下</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zh-CN" altLang="en-US" sz="2800" dirty="0">
                <a:latin typeface="微软雅黑" panose="020B0503020204020204" pitchFamily="34" charset="-122"/>
                <a:ea typeface="微软雅黑" panose="020B0503020204020204" pitchFamily="34" charset="-122"/>
              </a:rPr>
              <a:t>粉身碎骨、昂首挺胸、壮烈豪迈、坚强不屈</a:t>
            </a:r>
            <a:endParaRPr lang="zh-CN" altLang="en-US" sz="2800" dirty="0">
              <a:latin typeface="微软雅黑" panose="020B0503020204020204" pitchFamily="34" charset="-122"/>
              <a:ea typeface="微软雅黑" panose="020B0503020204020204" pitchFamily="34" charset="-122"/>
            </a:endParaRPr>
          </a:p>
        </p:txBody>
      </p:sp>
      <p:sp>
        <p:nvSpPr>
          <p:cNvPr id="8197" name="Text Box 4"/>
          <p:cNvSpPr txBox="1"/>
          <p:nvPr/>
        </p:nvSpPr>
        <p:spPr>
          <a:xfrm>
            <a:off x="2925763" y="1368425"/>
            <a:ext cx="6591300" cy="460375"/>
          </a:xfrm>
          <a:prstGeom prst="rect">
            <a:avLst/>
          </a:prstGeom>
          <a:noFill/>
          <a:ln w="9525">
            <a:noFill/>
          </a:ln>
        </p:spPr>
        <p:txBody>
          <a:bodyPr>
            <a:spAutoFit/>
          </a:bodyPr>
          <a:p>
            <a:pPr>
              <a:spcBef>
                <a:spcPct val="50000"/>
              </a:spcBef>
            </a:pPr>
            <a:r>
              <a:rPr lang="zh-CN" altLang="en-US" sz="2400" b="1" dirty="0">
                <a:solidFill>
                  <a:srgbClr val="FF0000"/>
                </a:solidFill>
                <a:latin typeface="微软雅黑" panose="020B0503020204020204" pitchFamily="34" charset="-122"/>
                <a:ea typeface="微软雅黑" panose="020B0503020204020204" pitchFamily="34" charset="-122"/>
              </a:rPr>
              <a:t>自由读课文，要求做到读准字音，通顺连贯。</a:t>
            </a:r>
            <a:endParaRPr lang="zh-CN" altLang="en-US" sz="2400" b="1" dirty="0">
              <a:solidFill>
                <a:srgbClr val="FF0000"/>
              </a:solidFill>
              <a:latin typeface="微软雅黑" panose="020B0503020204020204" pitchFamily="34" charset="-122"/>
              <a:ea typeface="微软雅黑" panose="020B0503020204020204" pitchFamily="34" charset="-122"/>
            </a:endParaRPr>
          </a:p>
        </p:txBody>
      </p:sp>
      <p:sp>
        <p:nvSpPr>
          <p:cNvPr id="5" name="矩形 4"/>
          <p:cNvSpPr/>
          <p:nvPr/>
        </p:nvSpPr>
        <p:spPr>
          <a:xfrm>
            <a:off x="635" y="175260"/>
            <a:ext cx="12185650" cy="58864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6" name="矩形 5"/>
          <p:cNvSpPr/>
          <p:nvPr/>
        </p:nvSpPr>
        <p:spPr>
          <a:xfrm>
            <a:off x="11056620" y="6230620"/>
            <a:ext cx="859155" cy="490220"/>
          </a:xfrm>
          <a:prstGeom prst="rect">
            <a:avLst/>
          </a:prstGeom>
          <a:solidFill>
            <a:srgbClr val="FFFFFF"/>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ldLvl="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4168775" y="2060575"/>
            <a:ext cx="7005638" cy="3416300"/>
          </a:xfrm>
          <a:prstGeom prst="rect">
            <a:avLst/>
          </a:prstGeom>
          <a:noFill/>
          <a:ln w="9525">
            <a:noFill/>
          </a:ln>
        </p:spPr>
        <p:txBody>
          <a:bodyPr>
            <a:spAutoFit/>
          </a:bodyPr>
          <a:p>
            <a:pPr indent="450850">
              <a:lnSpc>
                <a:spcPct val="150000"/>
              </a:lnSpc>
            </a:pPr>
            <a:r>
              <a:rPr lang="zh-CN" altLang="en-US" b="1" dirty="0">
                <a:solidFill>
                  <a:srgbClr val="FF0000"/>
                </a:solidFill>
                <a:latin typeface="微软雅黑" panose="020B0503020204020204" pitchFamily="34" charset="-122"/>
                <a:ea typeface="微软雅黑" panose="020B0503020204020204" pitchFamily="34" charset="-122"/>
              </a:rPr>
              <a:t>沈重</a:t>
            </a:r>
            <a:endParaRPr lang="en-US" altLang="zh-CN" b="1" dirty="0">
              <a:solidFill>
                <a:srgbClr val="FF0000"/>
              </a:solidFill>
              <a:latin typeface="微软雅黑" panose="020B0503020204020204" pitchFamily="34" charset="-122"/>
              <a:ea typeface="微软雅黑" panose="020B0503020204020204" pitchFamily="34" charset="-122"/>
            </a:endParaRPr>
          </a:p>
          <a:p>
            <a:pPr indent="450850">
              <a:lnSpc>
                <a:spcPct val="150000"/>
              </a:lnSpc>
            </a:pPr>
            <a:r>
              <a:rPr lang="zh-CN" altLang="en-US" dirty="0">
                <a:latin typeface="微软雅黑" panose="020B0503020204020204" pitchFamily="34" charset="-122"/>
                <a:ea typeface="微软雅黑" panose="020B0503020204020204" pitchFamily="34" charset="-122"/>
              </a:rPr>
              <a:t> </a:t>
            </a:r>
            <a:r>
              <a:rPr lang="en-US" altLang="zh-CN" dirty="0">
                <a:latin typeface="微软雅黑" panose="020B0503020204020204" pitchFamily="34" charset="-122"/>
                <a:ea typeface="微软雅黑" panose="020B0503020204020204" pitchFamily="34" charset="-122"/>
              </a:rPr>
              <a:t>(1915--1986) </a:t>
            </a:r>
            <a:r>
              <a:rPr lang="zh-CN" altLang="en-US" dirty="0">
                <a:latin typeface="微软雅黑" panose="020B0503020204020204" pitchFamily="34" charset="-122"/>
                <a:ea typeface="微软雅黑" panose="020B0503020204020204" pitchFamily="34" charset="-122"/>
              </a:rPr>
              <a:t>原名沈绍初，浙江吴兴县人。中共党员。</a:t>
            </a:r>
            <a:r>
              <a:rPr lang="en-US" altLang="zh-CN" dirty="0">
                <a:latin typeface="微软雅黑" panose="020B0503020204020204" pitchFamily="34" charset="-122"/>
                <a:ea typeface="微软雅黑" panose="020B0503020204020204" pitchFamily="34" charset="-122"/>
              </a:rPr>
              <a:t>1949</a:t>
            </a:r>
            <a:r>
              <a:rPr lang="zh-CN" altLang="en-US" dirty="0">
                <a:latin typeface="微软雅黑" panose="020B0503020204020204" pitchFamily="34" charset="-122"/>
                <a:ea typeface="微软雅黑" panose="020B0503020204020204" pitchFamily="34" charset="-122"/>
              </a:rPr>
              <a:t>年毕业于复旦大学。同年参加革命。</a:t>
            </a:r>
            <a:r>
              <a:rPr lang="en-US" altLang="zh-CN" dirty="0">
                <a:latin typeface="微软雅黑" panose="020B0503020204020204" pitchFamily="34" charset="-122"/>
                <a:ea typeface="微软雅黑" panose="020B0503020204020204" pitchFamily="34" charset="-122"/>
              </a:rPr>
              <a:t>1939</a:t>
            </a:r>
            <a:r>
              <a:rPr lang="zh-CN" altLang="en-US" dirty="0">
                <a:latin typeface="微软雅黑" panose="020B0503020204020204" pitchFamily="34" charset="-122"/>
                <a:ea typeface="微软雅黑" panose="020B0503020204020204" pitchFamily="34" charset="-122"/>
              </a:rPr>
              <a:t>年到晋察冀边区，先后担任晋察冀通讯社科长，特派员，新华社冀晋支社副社长等职，抗战中作为</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晋察冀日报</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特派记者，主要在冀西游击区参加部队和地方的军事活动，因此，他的通讯报告作品大多是武装斗争的题材。解放战争期间担任</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新张家口报</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社长，身体有残疾，一目失明。曾用笔名沈重和蓝戈。解放后任太原市市长。</a:t>
            </a:r>
            <a:endParaRPr lang="zh-CN" altLang="en-US" dirty="0">
              <a:latin typeface="微软雅黑" panose="020B0503020204020204" pitchFamily="34" charset="-122"/>
              <a:ea typeface="微软雅黑" panose="020B0503020204020204" pitchFamily="34" charset="-122"/>
            </a:endParaRPr>
          </a:p>
        </p:txBody>
      </p:sp>
      <p:sp>
        <p:nvSpPr>
          <p:cNvPr id="4" name="矩形 3"/>
          <p:cNvSpPr/>
          <p:nvPr/>
        </p:nvSpPr>
        <p:spPr bwMode="auto">
          <a:xfrm>
            <a:off x="304800" y="1047750"/>
            <a:ext cx="2093913" cy="550863"/>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作者介绍</a:t>
            </a:r>
            <a:endPar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pic>
        <p:nvPicPr>
          <p:cNvPr id="9220" name="图片 4" descr="【素材】《狼牙山五壮士》作者（人教）.jpg"/>
          <p:cNvPicPr>
            <a:picLocks noChangeAspect="1"/>
          </p:cNvPicPr>
          <p:nvPr/>
        </p:nvPicPr>
        <p:blipFill>
          <a:blip r:embed="rId1"/>
          <a:stretch>
            <a:fillRect/>
          </a:stretch>
        </p:blipFill>
        <p:spPr>
          <a:xfrm>
            <a:off x="842963" y="1843088"/>
            <a:ext cx="2747962" cy="3844925"/>
          </a:xfrm>
          <a:prstGeom prst="rect">
            <a:avLst/>
          </a:prstGeom>
          <a:noFill/>
          <a:ln w="9525">
            <a:noFill/>
          </a:ln>
        </p:spPr>
      </p:pic>
      <p:sp>
        <p:nvSpPr>
          <p:cNvPr id="3" name="矩形 2"/>
          <p:cNvSpPr/>
          <p:nvPr/>
        </p:nvSpPr>
        <p:spPr>
          <a:xfrm>
            <a:off x="-13970" y="175260"/>
            <a:ext cx="12200255" cy="627380"/>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 name="矩形 4"/>
          <p:cNvSpPr/>
          <p:nvPr/>
        </p:nvSpPr>
        <p:spPr>
          <a:xfrm>
            <a:off x="10893425" y="6169660"/>
            <a:ext cx="1196975" cy="579755"/>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矩形 4"/>
          <p:cNvSpPr/>
          <p:nvPr/>
        </p:nvSpPr>
        <p:spPr>
          <a:xfrm>
            <a:off x="2860675" y="1558925"/>
            <a:ext cx="8253413" cy="581025"/>
          </a:xfrm>
          <a:prstGeom prst="rect">
            <a:avLst/>
          </a:prstGeom>
          <a:noFill/>
          <a:ln w="9525">
            <a:noFill/>
          </a:ln>
        </p:spPr>
        <p:txBody>
          <a:bodyPr>
            <a:spAutoFit/>
          </a:bodyPr>
          <a:p>
            <a:pPr indent="627380">
              <a:lnSpc>
                <a:spcPct val="150000"/>
              </a:lnSpc>
            </a:pPr>
            <a:r>
              <a:rPr lang="zh-CN" altLang="en-US" sz="2400" b="1" dirty="0">
                <a:solidFill>
                  <a:srgbClr val="FF0000"/>
                </a:solidFill>
                <a:latin typeface="微软雅黑" panose="020B0503020204020204" pitchFamily="34" charset="-122"/>
                <a:ea typeface="微软雅黑" panose="020B0503020204020204" pitchFamily="34" charset="-122"/>
              </a:rPr>
              <a:t>快速浏览课文，说说课文主要写了一件什么事？</a:t>
            </a:r>
            <a:endParaRPr lang="zh-CN" altLang="en-US" sz="2400" b="1" dirty="0">
              <a:solidFill>
                <a:srgbClr val="FF0000"/>
              </a:solidFill>
              <a:latin typeface="微软雅黑" panose="020B0503020204020204" pitchFamily="34" charset="-122"/>
              <a:ea typeface="微软雅黑" panose="020B0503020204020204" pitchFamily="34" charset="-122"/>
            </a:endParaRPr>
          </a:p>
        </p:txBody>
      </p:sp>
      <p:sp>
        <p:nvSpPr>
          <p:cNvPr id="10245" name="矩形 5"/>
          <p:cNvSpPr/>
          <p:nvPr/>
        </p:nvSpPr>
        <p:spPr>
          <a:xfrm>
            <a:off x="4749800" y="2406650"/>
            <a:ext cx="6057900" cy="3416300"/>
          </a:xfrm>
          <a:prstGeom prst="rect">
            <a:avLst/>
          </a:prstGeom>
          <a:noFill/>
          <a:ln w="9525">
            <a:noFill/>
          </a:ln>
        </p:spPr>
        <p:txBody>
          <a:bodyPr>
            <a:spAutoFit/>
          </a:bodyPr>
          <a:p>
            <a:pPr indent="628650">
              <a:lnSpc>
                <a:spcPct val="150000"/>
              </a:lnSpc>
            </a:pPr>
            <a:r>
              <a:rPr lang="zh-CN" altLang="en-US" sz="2400" dirty="0">
                <a:latin typeface="微软雅黑" panose="020B0503020204020204" pitchFamily="34" charset="-122"/>
                <a:ea typeface="微软雅黑" panose="020B0503020204020204" pitchFamily="34" charset="-122"/>
              </a:rPr>
              <a:t>课文记叙了抗日战争时期，八路军某部七连六班的五个战士，为了掩护群众和连队转移，诱敌上山，英勇杀敌，最后把敌人引上狼牙山顶峰，英勇跳崖的故事，表现了五壮士热爱祖国、热爱人民、仇恨敌人、勇于牺牲的革命精神和英雄气概。</a:t>
            </a:r>
            <a:endParaRPr lang="zh-CN" altLang="en-US" sz="2400" dirty="0">
              <a:latin typeface="微软雅黑" panose="020B0503020204020204" pitchFamily="34" charset="-122"/>
              <a:ea typeface="微软雅黑" panose="020B0503020204020204" pitchFamily="34" charset="-122"/>
            </a:endParaRPr>
          </a:p>
        </p:txBody>
      </p:sp>
      <p:sp>
        <p:nvSpPr>
          <p:cNvPr id="6" name="矩形 5"/>
          <p:cNvSpPr/>
          <p:nvPr/>
        </p:nvSpPr>
        <p:spPr>
          <a:xfrm>
            <a:off x="238125" y="1227138"/>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初读课文，了解</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大意</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pic>
        <p:nvPicPr>
          <p:cNvPr id="2" name="图片 6" descr="【素材】《狼牙山五壮士》课文插图1（人教）.jpg"/>
          <p:cNvPicPr>
            <a:picLocks noChangeAspect="1"/>
          </p:cNvPicPr>
          <p:nvPr/>
        </p:nvPicPr>
        <p:blipFill>
          <a:blip r:embed="rId1"/>
          <a:stretch>
            <a:fillRect/>
          </a:stretch>
        </p:blipFill>
        <p:spPr>
          <a:xfrm>
            <a:off x="1139825" y="2611438"/>
            <a:ext cx="3289300" cy="3165475"/>
          </a:xfrm>
          <a:prstGeom prst="rect">
            <a:avLst/>
          </a:prstGeom>
          <a:noFill/>
          <a:ln w="9525">
            <a:noFill/>
          </a:ln>
        </p:spPr>
      </p:pic>
      <p:sp>
        <p:nvSpPr>
          <p:cNvPr id="3" name="矩形 2"/>
          <p:cNvSpPr/>
          <p:nvPr/>
        </p:nvSpPr>
        <p:spPr>
          <a:xfrm>
            <a:off x="-5715" y="194310"/>
            <a:ext cx="12201525" cy="61785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矩形 3"/>
          <p:cNvSpPr/>
          <p:nvPr/>
        </p:nvSpPr>
        <p:spPr>
          <a:xfrm>
            <a:off x="10920730" y="6208395"/>
            <a:ext cx="1168400" cy="569595"/>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 calcmode="lin" valueType="num">
                                      <p:cBhvr additive="base">
                                        <p:cTn id="7" dur="500" fill="hold"/>
                                        <p:tgtEl>
                                          <p:spTgt spid="10245"/>
                                        </p:tgtEl>
                                        <p:attrNameLst>
                                          <p:attrName>ppt_x</p:attrName>
                                        </p:attrNameLst>
                                      </p:cBhvr>
                                      <p:tavLst>
                                        <p:tav tm="0">
                                          <p:val>
                                            <p:strVal val="#ppt_x"/>
                                          </p:val>
                                        </p:tav>
                                        <p:tav tm="100000">
                                          <p:val>
                                            <p:strVal val="#ppt_x"/>
                                          </p:val>
                                        </p:tav>
                                      </p:tavLst>
                                    </p:anim>
                                    <p:anim calcmode="lin" valueType="num">
                                      <p:cBhvr additive="base">
                                        <p:cTn id="8" dur="500" fill="hold"/>
                                        <p:tgtEl>
                                          <p:spTgt spid="102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矩形 4"/>
          <p:cNvSpPr/>
          <p:nvPr/>
        </p:nvSpPr>
        <p:spPr>
          <a:xfrm>
            <a:off x="1042988" y="1938338"/>
            <a:ext cx="10059987" cy="1201737"/>
          </a:xfrm>
          <a:prstGeom prst="rect">
            <a:avLst/>
          </a:prstGeom>
          <a:noFill/>
          <a:ln w="9525">
            <a:noFill/>
          </a:ln>
        </p:spPr>
        <p:txBody>
          <a:bodyPr>
            <a:spAutoFit/>
          </a:bodyPr>
          <a:p>
            <a:pPr indent="627380" algn="just">
              <a:lnSpc>
                <a:spcPct val="150000"/>
              </a:lnSpc>
            </a:pP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狼牙山五壮士</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这个题目告诉了我们什么</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为什么不叫</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狼牙山五战士</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这个“壮”字是什么意思</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什么样的战士才能称得上壮士呢</a:t>
            </a:r>
            <a:r>
              <a:rPr lang="en-US" altLang="zh-CN" sz="2400" dirty="0">
                <a:solidFill>
                  <a:srgbClr val="FF0000"/>
                </a:solidFill>
                <a:latin typeface="微软雅黑" panose="020B0503020204020204" pitchFamily="34" charset="-122"/>
                <a:ea typeface="微软雅黑" panose="020B0503020204020204" pitchFamily="34" charset="-122"/>
              </a:rPr>
              <a:t>?</a:t>
            </a:r>
            <a:endParaRPr lang="zh-CN" altLang="en-US" sz="2400" dirty="0">
              <a:solidFill>
                <a:srgbClr val="FF0000"/>
              </a:solidFill>
              <a:latin typeface="微软雅黑" panose="020B0503020204020204" pitchFamily="34" charset="-122"/>
              <a:ea typeface="微软雅黑" panose="020B0503020204020204" pitchFamily="34" charset="-122"/>
            </a:endParaRPr>
          </a:p>
        </p:txBody>
      </p:sp>
      <p:sp>
        <p:nvSpPr>
          <p:cNvPr id="6" name="矩形 5"/>
          <p:cNvSpPr/>
          <p:nvPr/>
        </p:nvSpPr>
        <p:spPr>
          <a:xfrm>
            <a:off x="249238" y="1085850"/>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初读课文，了解</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大意</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0" name="矩形 5"/>
          <p:cNvSpPr/>
          <p:nvPr/>
        </p:nvSpPr>
        <p:spPr>
          <a:xfrm>
            <a:off x="1035050" y="3384550"/>
            <a:ext cx="10483850" cy="1200150"/>
          </a:xfrm>
          <a:prstGeom prst="rect">
            <a:avLst/>
          </a:prstGeom>
          <a:noFill/>
          <a:ln w="9525">
            <a:noFill/>
          </a:ln>
        </p:spPr>
        <p:txBody>
          <a:bodyPr>
            <a:spAutoFit/>
          </a:bodyPr>
          <a:p>
            <a:pPr>
              <a:lnSpc>
                <a:spcPct val="150000"/>
              </a:lnSpc>
            </a:pPr>
            <a:r>
              <a:rPr lang="zh-CN" altLang="en-US" sz="2400" dirty="0">
                <a:latin typeface="微软雅黑" panose="020B0503020204020204" pitchFamily="34" charset="-122"/>
                <a:ea typeface="微软雅黑" panose="020B0503020204020204" pitchFamily="34" charset="-122"/>
              </a:rPr>
              <a:t>        事件发生的地点是“狼牙山”，事件的主人公是五位英勇就义的壮士。壮士即勇士，心雄胆壮的人，意气豪壮而勇敢的人。</a:t>
            </a:r>
            <a:endParaRPr lang="zh-CN" altLang="en-US" sz="2400" dirty="0">
              <a:latin typeface="微软雅黑" panose="020B0503020204020204" pitchFamily="34" charset="-122"/>
              <a:ea typeface="微软雅黑" panose="020B0503020204020204" pitchFamily="34" charset="-122"/>
            </a:endParaRPr>
          </a:p>
        </p:txBody>
      </p:sp>
      <p:sp>
        <p:nvSpPr>
          <p:cNvPr id="7" name="矩形 4"/>
          <p:cNvSpPr/>
          <p:nvPr/>
        </p:nvSpPr>
        <p:spPr>
          <a:xfrm>
            <a:off x="1057275" y="4657725"/>
            <a:ext cx="10331450" cy="1200150"/>
          </a:xfrm>
          <a:prstGeom prst="rect">
            <a:avLst/>
          </a:prstGeom>
          <a:noFill/>
          <a:ln w="9525">
            <a:noFill/>
          </a:ln>
        </p:spPr>
        <p:txBody>
          <a:bodyPr>
            <a:spAutoFit/>
          </a:bodyPr>
          <a:p>
            <a:pPr indent="627380" algn="just">
              <a:lnSpc>
                <a:spcPct val="150000"/>
              </a:lnSpc>
            </a:pPr>
            <a:r>
              <a:rPr lang="zh-CN" altLang="en-US" sz="2400" dirty="0">
                <a:solidFill>
                  <a:srgbClr val="FF0000"/>
                </a:solidFill>
                <a:latin typeface="微软雅黑" panose="020B0503020204020204" pitchFamily="34" charset="-122"/>
                <a:ea typeface="微软雅黑" panose="020B0503020204020204" pitchFamily="34" charset="-122"/>
              </a:rPr>
              <a:t>什么样的战士才能称得上壮士呢</a:t>
            </a:r>
            <a:r>
              <a:rPr lang="en-US" altLang="zh-CN" sz="2400" dirty="0">
                <a:solidFill>
                  <a:srgbClr val="FF0000"/>
                </a:solidFill>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这五位战士哪些事迹赢得了“壮士”的称号呢？</a:t>
            </a:r>
            <a:endParaRPr lang="zh-CN" altLang="en-US" sz="2400" dirty="0">
              <a:solidFill>
                <a:srgbClr val="FF0000"/>
              </a:solidFill>
              <a:latin typeface="微软雅黑" panose="020B0503020204020204" pitchFamily="34" charset="-122"/>
              <a:ea typeface="微软雅黑" panose="020B0503020204020204" pitchFamily="34" charset="-122"/>
            </a:endParaRPr>
          </a:p>
        </p:txBody>
      </p:sp>
      <p:sp>
        <p:nvSpPr>
          <p:cNvPr id="2" name="矩形 1"/>
          <p:cNvSpPr/>
          <p:nvPr/>
        </p:nvSpPr>
        <p:spPr>
          <a:xfrm>
            <a:off x="-15240" y="165735"/>
            <a:ext cx="12201525" cy="501650"/>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10920730" y="6198870"/>
            <a:ext cx="1177925" cy="588645"/>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矩形 4"/>
          <p:cNvSpPr/>
          <p:nvPr/>
        </p:nvSpPr>
        <p:spPr>
          <a:xfrm>
            <a:off x="2778125" y="1627188"/>
            <a:ext cx="8320088" cy="581025"/>
          </a:xfrm>
          <a:prstGeom prst="rect">
            <a:avLst/>
          </a:prstGeom>
          <a:noFill/>
          <a:ln w="9525">
            <a:noFill/>
          </a:ln>
        </p:spPr>
        <p:txBody>
          <a:bodyPr>
            <a:spAutoFit/>
          </a:bodyPr>
          <a:p>
            <a:pPr indent="627380" algn="just">
              <a:lnSpc>
                <a:spcPct val="150000"/>
              </a:lnSpc>
            </a:pPr>
            <a:r>
              <a:rPr lang="zh-CN" altLang="en-US" sz="2400" b="1" dirty="0">
                <a:solidFill>
                  <a:srgbClr val="FF0000"/>
                </a:solidFill>
                <a:latin typeface="微软雅黑" panose="020B0503020204020204" pitchFamily="34" charset="-122"/>
                <a:ea typeface="微软雅黑" panose="020B0503020204020204" pitchFamily="34" charset="-122"/>
              </a:rPr>
              <a:t>同一个任务，课文里为什么说两次胜利完成？</a:t>
            </a:r>
            <a:endParaRPr lang="zh-CN" altLang="en-US" sz="2400" b="1" dirty="0">
              <a:solidFill>
                <a:srgbClr val="FF0000"/>
              </a:solidFill>
              <a:latin typeface="微软雅黑" panose="020B0503020204020204" pitchFamily="34" charset="-122"/>
              <a:ea typeface="微软雅黑" panose="020B0503020204020204" pitchFamily="34" charset="-122"/>
            </a:endParaRPr>
          </a:p>
        </p:txBody>
      </p:sp>
      <p:sp>
        <p:nvSpPr>
          <p:cNvPr id="6" name="矩形 5"/>
          <p:cNvSpPr/>
          <p:nvPr/>
        </p:nvSpPr>
        <p:spPr>
          <a:xfrm>
            <a:off x="357188" y="979488"/>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朗读感悟，体会</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情感</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10" name="矩形 9"/>
          <p:cNvSpPr/>
          <p:nvPr/>
        </p:nvSpPr>
        <p:spPr>
          <a:xfrm>
            <a:off x="1230313" y="2640330"/>
            <a:ext cx="9867900" cy="2308225"/>
          </a:xfrm>
          <a:prstGeom prst="rect">
            <a:avLst/>
          </a:prstGeom>
          <a:noFill/>
          <a:ln w="9525">
            <a:noFill/>
          </a:ln>
        </p:spPr>
        <p:txBody>
          <a:bodyPr>
            <a:spAutoFit/>
          </a:bodyPr>
          <a:p>
            <a:pPr indent="628650" algn="just">
              <a:lnSpc>
                <a:spcPct val="150000"/>
              </a:lnSpc>
            </a:pPr>
            <a:r>
              <a:rPr lang="zh-CN" altLang="en-US" sz="2400" dirty="0">
                <a:latin typeface="微软雅黑" panose="020B0503020204020204" pitchFamily="34" charset="-122"/>
                <a:ea typeface="微软雅黑" panose="020B0503020204020204" pitchFamily="34" charset="-122"/>
              </a:rPr>
              <a:t>五位战士虽然安全了，但是连队和群众的安全并没有得到完全的保证。正是基于这一点，五位战士才毅然地放弃了追赶大部队的做法，冒着生命的危险，把敌人引上绝路。五位战士对路线的重新选择，实际上是为群众和连队选择了生；为自己选择了死。</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5715" y="194310"/>
            <a:ext cx="12192000" cy="57975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11042015" y="6073140"/>
            <a:ext cx="1003935" cy="704850"/>
          </a:xfrm>
          <a:prstGeom prst="rect">
            <a:avLst/>
          </a:prstGeom>
          <a:solidFill>
            <a:srgbClr val="FFFFFF"/>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0" fill="hold"/>
                                        <p:tgtEl>
                                          <p:spTgt spid="10"/>
                                        </p:tgtEl>
                                        <p:attrNameLst>
                                          <p:attrName>ppt_x</p:attrName>
                                        </p:attrNameLst>
                                      </p:cBhvr>
                                      <p:tavLst>
                                        <p:tav tm="0">
                                          <p:val>
                                            <p:strVal val="#ppt_x"/>
                                          </p:val>
                                        </p:tav>
                                        <p:tav tm="100000">
                                          <p:val>
                                            <p:strVal val="#ppt_x"/>
                                          </p:val>
                                        </p:tav>
                                      </p:tavLst>
                                    </p:anim>
                                    <p:anim calcmode="lin" valueType="num">
                                      <p:cBhvr additive="base">
                                        <p:cTn id="8"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矩形 4"/>
          <p:cNvSpPr/>
          <p:nvPr/>
        </p:nvSpPr>
        <p:spPr>
          <a:xfrm>
            <a:off x="1033463" y="1663700"/>
            <a:ext cx="10271125" cy="1016000"/>
          </a:xfrm>
          <a:prstGeom prst="rect">
            <a:avLst/>
          </a:prstGeom>
          <a:noFill/>
          <a:ln w="9525">
            <a:noFill/>
          </a:ln>
        </p:spPr>
        <p:txBody>
          <a:bodyPr>
            <a:spAutoFit/>
          </a:bodyPr>
          <a:p>
            <a:pPr indent="627380" algn="just">
              <a:lnSpc>
                <a:spcPct val="150000"/>
              </a:lnSpc>
            </a:pPr>
            <a:r>
              <a:rPr lang="zh-CN" altLang="en-US" sz="2000" dirty="0">
                <a:solidFill>
                  <a:srgbClr val="FF0000"/>
                </a:solidFill>
                <a:latin typeface="微软雅黑" panose="020B0503020204020204" pitchFamily="34" charset="-122"/>
                <a:ea typeface="微软雅黑" panose="020B0503020204020204" pitchFamily="34" charset="-122"/>
              </a:rPr>
              <a:t>为了不让敌人发现群众和连队主力，班长马宝玉斩钉截铁地说了一声“走</a:t>
            </a:r>
            <a:r>
              <a:rPr lang="en-US" altLang="zh-CN" sz="2000" dirty="0">
                <a:solidFill>
                  <a:srgbClr val="FF0000"/>
                </a:solidFill>
                <a:latin typeface="微软雅黑" panose="020B0503020204020204" pitchFamily="34" charset="-122"/>
                <a:ea typeface="微软雅黑" panose="020B0503020204020204" pitchFamily="34" charset="-122"/>
              </a:rPr>
              <a:t>!</a:t>
            </a:r>
            <a:r>
              <a:rPr lang="zh-CN" altLang="en-US" sz="2000" dirty="0">
                <a:solidFill>
                  <a:srgbClr val="FF0000"/>
                </a:solidFill>
                <a:latin typeface="微软雅黑" panose="020B0503020204020204" pitchFamily="34" charset="-122"/>
                <a:ea typeface="微软雅黑" panose="020B0503020204020204" pitchFamily="34" charset="-122"/>
              </a:rPr>
              <a:t>”</a:t>
            </a:r>
            <a:r>
              <a:rPr lang="en-US" altLang="zh-CN" sz="2000" dirty="0">
                <a:solidFill>
                  <a:srgbClr val="FF0000"/>
                </a:solidFill>
                <a:latin typeface="微软雅黑" panose="020B0503020204020204" pitchFamily="34" charset="-122"/>
                <a:ea typeface="微软雅黑" panose="020B0503020204020204" pitchFamily="34" charset="-122"/>
              </a:rPr>
              <a:t> </a:t>
            </a:r>
            <a:r>
              <a:rPr lang="zh-CN" altLang="en-US" sz="2000" dirty="0">
                <a:solidFill>
                  <a:srgbClr val="FF0000"/>
                </a:solidFill>
                <a:latin typeface="微软雅黑" panose="020B0503020204020204" pitchFamily="34" charset="-122"/>
                <a:ea typeface="微软雅黑" panose="020B0503020204020204" pitchFamily="34" charset="-122"/>
              </a:rPr>
              <a:t>带头向棋盘陀走去。战士们热血沸腾，紧跟在班长后面。他们知道班长要把敌人引上绝路</a:t>
            </a:r>
            <a:r>
              <a:rPr lang="en-US" altLang="zh-CN" sz="2000" dirty="0">
                <a:solidFill>
                  <a:srgbClr val="FF0000"/>
                </a:solidFill>
                <a:latin typeface="微软雅黑" panose="020B0503020204020204" pitchFamily="34" charset="-122"/>
                <a:ea typeface="微软雅黑" panose="020B0503020204020204" pitchFamily="34" charset="-122"/>
              </a:rPr>
              <a:t>……</a:t>
            </a:r>
            <a:endParaRPr lang="zh-CN" altLang="en-US" sz="2000" dirty="0">
              <a:solidFill>
                <a:srgbClr val="FF0000"/>
              </a:solidFill>
              <a:latin typeface="微软雅黑" panose="020B0503020204020204" pitchFamily="34" charset="-122"/>
              <a:ea typeface="微软雅黑" panose="020B0503020204020204" pitchFamily="34" charset="-122"/>
            </a:endParaRPr>
          </a:p>
        </p:txBody>
      </p:sp>
      <p:sp>
        <p:nvSpPr>
          <p:cNvPr id="6" name="矩形 5"/>
          <p:cNvSpPr/>
          <p:nvPr/>
        </p:nvSpPr>
        <p:spPr>
          <a:xfrm>
            <a:off x="357188" y="979488"/>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朗读感悟，体会</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情感</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962025" y="2997200"/>
            <a:ext cx="10225088" cy="2401888"/>
          </a:xfrm>
          <a:prstGeom prst="rect">
            <a:avLst/>
          </a:prstGeom>
          <a:noFill/>
          <a:ln w="9525">
            <a:noFill/>
          </a:ln>
        </p:spPr>
        <p:txBody>
          <a:bodyPr>
            <a:spAutoFit/>
          </a:bodyPr>
          <a:p>
            <a:pPr indent="628650" algn="just">
              <a:lnSpc>
                <a:spcPct val="150000"/>
              </a:lnSpc>
            </a:pPr>
            <a:r>
              <a:rPr lang="zh-CN" altLang="en-US" sz="2000" dirty="0">
                <a:latin typeface="微软雅黑" panose="020B0503020204020204" pitchFamily="34" charset="-122"/>
                <a:ea typeface="微软雅黑" panose="020B0503020204020204" pitchFamily="34" charset="-122"/>
              </a:rPr>
              <a:t>这两句话表现了五壮士为保护群众和连队主力，坚定不移的决心和不畏牺牲的精神。一个“走”字，铿锵有力，掷地有声，体现出班长态度之坚定、决定之果断，饱含着五壮士高昂的斗志和对人民深切的爱，表现出崇高的自我牺牲精神。“斩钉截铁”比喻处理事情或说话坚定果断，毫不犹豫。这里，没有写其他战士的语言，只写他们的内心状态（“热血沸腾”）和动作（“紧跟”）。说明他们和班长的想法是一致的。</a:t>
            </a:r>
            <a:endParaRPr lang="zh-CN" altLang="en-US" sz="2000" dirty="0">
              <a:latin typeface="微软雅黑" panose="020B0503020204020204" pitchFamily="34" charset="-122"/>
              <a:ea typeface="微软雅黑" panose="020B0503020204020204" pitchFamily="34" charset="-122"/>
            </a:endParaRPr>
          </a:p>
        </p:txBody>
      </p:sp>
      <p:sp>
        <p:nvSpPr>
          <p:cNvPr id="2" name="矩形 1"/>
          <p:cNvSpPr/>
          <p:nvPr/>
        </p:nvSpPr>
        <p:spPr>
          <a:xfrm>
            <a:off x="-19685" y="213995"/>
            <a:ext cx="12200890" cy="617855"/>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10988675" y="6198870"/>
            <a:ext cx="1071245" cy="598805"/>
          </a:xfrm>
          <a:prstGeom prst="rect">
            <a:avLst/>
          </a:prstGeom>
          <a:solidFill>
            <a:schemeClr val="bg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矩形 4"/>
          <p:cNvSpPr/>
          <p:nvPr/>
        </p:nvSpPr>
        <p:spPr>
          <a:xfrm>
            <a:off x="1211263" y="2019300"/>
            <a:ext cx="10390187" cy="1200150"/>
          </a:xfrm>
          <a:prstGeom prst="rect">
            <a:avLst/>
          </a:prstGeom>
          <a:noFill/>
          <a:ln w="9525">
            <a:noFill/>
          </a:ln>
        </p:spPr>
        <p:txBody>
          <a:bodyPr>
            <a:spAutoFit/>
          </a:bodyPr>
          <a:p>
            <a:pPr indent="627380" algn="just">
              <a:lnSpc>
                <a:spcPct val="150000"/>
              </a:lnSpc>
            </a:pPr>
            <a:r>
              <a:rPr lang="zh-CN" altLang="en-US" sz="2400" dirty="0">
                <a:solidFill>
                  <a:srgbClr val="FF0000"/>
                </a:solidFill>
                <a:latin typeface="微软雅黑" panose="020B0503020204020204" pitchFamily="34" charset="-122"/>
                <a:ea typeface="微软雅黑" panose="020B0503020204020204" pitchFamily="34" charset="-122"/>
              </a:rPr>
              <a:t>顿时，石头像雹子一样，带着五位壮士的决心，带着中国人民的仇恨，向敌人头上砸去。山坡上传来一阵叽里呱啦的叫声，敌人纷纷滚落深谷。</a:t>
            </a:r>
            <a:endParaRPr lang="zh-CN" altLang="en-US" sz="2400" dirty="0">
              <a:solidFill>
                <a:srgbClr val="FF0000"/>
              </a:solidFill>
              <a:latin typeface="微软雅黑" panose="020B0503020204020204" pitchFamily="34" charset="-122"/>
              <a:ea typeface="微软雅黑" panose="020B0503020204020204" pitchFamily="34" charset="-122"/>
            </a:endParaRPr>
          </a:p>
        </p:txBody>
      </p:sp>
      <p:sp>
        <p:nvSpPr>
          <p:cNvPr id="6" name="矩形 5"/>
          <p:cNvSpPr/>
          <p:nvPr/>
        </p:nvSpPr>
        <p:spPr>
          <a:xfrm>
            <a:off x="357188" y="979488"/>
            <a:ext cx="2276475" cy="369888"/>
          </a:xfrm>
          <a:prstGeom prst="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rPr>
              <a:t>朗读感悟，体会</a:t>
            </a:r>
            <a:r>
              <a:rPr kumimoji="0" lang="zh-CN" altLang="en-US" sz="1800" b="1"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cs typeface="+mn-cs"/>
              </a:rPr>
              <a:t>情感</a:t>
            </a:r>
            <a:endParaRPr kumimoji="0" lang="zh-CN" altLang="en-US" sz="1800" b="1"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
        <p:nvSpPr>
          <p:cNvPr id="4" name="矩形 3"/>
          <p:cNvSpPr/>
          <p:nvPr/>
        </p:nvSpPr>
        <p:spPr>
          <a:xfrm>
            <a:off x="1109345" y="3645535"/>
            <a:ext cx="10272713" cy="1200150"/>
          </a:xfrm>
          <a:prstGeom prst="rect">
            <a:avLst/>
          </a:prstGeom>
          <a:noFill/>
          <a:ln w="9525">
            <a:noFill/>
          </a:ln>
        </p:spPr>
        <p:txBody>
          <a:bodyPr>
            <a:spAutoFit/>
          </a:bodyPr>
          <a:p>
            <a:pPr indent="628650" algn="just">
              <a:lnSpc>
                <a:spcPct val="150000"/>
              </a:lnSpc>
            </a:pPr>
            <a:r>
              <a:rPr lang="zh-CN" altLang="en-US" sz="2400" dirty="0">
                <a:latin typeface="微软雅黑" panose="020B0503020204020204" pitchFamily="34" charset="-122"/>
                <a:ea typeface="微软雅黑" panose="020B0503020204020204" pitchFamily="34" charset="-122"/>
              </a:rPr>
              <a:t>把石头比作“雹子”说明石头砸下非常密集，非常迅猛，非常有力。这两句话充分体现出五壮士英勇杀敌的决心和与敌人血战到底的英雄气概。</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3810" y="184785"/>
            <a:ext cx="12172950" cy="541020"/>
          </a:xfrm>
          <a:prstGeom prst="rect">
            <a:avLst/>
          </a:prstGeom>
          <a:solidFill>
            <a:srgbClr val="4BCFE1"/>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10824845" y="6198870"/>
            <a:ext cx="1196975" cy="588645"/>
          </a:xfrm>
          <a:prstGeom prst="rect">
            <a:avLst/>
          </a:prstGeom>
          <a:solidFill>
            <a:srgbClr val="FFFFFF"/>
          </a:solidFill>
          <a:ln w="9525" cap="flat" cmpd="sng" algn="ctr">
            <a:noFill/>
            <a:prstDash val="solid"/>
            <a:round/>
            <a:headEnd type="none" w="med" len="med"/>
            <a:tailEnd type="none" w="med" len="med"/>
          </a:ln>
        </p:spPr>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1871</Words>
  <Application>WPS 演示</Application>
  <PresentationFormat>自定义</PresentationFormat>
  <Paragraphs>74</Paragraphs>
  <Slides>12</Slides>
  <Notes>2</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12</vt:i4>
      </vt:variant>
    </vt:vector>
  </HeadingPairs>
  <TitlesOfParts>
    <vt:vector size="22" baseType="lpstr">
      <vt:lpstr>Arial</vt:lpstr>
      <vt:lpstr>宋体</vt:lpstr>
      <vt:lpstr>Wingdings</vt:lpstr>
      <vt:lpstr>微软雅黑</vt:lpstr>
      <vt:lpstr>Calibri Light</vt:lpstr>
      <vt:lpstr>Calibri</vt:lpstr>
      <vt:lpstr>Arial Unicode MS</vt:lpstr>
      <vt:lpstr>自定义设计方案</vt:lpstr>
      <vt:lpstr>Office 主题</vt:lpstr>
      <vt:lpstr>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lyxu</dc:creator>
  <cp:lastModifiedBy>PC</cp:lastModifiedBy>
  <cp:revision>103</cp:revision>
  <dcterms:created xsi:type="dcterms:W3CDTF">2013-07-01T03:05:00Z</dcterms:created>
  <dcterms:modified xsi:type="dcterms:W3CDTF">2017-12-26T08:51:10Z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