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69" r:id="rId4"/>
    <p:sldId id="278" r:id="rId5"/>
    <p:sldId id="270" r:id="rId6"/>
    <p:sldId id="256" r:id="rId7"/>
    <p:sldId id="259" r:id="rId8"/>
    <p:sldId id="319" r:id="rId9"/>
    <p:sldId id="257" r:id="rId10"/>
    <p:sldId id="275" r:id="rId11"/>
    <p:sldId id="271" r:id="rId12"/>
    <p:sldId id="300" r:id="rId13"/>
    <p:sldId id="260" r:id="rId14"/>
    <p:sldId id="261" r:id="rId15"/>
    <p:sldId id="301" r:id="rId16"/>
    <p:sldId id="302" r:id="rId17"/>
    <p:sldId id="272" r:id="rId18"/>
    <p:sldId id="262" r:id="rId19"/>
    <p:sldId id="263" r:id="rId20"/>
    <p:sldId id="273" r:id="rId21"/>
    <p:sldId id="264" r:id="rId22"/>
    <p:sldId id="274" r:id="rId23"/>
    <p:sldId id="265" r:id="rId24"/>
    <p:sldId id="268" r:id="rId25"/>
    <p:sldId id="279" r:id="rId26"/>
    <p:sldId id="299" r:id="rId27"/>
    <p:sldId id="305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00"/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10"/>
    <p:restoredTop sz="94660"/>
  </p:normalViewPr>
  <p:slideViewPr>
    <p:cSldViewPr showGuides="1">
      <p:cViewPr varScale="1">
        <p:scale>
          <a:sx n="65" d="100"/>
          <a:sy n="65" d="100"/>
        </p:scale>
        <p:origin x="-16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microsoft.com/office/2007/relationships/media" Target="file:///D:\&#19978;&#35838;&#12289;&#20852;&#36259;&#29677;&#25945;&#26696;+&#35838;&#20214;\&#22235;&#24180;&#32423;&#31185;&#23398;\&#31532;&#20108;&#23398;&#26399;\1&#30005;\&#31532;&#19968;&#35838;&#29983;&#27963;&#20013;&#30340;&#38745;&#30005;&#29616;&#35937;\&#32972;&#26223;&#38899;&#20048;%20-%20&#32431;&#38899;&#20048;%20-%20&#20320;&#26159;&#29233;%20Ppt.mp3" TargetMode="External"/><Relationship Id="rId1" Type="http://schemas.openxmlformats.org/officeDocument/2006/relationships/audio" Target="file:///D:\&#19978;&#35838;&#12289;&#20852;&#36259;&#29677;&#25945;&#26696;+&#35838;&#20214;\&#22235;&#24180;&#32423;&#31185;&#23398;\&#31532;&#20108;&#23398;&#26399;\1&#30005;\&#31532;&#19968;&#35838;&#29983;&#27963;&#20013;&#30340;&#38745;&#30005;&#29616;&#35937;\&#32972;&#26223;&#38899;&#20048;%20-%20&#32431;&#38899;&#20048;%20-%20&#20320;&#26159;&#29233;%20Ppt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2.xml"/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2.xml"/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692275" y="2276475"/>
            <a:ext cx="5545138" cy="2376488"/>
            <a:chOff x="0" y="0"/>
            <a:chExt cx="3402" cy="1543"/>
          </a:xfrm>
        </p:grpSpPr>
        <p:sp>
          <p:nvSpPr>
            <p:cNvPr id="3074" name="WordArt 3"/>
            <p:cNvSpPr/>
            <p:nvPr/>
          </p:nvSpPr>
          <p:spPr>
            <a:xfrm>
              <a:off x="0" y="0"/>
              <a:ext cx="3402" cy="5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12700" cap="flat" cmpd="sng">
                    <a:solidFill>
                      <a:srgbClr val="FF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A603AB">
                          <a:alpha val="100000"/>
                        </a:srgbClr>
                      </a:gs>
                      <a:gs pos="12000">
                        <a:srgbClr val="E81766">
                          <a:alpha val="100000"/>
                        </a:srgbClr>
                      </a:gs>
                      <a:gs pos="27000">
                        <a:srgbClr val="EE3F17">
                          <a:alpha val="100000"/>
                        </a:srgbClr>
                      </a:gs>
                      <a:gs pos="48000">
                        <a:srgbClr val="FFFF00">
                          <a:alpha val="100000"/>
                        </a:srgbClr>
                      </a:gs>
                      <a:gs pos="64999">
                        <a:srgbClr val="1A8D48">
                          <a:alpha val="100000"/>
                        </a:srgbClr>
                      </a:gs>
                      <a:gs pos="78999">
                        <a:srgbClr val="0819FB">
                          <a:alpha val="100000"/>
                        </a:srgbClr>
                      </a:gs>
                      <a:gs pos="100000">
                        <a:srgbClr val="A603AB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蚕的一生</a:t>
              </a:r>
              <a:endParaRPr lang="zh-CN" altLang="en-US" sz="3600">
                <a:ln w="12700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75" name="WordArt 4"/>
            <p:cNvSpPr/>
            <p:nvPr/>
          </p:nvSpPr>
          <p:spPr>
            <a:xfrm>
              <a:off x="1179" y="1180"/>
              <a:ext cx="998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endParaRPr lang="zh-CN" altLang="en-US" sz="3600">
                <a:ln w="12700" cap="flat" cmpd="sng">
                  <a:solidFill>
                    <a:srgbClr val="FFCC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C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3077" name="背景音乐 - 纯音乐 - 你是爱 Ppt.mp3" descr="背景音乐 - 纯音乐 - 你是爱 Ppt"/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" y="64579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 flipH="1">
            <a:off x="381000" y="285750"/>
            <a:ext cx="7515225" cy="100012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 教科版三年级下册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动物的一生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单元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78" name="文本框 2"/>
          <p:cNvSpPr txBox="1"/>
          <p:nvPr/>
        </p:nvSpPr>
        <p:spPr>
          <a:xfrm>
            <a:off x="3363913" y="4189413"/>
            <a:ext cx="4191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执教：姚荣红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body" sz="half" idx="1"/>
          </p:nvPr>
        </p:nvSpPr>
        <p:spPr>
          <a:xfrm>
            <a:off x="395288" y="1268413"/>
            <a:ext cx="7991475" cy="4525962"/>
          </a:xfrm>
          <a:ln/>
        </p:spPr>
        <p:txBody>
          <a:bodyPr vert="horz" wrap="square" lIns="91440" tIns="45720" rIns="91440" bIns="45720" anchor="t"/>
          <a:p>
            <a:pPr marL="630555" indent="-630555" algn="just" eaLnBrk="1" hangingPunct="1">
              <a:buClrTx/>
              <a:buSzTx/>
              <a:buFontTx/>
              <a:buNone/>
            </a:pPr>
            <a:r>
              <a:rPr lang="zh-TW" altLang="en-US" sz="2800" dirty="0">
                <a:solidFill>
                  <a:srgbClr val="000099"/>
                </a:solidFill>
                <a:latin typeface="楷体_GB2312" pitchFamily="1" charset="-122"/>
                <a:ea typeface="楷体_GB2312" pitchFamily="1" charset="-122"/>
              </a:rPr>
              <a:t>☆</a:t>
            </a:r>
            <a:r>
              <a:rPr lang="zh-TW" altLang="en-US" sz="2800" dirty="0">
                <a:solidFill>
                  <a:srgbClr val="000099"/>
                </a:solidFill>
                <a:latin typeface="PMingLiU" panose="02020500000000000000" pitchFamily="18" charset="-120"/>
                <a:ea typeface="楷体_GB2312" pitchFamily="1" charset="-122"/>
              </a:rPr>
              <a:t>   </a:t>
            </a:r>
            <a:r>
              <a:rPr lang="zh-TW" altLang="en-US" sz="2800" dirty="0">
                <a:solidFill>
                  <a:srgbClr val="000099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dirty="0">
                <a:solidFill>
                  <a:srgbClr val="000099"/>
                </a:solidFill>
                <a:latin typeface="楷体_GB2312" pitchFamily="1" charset="-122"/>
                <a:ea typeface="楷体_GB2312" pitchFamily="1" charset="-122"/>
              </a:rPr>
              <a:t>蚕</a:t>
            </a:r>
            <a:r>
              <a:rPr lang="zh-TW" altLang="en-US" dirty="0">
                <a:solidFill>
                  <a:srgbClr val="000099"/>
                </a:solidFill>
                <a:latin typeface="楷体_GB2312" pitchFamily="1" charset="-122"/>
                <a:ea typeface="楷体_GB2312" pitchFamily="1" charset="-122"/>
              </a:rPr>
              <a:t>蛻皮了</a:t>
            </a:r>
            <a:endParaRPr lang="zh-TW" altLang="en-US" dirty="0">
              <a:solidFill>
                <a:srgbClr val="000099"/>
              </a:solidFill>
              <a:latin typeface="楷体_GB2312" pitchFamily="1" charset="-122"/>
              <a:ea typeface="楷体_GB2312" pitchFamily="1" charset="-122"/>
            </a:endParaRPr>
          </a:p>
          <a:p>
            <a:pPr marL="630555" indent="-630555" eaLnBrk="1" hangingPunct="1">
              <a:buClrTx/>
              <a:buSzTx/>
              <a:buFontTx/>
              <a:buNone/>
            </a:pP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  ＊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蚕宝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不吃不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动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且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头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抬得高高的時候，叫做「眠」。</a:t>
            </a:r>
            <a:endParaRPr lang="zh-TW" altLang="en-US" sz="2800" dirty="0">
              <a:latin typeface="楷体_GB2312" pitchFamily="1" charset="-122"/>
              <a:ea typeface="楷体_GB2312" pitchFamily="1" charset="-122"/>
            </a:endParaRPr>
          </a:p>
          <a:p>
            <a:pPr marL="630555" indent="-630555" eaLnBrk="1" hangingPunct="1">
              <a:buClrTx/>
              <a:buSzTx/>
              <a:buFontTx/>
              <a:buNone/>
            </a:pP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＊蚕「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眠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」后，蚕开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始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从头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到尾</a:t>
            </a:r>
            <a:r>
              <a:rPr lang="zh-TW" altLang="en-US" sz="2800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「蛻皮」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。</a:t>
            </a:r>
            <a:endParaRPr lang="zh-TW" altLang="en-US" sz="2800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  <a:p>
            <a:pPr marL="630555" indent="-630555" eaLnBrk="1" hangingPunct="1">
              <a:buClrTx/>
              <a:buSzTx/>
              <a:buFontTx/>
              <a:buNone/>
            </a:pP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  ＊在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蚕宝宝时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期，一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支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五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龄蚕总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共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会</a:t>
            </a:r>
            <a:r>
              <a:rPr lang="zh-TW" altLang="en-US" sz="2800" dirty="0">
                <a:latin typeface="楷体_GB2312" pitchFamily="1" charset="-122"/>
                <a:ea typeface="楷体_GB2312" pitchFamily="1" charset="-122"/>
              </a:rPr>
              <a:t>蛻皮四次 。</a:t>
            </a:r>
            <a:endParaRPr lang="zh-TW" altLang="en-US" sz="2800" dirty="0">
              <a:latin typeface="楷体_GB2312" pitchFamily="1" charset="-122"/>
              <a:ea typeface="楷体_GB2312" pitchFamily="1" charset="-122"/>
            </a:endParaRPr>
          </a:p>
          <a:p>
            <a:pPr marL="630555" indent="-630555" eaLnBrk="1" hangingPunct="1">
              <a:buClrTx/>
              <a:buSzTx/>
              <a:buFontTx/>
              <a:buNone/>
            </a:pPr>
            <a:endParaRPr lang="zh-TW" altLang="en-US" sz="2800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10243" name="Picture 3" descr="image006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1908175" y="4129088"/>
            <a:ext cx="2133600" cy="1993900"/>
          </a:xfrm>
          <a:ln/>
        </p:spPr>
      </p:pic>
      <p:pic>
        <p:nvPicPr>
          <p:cNvPr id="10244" name="Picture 4" descr="image008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5335588" y="4221163"/>
            <a:ext cx="1565275" cy="1584325"/>
          </a:xfrm>
          <a:ln/>
        </p:spPr>
      </p:pic>
      <p:sp>
        <p:nvSpPr>
          <p:cNvPr id="10245" name="Rectangle 5"/>
          <p:cNvSpPr/>
          <p:nvPr/>
        </p:nvSpPr>
        <p:spPr>
          <a:xfrm>
            <a:off x="1547813" y="6078538"/>
            <a:ext cx="28384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TW" altLang="en-US" sz="2000" dirty="0">
                <a:latin typeface="楷体_GB2312" pitchFamily="1" charset="-122"/>
                <a:ea typeface="楷体_GB2312" pitchFamily="1" charset="-122"/>
              </a:rPr>
              <a:t>眠中的</a:t>
            </a: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蚕</a:t>
            </a:r>
            <a:r>
              <a:rPr lang="zh-TW" altLang="en-US" sz="2000" dirty="0">
                <a:latin typeface="楷体_GB2312" pitchFamily="1" charset="-122"/>
                <a:ea typeface="楷体_GB2312" pitchFamily="1" charset="-122"/>
              </a:rPr>
              <a:t>，顏色也改</a:t>
            </a: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变</a:t>
            </a:r>
            <a:r>
              <a:rPr lang="zh-TW" altLang="en-US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TW" altLang="en-US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246" name="Rectangle 6"/>
          <p:cNvSpPr/>
          <p:nvPr/>
        </p:nvSpPr>
        <p:spPr>
          <a:xfrm>
            <a:off x="5029200" y="6072188"/>
            <a:ext cx="23304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TW" altLang="en-US" sz="2000" dirty="0">
                <a:latin typeface="楷体_GB2312" pitchFamily="1" charset="-122"/>
                <a:ea typeface="楷体_GB2312" pitchFamily="1" charset="-122"/>
              </a:rPr>
              <a:t>蛻下的皮和</a:t>
            </a:r>
            <a:r>
              <a:rPr lang="zh-CN" altLang="en-US" sz="2000" dirty="0">
                <a:latin typeface="楷体_GB2312" pitchFamily="1" charset="-122"/>
                <a:ea typeface="楷体_GB2312" pitchFamily="1" charset="-122"/>
              </a:rPr>
              <a:t>旧头骨</a:t>
            </a:r>
            <a:r>
              <a:rPr lang="zh-TW" altLang="en-US" dirty="0">
                <a:latin typeface="楷体_GB2312" pitchFamily="1" charset="-122"/>
                <a:ea typeface="楷体_GB2312" pitchFamily="1" charset="-122"/>
              </a:rPr>
              <a:t> </a:t>
            </a:r>
            <a:endParaRPr lang="zh-TW" altLang="en-US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0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36" end="5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8" end="8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/>
        </p:nvSpPr>
        <p:spPr>
          <a:xfrm>
            <a:off x="323850" y="1206500"/>
            <a:ext cx="8351838" cy="41163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三、蚕宝宝吐丝了</a:t>
            </a:r>
            <a:r>
              <a:rPr lang="zh-CN" altLang="en-US" sz="54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5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5400" dirty="0">
                <a:latin typeface="Arial" panose="020B0604020202020204" pitchFamily="34" charset="0"/>
                <a:ea typeface="宋体" panose="02010600030101010101" pitchFamily="2" charset="-122"/>
              </a:rPr>
              <a:t>      </a:t>
            </a: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经过一次脱皮后，就是二龄幼虫。她脱一次皮就算增加一岁，共要脱皮四次，成为五龄幼虫才开始吐丝结茧。</a:t>
            </a:r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new_p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zh-CN" dirty="0"/>
          </a:p>
        </p:txBody>
      </p:sp>
      <p:pic>
        <p:nvPicPr>
          <p:cNvPr id="15362" name="Picture 3" descr="45165156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341438"/>
            <a:ext cx="4392613" cy="3328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4"/>
          <p:cNvSpPr txBox="1"/>
          <p:nvPr/>
        </p:nvSpPr>
        <p:spPr>
          <a:xfrm>
            <a:off x="1042988" y="5084763"/>
            <a:ext cx="5903912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蚕宝宝每蜕皮一次就会长长一些，长一龄。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29600" cy="1143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蜕  皮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116137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dirty="0"/>
              <a:t>蚕宝宝每隔几天就要眠一次，不吃不喝也不动，经过眠之后，就会开始蜕皮，每蜕皮一次的蚕就多了一龄，要蜕四次皮就到了五龄蚕。</a:t>
            </a:r>
            <a:endParaRPr lang="zh-CN" altLang="en-US" dirty="0"/>
          </a:p>
        </p:txBody>
      </p:sp>
      <p:sp>
        <p:nvSpPr>
          <p:cNvPr id="12292" name="Line 4"/>
          <p:cNvSpPr/>
          <p:nvPr/>
        </p:nvSpPr>
        <p:spPr>
          <a:xfrm>
            <a:off x="2411413" y="4437063"/>
            <a:ext cx="12239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293" name="Text Box 5"/>
          <p:cNvSpPr txBox="1"/>
          <p:nvPr/>
        </p:nvSpPr>
        <p:spPr>
          <a:xfrm>
            <a:off x="250825" y="4148138"/>
            <a:ext cx="792163" cy="809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蚁蚕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zh-CN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3203575" y="4148138"/>
            <a:ext cx="35877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眠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2411413" y="4437063"/>
            <a:ext cx="10795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二龄蚕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Line 8"/>
          <p:cNvSpPr/>
          <p:nvPr/>
        </p:nvSpPr>
        <p:spPr>
          <a:xfrm>
            <a:off x="4067175" y="4437063"/>
            <a:ext cx="10810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297" name="Text Box 9"/>
          <p:cNvSpPr txBox="1"/>
          <p:nvPr/>
        </p:nvSpPr>
        <p:spPr>
          <a:xfrm>
            <a:off x="4716463" y="4148138"/>
            <a:ext cx="360362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眠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4067175" y="4437063"/>
            <a:ext cx="10080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三龄蚕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9" name="Line 11"/>
          <p:cNvSpPr/>
          <p:nvPr/>
        </p:nvSpPr>
        <p:spPr>
          <a:xfrm>
            <a:off x="5580063" y="4437063"/>
            <a:ext cx="10795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00" name="Text Box 12"/>
          <p:cNvSpPr txBox="1"/>
          <p:nvPr/>
        </p:nvSpPr>
        <p:spPr>
          <a:xfrm>
            <a:off x="6227763" y="4148138"/>
            <a:ext cx="358775" cy="304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眠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5580063" y="4437063"/>
            <a:ext cx="1008062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四龄蚕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2" name="Line 14"/>
          <p:cNvSpPr/>
          <p:nvPr/>
        </p:nvSpPr>
        <p:spPr>
          <a:xfrm>
            <a:off x="7019925" y="4437063"/>
            <a:ext cx="11525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03" name="Text Box 15"/>
          <p:cNvSpPr txBox="1"/>
          <p:nvPr/>
        </p:nvSpPr>
        <p:spPr>
          <a:xfrm>
            <a:off x="7092950" y="4437063"/>
            <a:ext cx="10080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五龄蚕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4" name="Text Box 16"/>
          <p:cNvSpPr txBox="1"/>
          <p:nvPr/>
        </p:nvSpPr>
        <p:spPr>
          <a:xfrm>
            <a:off x="1042988" y="4437063"/>
            <a:ext cx="1081087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一龄蚕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5" name="Line 17"/>
          <p:cNvSpPr/>
          <p:nvPr/>
        </p:nvSpPr>
        <p:spPr>
          <a:xfrm>
            <a:off x="900113" y="4437063"/>
            <a:ext cx="11525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06" name="Text Box 18"/>
          <p:cNvSpPr txBox="1"/>
          <p:nvPr/>
        </p:nvSpPr>
        <p:spPr>
          <a:xfrm>
            <a:off x="1619250" y="4148138"/>
            <a:ext cx="3619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眠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7" name="Text Box 19"/>
          <p:cNvSpPr txBox="1"/>
          <p:nvPr/>
        </p:nvSpPr>
        <p:spPr>
          <a:xfrm>
            <a:off x="2339975" y="4148138"/>
            <a:ext cx="5397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蜕皮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8" name="Text Box 20"/>
          <p:cNvSpPr txBox="1"/>
          <p:nvPr/>
        </p:nvSpPr>
        <p:spPr>
          <a:xfrm>
            <a:off x="3995738" y="4148138"/>
            <a:ext cx="5397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蜕皮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9" name="Text Box 21"/>
          <p:cNvSpPr txBox="1"/>
          <p:nvPr/>
        </p:nvSpPr>
        <p:spPr>
          <a:xfrm>
            <a:off x="6948488" y="4148138"/>
            <a:ext cx="5397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蜕皮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0" name="Text Box 22"/>
          <p:cNvSpPr txBox="1"/>
          <p:nvPr/>
        </p:nvSpPr>
        <p:spPr>
          <a:xfrm>
            <a:off x="5508625" y="4148138"/>
            <a:ext cx="5397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蜕皮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1" name="Text Box 23"/>
          <p:cNvSpPr txBox="1"/>
          <p:nvPr/>
        </p:nvSpPr>
        <p:spPr>
          <a:xfrm>
            <a:off x="8101013" y="4221163"/>
            <a:ext cx="3619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茧</a:t>
            </a:r>
            <a:endParaRPr lang="zh-CN" altLang="en-US" sz="1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7" name="Text Box 24"/>
          <p:cNvSpPr txBox="1"/>
          <p:nvPr/>
        </p:nvSpPr>
        <p:spPr>
          <a:xfrm>
            <a:off x="7019925" y="33575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3" name="Text Box 25"/>
          <p:cNvSpPr txBox="1"/>
          <p:nvPr/>
        </p:nvSpPr>
        <p:spPr>
          <a:xfrm>
            <a:off x="3419475" y="5300663"/>
            <a:ext cx="19621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蚁蚕到五龄蚕蜕皮四次</a:t>
            </a:r>
            <a:endParaRPr lang="zh-CN" altLang="en-US" sz="1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4" name="Text Box 26"/>
          <p:cNvSpPr txBox="1"/>
          <p:nvPr/>
        </p:nvSpPr>
        <p:spPr>
          <a:xfrm>
            <a:off x="1187450" y="4724400"/>
            <a:ext cx="7175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zh-CN" altLang="en-US" sz="1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5" name="Text Box 27"/>
          <p:cNvSpPr txBox="1"/>
          <p:nvPr/>
        </p:nvSpPr>
        <p:spPr>
          <a:xfrm>
            <a:off x="2555875" y="4724400"/>
            <a:ext cx="7175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zh-CN" altLang="en-US" sz="1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6" name="Rectangle 28"/>
          <p:cNvSpPr/>
          <p:nvPr/>
        </p:nvSpPr>
        <p:spPr>
          <a:xfrm>
            <a:off x="4211638" y="4724400"/>
            <a:ext cx="7175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zh-CN" altLang="en-US" sz="1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7" name="Rectangle 29"/>
          <p:cNvSpPr/>
          <p:nvPr/>
        </p:nvSpPr>
        <p:spPr>
          <a:xfrm>
            <a:off x="5724525" y="4724400"/>
            <a:ext cx="7175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zh-CN" altLang="en-US" sz="1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8" name="Rectangle 30"/>
          <p:cNvSpPr/>
          <p:nvPr/>
        </p:nvSpPr>
        <p:spPr>
          <a:xfrm>
            <a:off x="7235825" y="4724400"/>
            <a:ext cx="7175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zh-CN" altLang="zh-CN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4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zh-CN" altLang="en-US" sz="14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9" name="AutoShape 31"/>
          <p:cNvSpPr/>
          <p:nvPr/>
        </p:nvSpPr>
        <p:spPr>
          <a:xfrm rot="5400000">
            <a:off x="4456113" y="1800225"/>
            <a:ext cx="227012" cy="6626225"/>
          </a:xfrm>
          <a:prstGeom prst="rightBrace">
            <a:avLst>
              <a:gd name="adj1" fmla="val 24310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2297" grpId="0"/>
      <p:bldP spid="12298" grpId="0"/>
      <p:bldP spid="12300" grpId="0"/>
      <p:bldP spid="12301" grpId="0"/>
      <p:bldP spid="12303" grpId="0"/>
      <p:bldP spid="12304" grpId="0"/>
      <p:bldP spid="12306" grpId="0"/>
      <p:bldP spid="12307" grpId="0"/>
      <p:bldP spid="12308" grpId="0"/>
      <p:bldP spid="12309" grpId="0"/>
      <p:bldP spid="12310" grpId="0"/>
      <p:bldP spid="12311" grpId="0"/>
      <p:bldP spid="12313" grpId="0"/>
      <p:bldP spid="12314" grpId="0"/>
      <p:bldP spid="12315" grpId="0"/>
      <p:bldP spid="12316" grpId="0"/>
      <p:bldP spid="12317" grpId="0"/>
      <p:bldP spid="12318" grpId="0"/>
      <p:bldP spid="123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1"/>
          <p:cNvPicPr>
            <a:picLocks noChangeAspect="1"/>
          </p:cNvPicPr>
          <p:nvPr/>
        </p:nvPicPr>
        <p:blipFill>
          <a:blip r:embed="rId1">
            <a:lum bright="6000" contrast="41999"/>
          </a:blip>
          <a:stretch>
            <a:fillRect/>
          </a:stretch>
        </p:blipFill>
        <p:spPr>
          <a:xfrm>
            <a:off x="4419600" y="0"/>
            <a:ext cx="47244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3" descr="1"/>
          <p:cNvPicPr>
            <a:picLocks noChangeAspect="1"/>
          </p:cNvPicPr>
          <p:nvPr/>
        </p:nvPicPr>
        <p:blipFill>
          <a:blip r:embed="rId2">
            <a:lum bright="17999" contrast="41999"/>
          </a:blip>
          <a:stretch>
            <a:fillRect/>
          </a:stretch>
        </p:blipFill>
        <p:spPr>
          <a:xfrm>
            <a:off x="0" y="3340100"/>
            <a:ext cx="5257800" cy="351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/>
          <p:nvPr/>
        </p:nvSpPr>
        <p:spPr>
          <a:xfrm>
            <a:off x="900113" y="692150"/>
            <a:ext cx="7561262" cy="1647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四、蚕宝宝结茧了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8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    </a:t>
            </a:r>
            <a:endParaRPr lang="en-US" altLang="zh-CN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179388" y="2524125"/>
            <a:ext cx="8564562" cy="21224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五龄幼虫需二天二夜的时间，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才能结成一个茧，并在茧中进行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最后一次脱皮，成为蛹。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new_p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1"/>
          <p:cNvPicPr>
            <a:picLocks noChangeAspect="1"/>
          </p:cNvPicPr>
          <p:nvPr/>
        </p:nvPicPr>
        <p:blipFill>
          <a:blip r:embed="rId1">
            <a:lum bright="-6000" contrast="24000"/>
          </a:blip>
          <a:srcRect l="60370" t="4129" r="2592" b="30341"/>
          <a:stretch>
            <a:fillRect/>
          </a:stretch>
        </p:blipFill>
        <p:spPr>
          <a:xfrm>
            <a:off x="2362200" y="228600"/>
            <a:ext cx="4876800" cy="390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AutoShape 3"/>
          <p:cNvSpPr/>
          <p:nvPr/>
        </p:nvSpPr>
        <p:spPr>
          <a:xfrm>
            <a:off x="5562600" y="4191000"/>
            <a:ext cx="838200" cy="1066800"/>
          </a:xfrm>
          <a:prstGeom prst="upArrow">
            <a:avLst>
              <a:gd name="adj1" fmla="val 50000"/>
              <a:gd name="adj2" fmla="val 318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4"/>
          <p:cNvSpPr txBox="1"/>
          <p:nvPr/>
        </p:nvSpPr>
        <p:spPr>
          <a:xfrm>
            <a:off x="3657600" y="5486400"/>
            <a:ext cx="3581400" cy="588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藏在蚕茧里的蚕蛹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/>
          <p:nvPr/>
        </p:nvSpPr>
        <p:spPr>
          <a:xfrm>
            <a:off x="827088" y="549275"/>
            <a:ext cx="7920037" cy="13731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五、蚕宝宝破茧而出</a:t>
            </a:r>
            <a:r>
              <a:rPr lang="zh-CN" altLang="en-US" sz="66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6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    </a:t>
            </a:r>
            <a:endParaRPr lang="en-US" altLang="zh-CN" sz="4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334963" y="1773238"/>
            <a:ext cx="8442325" cy="2289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约十天后，羽化成为蛾，破茧而出。出茧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后，雌蛾尾部发出一种气味引诱雄蛾来交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尾，交尾后雄即死亡，雌蛾约花一个晚上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可产下约</a:t>
            </a:r>
            <a:r>
              <a:rPr lang="zh-CN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500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个卵，然后也会慢慢死去。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9" end="3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57" end="7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4400" dirty="0"/>
              <a:t>蚕的一生经历了几个阶段？</a:t>
            </a:r>
            <a:endParaRPr lang="zh-CN" altLang="en-US" sz="4400" dirty="0"/>
          </a:p>
        </p:txBody>
      </p:sp>
      <p:sp>
        <p:nvSpPr>
          <p:cNvPr id="4098" name="Text Box 3"/>
          <p:cNvSpPr txBox="1"/>
          <p:nvPr/>
        </p:nvSpPr>
        <p:spPr>
          <a:xfrm>
            <a:off x="808038" y="24987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2" descr="1"/>
          <p:cNvPicPr>
            <a:picLocks noChangeAspect="1"/>
          </p:cNvPicPr>
          <p:nvPr/>
        </p:nvPicPr>
        <p:blipFill>
          <a:blip r:embed="rId1">
            <a:lum bright="-6000" contrast="24000"/>
          </a:blip>
          <a:stretch>
            <a:fillRect/>
          </a:stretch>
        </p:blipFill>
        <p:spPr>
          <a:xfrm>
            <a:off x="685800" y="457200"/>
            <a:ext cx="6934200" cy="464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 txBox="1"/>
          <p:nvPr/>
        </p:nvSpPr>
        <p:spPr>
          <a:xfrm>
            <a:off x="304800" y="5486400"/>
            <a:ext cx="8686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家蚕的蛹最后一次蜕皮，变成成虫蚕蛾的过程称</a:t>
            </a:r>
            <a:r>
              <a:rPr lang="zh-CN" altLang="en-US" sz="3600" b="1" dirty="0">
                <a:solidFill>
                  <a:srgbClr val="6600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羽化</a:t>
            </a:r>
            <a:endParaRPr lang="zh-CN" altLang="en-US" sz="3600" b="1" dirty="0">
              <a:solidFill>
                <a:srgbClr val="6600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a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2"/>
          <p:cNvSpPr txBox="1"/>
          <p:nvPr/>
        </p:nvSpPr>
        <p:spPr>
          <a:xfrm>
            <a:off x="755650" y="4868863"/>
            <a:ext cx="7561263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7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蚕宝宝的外形结构</a:t>
            </a:r>
            <a:endParaRPr lang="zh-CN" altLang="en-US" sz="7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78" name="Picture 3" descr="78f386d02819a4f2572c84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404813"/>
            <a:ext cx="539115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2"/>
          <p:cNvSpPr txBox="1"/>
          <p:nvPr/>
        </p:nvSpPr>
        <p:spPr>
          <a:xfrm>
            <a:off x="304800" y="457200"/>
            <a:ext cx="80772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蚕体是长圆筒形，由头、胸、腹三个明显体段构成 ，青白色。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2" name="Picture 3" descr="3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8800"/>
            <a:ext cx="9144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Line 4"/>
          <p:cNvSpPr/>
          <p:nvPr/>
        </p:nvSpPr>
        <p:spPr>
          <a:xfrm>
            <a:off x="381000" y="4724400"/>
            <a:ext cx="0" cy="9144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09" name="Text Box 5"/>
          <p:cNvSpPr txBox="1"/>
          <p:nvPr/>
        </p:nvSpPr>
        <p:spPr>
          <a:xfrm>
            <a:off x="152400" y="5638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sldjump"/>
              </a:rPr>
              <a:t>头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Oval 6"/>
          <p:cNvSpPr/>
          <p:nvPr/>
        </p:nvSpPr>
        <p:spPr>
          <a:xfrm>
            <a:off x="533400" y="2286000"/>
            <a:ext cx="1143000" cy="2819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Line 7"/>
          <p:cNvSpPr/>
          <p:nvPr/>
        </p:nvSpPr>
        <p:spPr>
          <a:xfrm>
            <a:off x="1371600" y="5029200"/>
            <a:ext cx="0" cy="9144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2" name="Text Box 8"/>
          <p:cNvSpPr txBox="1"/>
          <p:nvPr/>
        </p:nvSpPr>
        <p:spPr>
          <a:xfrm>
            <a:off x="914400" y="6019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胸部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1676400" y="1905000"/>
            <a:ext cx="7239000" cy="34290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4" name="Line 10"/>
          <p:cNvSpPr/>
          <p:nvPr/>
        </p:nvSpPr>
        <p:spPr>
          <a:xfrm>
            <a:off x="6172200" y="5334000"/>
            <a:ext cx="0" cy="6096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5" name="Text Box 11"/>
          <p:cNvSpPr txBox="1"/>
          <p:nvPr/>
        </p:nvSpPr>
        <p:spPr>
          <a:xfrm>
            <a:off x="5791200" y="6019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腹部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6" name="Line 12"/>
          <p:cNvSpPr/>
          <p:nvPr/>
        </p:nvSpPr>
        <p:spPr>
          <a:xfrm>
            <a:off x="1447800" y="4876800"/>
            <a:ext cx="685800" cy="762000"/>
          </a:xfrm>
          <a:prstGeom prst="line">
            <a:avLst/>
          </a:prstGeom>
          <a:ln w="635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7" name="Line 13"/>
          <p:cNvSpPr/>
          <p:nvPr/>
        </p:nvSpPr>
        <p:spPr>
          <a:xfrm>
            <a:off x="3810000" y="4953000"/>
            <a:ext cx="76200" cy="914400"/>
          </a:xfrm>
          <a:prstGeom prst="line">
            <a:avLst/>
          </a:prstGeom>
          <a:ln w="635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18" name="Text Box 14"/>
          <p:cNvSpPr txBox="1"/>
          <p:nvPr/>
        </p:nvSpPr>
        <p:spPr>
          <a:xfrm>
            <a:off x="1905000" y="5638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胸足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9" name="Text Box 15"/>
          <p:cNvSpPr txBox="1"/>
          <p:nvPr/>
        </p:nvSpPr>
        <p:spPr>
          <a:xfrm>
            <a:off x="3352800" y="57150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腹足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0" name="Line 16"/>
          <p:cNvSpPr/>
          <p:nvPr/>
        </p:nvSpPr>
        <p:spPr>
          <a:xfrm>
            <a:off x="8458200" y="4648200"/>
            <a:ext cx="0" cy="14478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1521" name="Text Box 17"/>
          <p:cNvSpPr txBox="1"/>
          <p:nvPr/>
        </p:nvSpPr>
        <p:spPr>
          <a:xfrm>
            <a:off x="7848600" y="60960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尾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足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7" name="AutoShape 18">
            <a:hlinkClick r:id="rId5" action="ppaction://hlinksldjump"/>
          </p:cNvPr>
          <p:cNvSpPr/>
          <p:nvPr/>
        </p:nvSpPr>
        <p:spPr>
          <a:xfrm>
            <a:off x="8686800" y="55626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 animBg="1"/>
      <p:bldP spid="21512" grpId="0"/>
      <p:bldP spid="21513" grpId="0" animBg="1"/>
      <p:bldP spid="21515" grpId="0"/>
      <p:bldP spid="21518" grpId="0"/>
      <p:bldP spid="21519" grpId="0"/>
      <p:bldP spid="215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0" y="0"/>
          <a:ext cx="9144000" cy="5867400"/>
        </p:xfrm>
        <a:graphic>
          <a:graphicData uri="http://schemas.openxmlformats.org/drawingml/2006/table">
            <a:tbl>
              <a:tblPr/>
              <a:tblGrid>
                <a:gridCol w="1828800"/>
                <a:gridCol w="1752600"/>
                <a:gridCol w="1905000"/>
                <a:gridCol w="1905000"/>
                <a:gridCol w="1752600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3" name="Text Box 40"/>
          <p:cNvSpPr txBox="1"/>
          <p:nvPr/>
        </p:nvSpPr>
        <p:spPr>
          <a:xfrm>
            <a:off x="1828800" y="304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外形特征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4" name="Text Box 41"/>
          <p:cNvSpPr txBox="1"/>
          <p:nvPr/>
        </p:nvSpPr>
        <p:spPr>
          <a:xfrm>
            <a:off x="5715000" y="304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食   物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5" name="Text Box 42"/>
          <p:cNvSpPr txBox="1"/>
          <p:nvPr/>
        </p:nvSpPr>
        <p:spPr>
          <a:xfrm>
            <a:off x="7315200" y="304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时    间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6" name="Text Box 43"/>
          <p:cNvSpPr txBox="1"/>
          <p:nvPr/>
        </p:nvSpPr>
        <p:spPr>
          <a:xfrm>
            <a:off x="381000" y="1219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卵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7" name="Text Box 44"/>
          <p:cNvSpPr txBox="1"/>
          <p:nvPr/>
        </p:nvSpPr>
        <p:spPr>
          <a:xfrm>
            <a:off x="533400" y="2590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sldjump"/>
              </a:rPr>
              <a:t>蚕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8" name="Text Box 45"/>
          <p:cNvSpPr txBox="1"/>
          <p:nvPr/>
        </p:nvSpPr>
        <p:spPr>
          <a:xfrm>
            <a:off x="457200" y="3733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蛹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69" name="Text Box 46"/>
          <p:cNvSpPr txBox="1"/>
          <p:nvPr/>
        </p:nvSpPr>
        <p:spPr>
          <a:xfrm>
            <a:off x="304800" y="5029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蚕蛾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70" name="Text Box 47"/>
          <p:cNvSpPr txBox="1"/>
          <p:nvPr/>
        </p:nvSpPr>
        <p:spPr>
          <a:xfrm>
            <a:off x="0" y="60198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共记多少天</a:t>
            </a:r>
            <a:r>
              <a:rPr lang="zh-CN" altLang="en-US" sz="2800" b="1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800" b="1" dirty="0">
              <a:solidFill>
                <a:srgbClr val="00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0" name="Text Box 48"/>
          <p:cNvSpPr txBox="1"/>
          <p:nvPr/>
        </p:nvSpPr>
        <p:spPr>
          <a:xfrm>
            <a:off x="1905000" y="990600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椭圆形，紫黑色等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1" name="Text Box 49"/>
          <p:cNvSpPr txBox="1"/>
          <p:nvPr/>
        </p:nvSpPr>
        <p:spPr>
          <a:xfrm>
            <a:off x="3962400" y="1219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不动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2" name="Text Box 50"/>
          <p:cNvSpPr txBox="1"/>
          <p:nvPr/>
        </p:nvSpPr>
        <p:spPr>
          <a:xfrm>
            <a:off x="5943600" y="1219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不吃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3" name="Text Box 51"/>
          <p:cNvSpPr txBox="1"/>
          <p:nvPr/>
        </p:nvSpPr>
        <p:spPr>
          <a:xfrm>
            <a:off x="1752600" y="2057400"/>
            <a:ext cx="2057400" cy="1433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圆筒形，有环节，青白色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4" name="Line 52"/>
          <p:cNvSpPr/>
          <p:nvPr/>
        </p:nvSpPr>
        <p:spPr>
          <a:xfrm flipV="1">
            <a:off x="7467600" y="1066800"/>
            <a:ext cx="1676400" cy="9906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05" name="Text Box 53"/>
          <p:cNvSpPr txBox="1"/>
          <p:nvPr/>
        </p:nvSpPr>
        <p:spPr>
          <a:xfrm>
            <a:off x="3962400" y="2362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爬行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6" name="Text Box 54"/>
          <p:cNvSpPr txBox="1"/>
          <p:nvPr/>
        </p:nvSpPr>
        <p:spPr>
          <a:xfrm>
            <a:off x="5638800" y="2362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吃桑叶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7" name="Text Box 55"/>
          <p:cNvSpPr txBox="1"/>
          <p:nvPr/>
        </p:nvSpPr>
        <p:spPr>
          <a:xfrm>
            <a:off x="7543800" y="24384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8" name="Text Box 56"/>
          <p:cNvSpPr txBox="1"/>
          <p:nvPr/>
        </p:nvSpPr>
        <p:spPr>
          <a:xfrm>
            <a:off x="1676400" y="3505200"/>
            <a:ext cx="2057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纺锤形、褐色、有环节 </a:t>
            </a:r>
            <a:endParaRPr lang="zh-CN" altLang="en-US" sz="2800" b="1" dirty="0">
              <a:solidFill>
                <a:srgbClr val="FF33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09" name="Text Box 57"/>
          <p:cNvSpPr txBox="1"/>
          <p:nvPr/>
        </p:nvSpPr>
        <p:spPr>
          <a:xfrm>
            <a:off x="4343400" y="6019800"/>
            <a:ext cx="52578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56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天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0" name="Text Box 58"/>
          <p:cNvSpPr txBox="1"/>
          <p:nvPr/>
        </p:nvSpPr>
        <p:spPr>
          <a:xfrm>
            <a:off x="5867400" y="36576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1" name="Text Box 59"/>
          <p:cNvSpPr txBox="1"/>
          <p:nvPr/>
        </p:nvSpPr>
        <p:spPr>
          <a:xfrm>
            <a:off x="7467600" y="35814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2" name="Text Box 60"/>
          <p:cNvSpPr txBox="1"/>
          <p:nvPr/>
        </p:nvSpPr>
        <p:spPr>
          <a:xfrm>
            <a:off x="3733800" y="3505200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受刺激才动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3" name="Text Box 61"/>
          <p:cNvSpPr txBox="1"/>
          <p:nvPr/>
        </p:nvSpPr>
        <p:spPr>
          <a:xfrm>
            <a:off x="3505200" y="4800600"/>
            <a:ext cx="2057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不会飞，但会振动翅膀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4" name="Text Box 62"/>
          <p:cNvSpPr txBox="1"/>
          <p:nvPr/>
        </p:nvSpPr>
        <p:spPr>
          <a:xfrm>
            <a:off x="5867400" y="49530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不吃</a:t>
            </a:r>
            <a:endParaRPr lang="zh-CN" altLang="en-US" sz="32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15" name="Text Box 63"/>
          <p:cNvSpPr txBox="1"/>
          <p:nvPr/>
        </p:nvSpPr>
        <p:spPr>
          <a:xfrm>
            <a:off x="7696200" y="50292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3616" name="Group 64"/>
          <p:cNvGraphicFramePr>
            <a:graphicFrameLocks noGrp="1"/>
          </p:cNvGraphicFramePr>
          <p:nvPr/>
        </p:nvGraphicFramePr>
        <p:xfrm>
          <a:off x="0" y="5867400"/>
          <a:ext cx="9144000" cy="990600"/>
        </p:xfrm>
        <a:graphic>
          <a:graphicData uri="http://schemas.openxmlformats.org/drawingml/2006/table">
            <a:tbl>
              <a:tblPr/>
              <a:tblGrid>
                <a:gridCol w="1828800"/>
                <a:gridCol w="73152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4" name="Text Box 72"/>
          <p:cNvSpPr txBox="1"/>
          <p:nvPr/>
        </p:nvSpPr>
        <p:spPr>
          <a:xfrm>
            <a:off x="1828800" y="4572000"/>
            <a:ext cx="20574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白色，分头、胸、 腹三部分</a:t>
            </a:r>
            <a:endParaRPr lang="zh-CN" altLang="en-US" sz="2800" b="1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6" name="AutoShape 73"/>
          <p:cNvSpPr/>
          <p:nvPr/>
        </p:nvSpPr>
        <p:spPr>
          <a:xfrm>
            <a:off x="3581400" y="0"/>
            <a:ext cx="1905000" cy="1066800"/>
          </a:xfrm>
          <a:prstGeom prst="actionButtonBlank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97" name="Text Box 74"/>
          <p:cNvSpPr txBox="1"/>
          <p:nvPr/>
        </p:nvSpPr>
        <p:spPr>
          <a:xfrm>
            <a:off x="3810000" y="304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行    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0" grpId="0"/>
      <p:bldP spid="23601" grpId="0"/>
      <p:bldP spid="23602" grpId="0"/>
      <p:bldP spid="23603" grpId="0"/>
      <p:bldP spid="23605" grpId="0"/>
      <p:bldP spid="23606" grpId="0"/>
      <p:bldP spid="23607" grpId="0"/>
      <p:bldP spid="23608" grpId="0"/>
      <p:bldP spid="23609" grpId="0"/>
      <p:bldP spid="23610" grpId="0"/>
      <p:bldP spid="23611" grpId="0"/>
      <p:bldP spid="23612" grpId="0"/>
      <p:bldP spid="23613" grpId="0"/>
      <p:bldP spid="23614" grpId="0"/>
      <p:bldP spid="23615" grpId="0"/>
      <p:bldP spid="236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8807450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1"/>
          <p:cNvPicPr>
            <a:picLocks noChangeAspect="1"/>
          </p:cNvPicPr>
          <p:nvPr/>
        </p:nvPicPr>
        <p:blipFill>
          <a:blip r:embed="rId1">
            <a:lum bright="12000" contrast="24000"/>
          </a:blip>
          <a:stretch>
            <a:fillRect/>
          </a:stretch>
        </p:blipFill>
        <p:spPr>
          <a:xfrm>
            <a:off x="304800" y="152400"/>
            <a:ext cx="5703888" cy="472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Oval 3"/>
          <p:cNvSpPr/>
          <p:nvPr/>
        </p:nvSpPr>
        <p:spPr>
          <a:xfrm>
            <a:off x="4419600" y="5029200"/>
            <a:ext cx="4267200" cy="1371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蚕籽（蚕卵）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7524750" y="126365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黄色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Line 5"/>
          <p:cNvSpPr/>
          <p:nvPr/>
        </p:nvSpPr>
        <p:spPr>
          <a:xfrm>
            <a:off x="7885113" y="1700213"/>
            <a:ext cx="0" cy="3603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26" name="Text Box 6"/>
          <p:cNvSpPr txBox="1"/>
          <p:nvPr/>
        </p:nvSpPr>
        <p:spPr>
          <a:xfrm>
            <a:off x="7451725" y="2001838"/>
            <a:ext cx="22764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枚红色             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Line 7"/>
          <p:cNvSpPr/>
          <p:nvPr/>
        </p:nvSpPr>
        <p:spPr>
          <a:xfrm>
            <a:off x="7885113" y="2420938"/>
            <a:ext cx="0" cy="504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28" name="Text Box 8"/>
          <p:cNvSpPr txBox="1"/>
          <p:nvPr/>
        </p:nvSpPr>
        <p:spPr>
          <a:xfrm>
            <a:off x="7451725" y="2852738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紫黑色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WordArt 9"/>
          <p:cNvSpPr/>
          <p:nvPr/>
        </p:nvSpPr>
        <p:spPr>
          <a:xfrm>
            <a:off x="6000750" y="0"/>
            <a:ext cx="3143250" cy="14001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不同的阶段颜色不同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2"/>
          <p:cNvSpPr/>
          <p:nvPr/>
        </p:nvSpPr>
        <p:spPr>
          <a:xfrm>
            <a:off x="1258888" y="123825"/>
            <a:ext cx="6697662" cy="10985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zh-CN" sz="6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6" name="Rectangle 3"/>
          <p:cNvSpPr/>
          <p:nvPr/>
        </p:nvSpPr>
        <p:spPr>
          <a:xfrm>
            <a:off x="323850" y="1460500"/>
            <a:ext cx="8532813" cy="50307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</a:t>
            </a:r>
            <a:r>
              <a:rPr lang="zh-CN" altLang="en-US" sz="66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蚕宝宝孵化了</a:t>
            </a:r>
            <a:endParaRPr lang="zh-CN" altLang="en-US" sz="66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48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</a:rPr>
              <a:t>刚从卵中孵化出来的蚕黑黑的称为「蚁蚕」，身上长满细毛，约两天后毛即不明显了。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                          </a:t>
            </a:r>
            <a:r>
              <a:rPr lang="en-US" altLang="zh-CN" sz="1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                       </a:t>
            </a:r>
            <a:r>
              <a:rPr lang="en-US" altLang="zh-CN" sz="1600" b="1" dirty="0"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隶书" pitchFamily="49" charset="-122"/>
              </a:rPr>
              <a:t>  </a:t>
            </a:r>
            <a:r>
              <a:rPr lang="en-US" altLang="zh-CN" sz="11400" b="1" dirty="0">
                <a:latin typeface="Times New Roman" panose="02020603050405020304" pitchFamily="18" charset="0"/>
                <a:ea typeface="隶书" pitchFamily="49" charset="-122"/>
              </a:rPr>
              <a:t> </a:t>
            </a:r>
            <a:r>
              <a:rPr lang="en-US" altLang="zh-CN" sz="1600" b="1" dirty="0">
                <a:latin typeface="Times New Roman" panose="02020603050405020304" pitchFamily="18" charset="0"/>
                <a:ea typeface="隶书" pitchFamily="49" charset="-122"/>
              </a:rPr>
              <a:t>                            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                </a:t>
            </a:r>
            <a:endParaRPr lang="en-US" altLang="zh-CN" sz="1600" b="1" dirty="0">
              <a:solidFill>
                <a:srgbClr val="FF00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14162952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3" descr="4879058200505070_1115776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78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863269dc49d1c6ce76c6388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5225"/>
            <a:ext cx="4716463" cy="315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%C9%FA%C3%FC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3716338"/>
            <a:ext cx="2881313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Oval 6"/>
          <p:cNvSpPr/>
          <p:nvPr/>
        </p:nvSpPr>
        <p:spPr>
          <a:xfrm>
            <a:off x="5148263" y="5876925"/>
            <a:ext cx="3995737" cy="7397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蚁蚕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341438"/>
            <a:ext cx="8064500" cy="504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11560" y="404663"/>
            <a:ext cx="810670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刚出生的蚕宝宝就要吃桑叶吗？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/>
          <p:nvPr/>
        </p:nvSpPr>
        <p:spPr>
          <a:xfrm>
            <a:off x="0" y="0"/>
            <a:ext cx="8497888" cy="21050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6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二、蚕宝宝长大了</a:t>
            </a:r>
            <a:r>
              <a:rPr lang="zh-CN" altLang="en-US" sz="4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    </a:t>
            </a:r>
            <a:endParaRPr lang="en-US" altLang="zh-CN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395288" y="1268413"/>
            <a:ext cx="8153400" cy="2101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蚕宝宝以桑叶为生，不断吃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桑叶后身体变成白色，一段时间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后它便开始脱皮。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250825" y="3500438"/>
            <a:ext cx="9150350" cy="2101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脱皮时约有一天的时间，如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睡眠般的不吃也不动，这叫「眠」。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xc7k3002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2057400" y="171450"/>
            <a:ext cx="5040313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3"/>
          <p:cNvSpPr txBox="1"/>
          <p:nvPr/>
        </p:nvSpPr>
        <p:spPr>
          <a:xfrm>
            <a:off x="2209800" y="2533650"/>
            <a:ext cx="609600" cy="1200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桑叶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3810000" y="5810250"/>
            <a:ext cx="1143000" cy="588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桑椹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1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t="38597"/>
          <a:stretch>
            <a:fillRect/>
          </a:stretch>
        </p:blipFill>
        <p:spPr>
          <a:xfrm>
            <a:off x="0" y="0"/>
            <a:ext cx="4343400" cy="3405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 descr="1"/>
          <p:cNvPicPr>
            <a:picLocks noChangeAspect="1"/>
          </p:cNvPicPr>
          <p:nvPr/>
        </p:nvPicPr>
        <p:blipFill>
          <a:blip r:embed="rId1">
            <a:lum bright="6000" contrast="12000"/>
          </a:blip>
          <a:srcRect l="15790" t="42720" r="21053" b="3693"/>
          <a:stretch>
            <a:fillRect/>
          </a:stretch>
        </p:blipFill>
        <p:spPr>
          <a:xfrm>
            <a:off x="4419600" y="0"/>
            <a:ext cx="4643438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4"/>
          <p:cNvSpPr txBox="1"/>
          <p:nvPr/>
        </p:nvSpPr>
        <p:spPr>
          <a:xfrm>
            <a:off x="684213" y="4868863"/>
            <a:ext cx="293687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蚕宝宝吃桑叶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演示</Application>
  <PresentationFormat>全屏显示(4:3)</PresentationFormat>
  <Paragraphs>192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Times New Roman</vt:lpstr>
      <vt:lpstr>隶书</vt:lpstr>
      <vt:lpstr>微软雅黑</vt:lpstr>
      <vt:lpstr>楷体_GB2312</vt:lpstr>
      <vt:lpstr>新宋体</vt:lpstr>
      <vt:lpstr>PMingLiU</vt:lpstr>
      <vt:lpstr>黑体</vt:lpstr>
      <vt:lpstr>Arial Unicode MS</vt:lpstr>
      <vt:lpstr>等线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www.ftpdown.com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祖丹</dc:creator>
  <cp:lastModifiedBy>红心</cp:lastModifiedBy>
  <cp:revision>43</cp:revision>
  <dcterms:created xsi:type="dcterms:W3CDTF">2005-04-20T11:33:04Z</dcterms:created>
  <dcterms:modified xsi:type="dcterms:W3CDTF">2021-01-19T11:40:05Z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