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64" r:id="rId3"/>
    <p:sldId id="362" r:id="rId4"/>
    <p:sldId id="422" r:id="rId5"/>
    <p:sldId id="365" r:id="rId6"/>
    <p:sldId id="332" r:id="rId7"/>
    <p:sldId id="363" r:id="rId8"/>
    <p:sldId id="387" r:id="rId9"/>
    <p:sldId id="448" r:id="rId10"/>
    <p:sldId id="388" r:id="rId11"/>
    <p:sldId id="367" r:id="rId12"/>
    <p:sldId id="418" r:id="rId13"/>
    <p:sldId id="370" r:id="rId14"/>
    <p:sldId id="368" r:id="rId15"/>
    <p:sldId id="356" r:id="rId16"/>
    <p:sldId id="357" r:id="rId17"/>
    <p:sldId id="358" r:id="rId18"/>
    <p:sldId id="359" r:id="rId19"/>
    <p:sldId id="360" r:id="rId20"/>
    <p:sldId id="361" r:id="rId21"/>
    <p:sldId id="334" r:id="rId22"/>
    <p:sldId id="421" r:id="rId23"/>
    <p:sldId id="409" r:id="rId24"/>
    <p:sldId id="410" r:id="rId25"/>
    <p:sldId id="411" r:id="rId26"/>
    <p:sldId id="412" r:id="rId27"/>
    <p:sldId id="452" r:id="rId28"/>
    <p:sldId id="340" r:id="rId29"/>
    <p:sldId id="353" r:id="rId30"/>
  </p:sldIdLst>
  <p:sldSz cx="9144000" cy="514477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0FFFF"/>
    <a:srgbClr val="FF00FF"/>
    <a:srgbClr val="2E13F9"/>
    <a:srgbClr val="CCA5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94660" autoAdjust="0"/>
  </p:normalViewPr>
  <p:slideViewPr>
    <p:cSldViewPr>
      <p:cViewPr>
        <p:scale>
          <a:sx n="100" d="100"/>
          <a:sy n="100" d="100"/>
        </p:scale>
        <p:origin x="-1944" y="-798"/>
      </p:cViewPr>
      <p:guideLst>
        <p:guide orient="horz" pos="16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CE46D3-F340-4D8F-8F6D-8F2D9DAADAF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342900" y="1514475"/>
            <a:ext cx="8801100" cy="2116138"/>
          </a:xfrm>
          <a:prstGeom prst="rect">
            <a:avLst/>
          </a:prstGeom>
          <a:solidFill>
            <a:srgbClr val="8E191E"/>
          </a:solidFill>
          <a:ln w="12700" algn="ctr">
            <a:solidFill>
              <a:srgbClr val="952300"/>
            </a:solidFill>
            <a:miter lim="800000"/>
          </a:ln>
        </p:spPr>
        <p:txBody>
          <a:bodyPr lIns="68580" tIns="34290" rIns="68580" bIns="34290" anchor="ctr"/>
          <a:lstStyle/>
          <a:p>
            <a:pPr algn="ctr" defTabSz="913130">
              <a:defRPr/>
            </a:pPr>
            <a:endParaRPr lang="zh-CN" altLang="en-US" sz="180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pic>
        <p:nvPicPr>
          <p:cNvPr id="5" name="Picture 3" descr="未标题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31940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Placeholder 2"/>
          <p:cNvSpPr>
            <a:spLocks noGrp="1"/>
          </p:cNvSpPr>
          <p:nvPr>
            <p:ph type="subTitle" idx="1"/>
          </p:nvPr>
        </p:nvSpPr>
        <p:spPr>
          <a:xfrm>
            <a:off x="4157663" y="3201988"/>
            <a:ext cx="3614737" cy="300037"/>
          </a:xfrm>
        </p:spPr>
        <p:txBody>
          <a:bodyPr/>
          <a:lstStyle>
            <a:lvl1pPr marL="65405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1208" name="Title Placeholder 1"/>
          <p:cNvSpPr>
            <a:spLocks noGrp="1"/>
          </p:cNvSpPr>
          <p:nvPr>
            <p:ph type="ctrTitle"/>
          </p:nvPr>
        </p:nvSpPr>
        <p:spPr>
          <a:xfrm>
            <a:off x="4171950" y="1627188"/>
            <a:ext cx="3586163" cy="1331912"/>
          </a:xfrm>
        </p:spPr>
        <p:txBody>
          <a:bodyPr/>
          <a:lstStyle>
            <a:lvl1pPr algn="ctr">
              <a:lnSpc>
                <a:spcPct val="110000"/>
              </a:lnSpc>
              <a:defRPr sz="27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2B4D-0531-4342-8765-C0DD6A4D9827}" type="datetimeFigureOut">
              <a:rPr lang="zh-CN" altLang="en-US"/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1317D-9937-463A-9D76-A7D7103D1DB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2B47-9A18-45F8-89B3-D5C8A888E336}" type="datetimeFigureOut">
              <a:rPr lang="zh-CN" altLang="en-US"/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3F82-26F7-4F6A-A6A8-82F5D280871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285750"/>
            <a:ext cx="2014537" cy="43735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23875" y="285750"/>
            <a:ext cx="5894388" cy="43735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B50A-4DAF-46E1-9D5C-08CA0831E1D4}" type="datetimeFigureOut">
              <a:rPr lang="zh-CN" altLang="en-US"/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FA24-E776-46BA-BAA5-DC15E2CF13E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D869-29E7-4851-9C70-CA36A7DFD946}" type="datetimeFigureOut">
              <a:rPr lang="zh-CN" altLang="en-US"/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7628-5477-4458-ADA8-DA0FCD4CEAB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1018-081C-4F30-8461-D6A1FDF88C79}" type="datetimeFigureOut">
              <a:rPr lang="zh-CN" altLang="en-US"/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EC18-1183-46D7-A1F9-45B5B7B8960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3875" y="874713"/>
            <a:ext cx="3954463" cy="378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0738" y="874713"/>
            <a:ext cx="3954462" cy="378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F06B-6B34-429F-95BE-463A0D862D68}" type="datetimeFigureOut">
              <a:rPr lang="zh-CN" altLang="en-US"/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D5C6-592C-4045-99A1-9BAA4C86094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A247-3D85-41FB-9C94-68CB2D8E79D8}" type="datetimeFigureOut">
              <a:rPr lang="zh-CN" altLang="en-US"/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948D-305D-44F0-8680-22B4094615C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2DAF-6908-4716-9246-423528A4FE2E}" type="datetimeFigureOut">
              <a:rPr lang="zh-CN" altLang="en-US"/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05F9-9810-4FAF-B909-209F50B7DE4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EECB-2F7E-402B-BF4B-6A9B15AB3F1E}" type="datetimeFigureOut">
              <a:rPr lang="zh-CN" altLang="en-US"/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C0DE-0F1E-43AD-9676-15F80339BD9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9D2B-982F-4200-B780-AD06168E4A50}" type="datetimeFigureOut">
              <a:rPr lang="zh-CN" altLang="en-US"/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2D1C-4BA0-423D-989F-5B6CC0838DB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1531-AC7B-43BC-A714-DAE3305ABFF5}" type="datetimeFigureOut">
              <a:rPr lang="zh-CN" altLang="en-US"/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5849B-E024-42E0-8F6D-43C73E81F28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6"/>
          <p:cNvSpPr>
            <a:spLocks noChangeArrowheads="1"/>
          </p:cNvSpPr>
          <p:nvPr/>
        </p:nvSpPr>
        <p:spPr bwMode="auto">
          <a:xfrm>
            <a:off x="0" y="273050"/>
            <a:ext cx="9144000" cy="515938"/>
          </a:xfrm>
          <a:prstGeom prst="rect">
            <a:avLst/>
          </a:prstGeom>
          <a:solidFill>
            <a:srgbClr val="8E191E"/>
          </a:solidFill>
          <a:ln w="12700" algn="ctr">
            <a:solidFill>
              <a:srgbClr val="952300"/>
            </a:solidFill>
            <a:miter lim="800000"/>
          </a:ln>
        </p:spPr>
        <p:txBody>
          <a:bodyPr lIns="68580" tIns="34290" rIns="68580" bIns="34290" anchor="ctr"/>
          <a:lstStyle/>
          <a:p>
            <a:pPr algn="ctr" defTabSz="913130">
              <a:defRPr/>
            </a:pPr>
            <a:endParaRPr lang="zh-CN" altLang="en-US" sz="180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3875" y="874713"/>
            <a:ext cx="8061325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018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8850"/>
            <a:ext cx="20574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>
              <a:defRPr sz="900">
                <a:solidFill>
                  <a:srgbClr val="A6A6A6"/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21BE661C-5B3A-44A1-8CEF-F152C260F89A}" type="datetimeFigureOut">
              <a:rPr lang="zh-CN" altLang="en-US"/>
            </a:fld>
            <a:endParaRPr lang="en-US" altLang="zh-CN"/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8850"/>
            <a:ext cx="30861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>
              <a:defRPr sz="900">
                <a:solidFill>
                  <a:srgbClr val="A6A6A6"/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8850"/>
            <a:ext cx="20574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A6A6A6"/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F0D08151-2474-4878-815D-33000C2EC43F}" type="slidenum">
              <a:rPr lang="zh-CN" altLang="en-US"/>
            </a:fld>
            <a:endParaRPr lang="en-US" altLang="zh-CN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903288" y="285750"/>
            <a:ext cx="768191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pic>
        <p:nvPicPr>
          <p:cNvPr id="1032" name="Picture 3" descr="未标题-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175"/>
            <a:ext cx="9032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+mj-lt"/>
          <a:ea typeface="+mj-ea"/>
          <a:cs typeface="+mj-cs"/>
        </a:defRPr>
      </a:lvl1pPr>
      <a:lvl2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66700" indent="-201930" algn="l" defTabSz="68453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992600"/>
        </a:buClr>
        <a:buSzPct val="80000"/>
        <a:buFont typeface="Arial" panose="020B0604020202020204" pitchFamily="34" charset="0"/>
        <a:buChar char="•"/>
        <a:defRPr sz="1500">
          <a:solidFill>
            <a:srgbClr val="992600"/>
          </a:solidFill>
          <a:latin typeface="+mn-lt"/>
          <a:ea typeface="+mn-ea"/>
          <a:cs typeface="+mn-cs"/>
        </a:defRPr>
      </a:lvl1pPr>
      <a:lvl2pPr marL="266700" indent="-266700" algn="l" defTabSz="684530" rtl="0" eaLnBrk="0" fontAlgn="base" hangingPunct="0">
        <a:lnSpc>
          <a:spcPct val="13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 "/>
        <a:defRPr sz="1200">
          <a:solidFill>
            <a:srgbClr val="7F7F7F"/>
          </a:solidFill>
          <a:latin typeface="+mn-lt"/>
          <a:ea typeface="+mn-ea"/>
        </a:defRPr>
      </a:lvl2pPr>
      <a:lvl3pPr marL="8559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rgbClr val="7F7F7F"/>
          </a:solidFill>
          <a:latin typeface="+mn-lt"/>
          <a:ea typeface="+mn-ea"/>
        </a:defRPr>
      </a:lvl3pPr>
      <a:lvl4pPr marL="11988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rgbClr val="7F7F7F"/>
          </a:solidFill>
          <a:latin typeface="+mn-lt"/>
          <a:ea typeface="+mn-ea"/>
        </a:defRPr>
      </a:lvl4pPr>
      <a:lvl5pPr marL="15417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rgbClr val="7F7F7F"/>
          </a:solidFill>
          <a:latin typeface="+mn-lt"/>
          <a:ea typeface="+mn-ea"/>
        </a:defRPr>
      </a:lvl5pPr>
      <a:lvl6pPr marL="1998980" indent="-170180" algn="l" defTabSz="68453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rgbClr val="7F7F7F"/>
          </a:solidFill>
          <a:latin typeface="+mn-lt"/>
          <a:ea typeface="+mn-ea"/>
        </a:defRPr>
      </a:lvl6pPr>
      <a:lvl7pPr marL="2456180" indent="-170180" algn="l" defTabSz="68453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rgbClr val="7F7F7F"/>
          </a:solidFill>
          <a:latin typeface="+mn-lt"/>
          <a:ea typeface="+mn-ea"/>
        </a:defRPr>
      </a:lvl7pPr>
      <a:lvl8pPr marL="2913380" indent="-170180" algn="l" defTabSz="68453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rgbClr val="7F7F7F"/>
          </a:solidFill>
          <a:latin typeface="+mn-lt"/>
          <a:ea typeface="+mn-ea"/>
        </a:defRPr>
      </a:lvl8pPr>
      <a:lvl9pPr marL="3370580" indent="-170180" algn="l" defTabSz="68453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image" Target="../media/image36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>
          <a:xfrm>
            <a:off x="3228340" y="1937703"/>
            <a:ext cx="5124450" cy="979487"/>
          </a:xfrm>
        </p:spPr>
        <p:txBody>
          <a:bodyPr/>
          <a:lstStyle/>
          <a:p>
            <a:pPr eaLnBrk="1" hangingPunct="1"/>
            <a:r>
              <a:rPr lang="zh-CN" altLang="en-US" sz="4200" smtClean="0"/>
              <a:t>身体的</a:t>
            </a:r>
            <a:r>
              <a:rPr lang="en-US" altLang="zh-CN" sz="4200" smtClean="0"/>
              <a:t>“</a:t>
            </a:r>
            <a:r>
              <a:rPr lang="zh-CN" altLang="en-US" sz="4200" smtClean="0"/>
              <a:t>总指挥</a:t>
            </a:r>
            <a:r>
              <a:rPr lang="en-US" altLang="zh-CN" sz="4200" smtClean="0"/>
              <a:t>”</a:t>
            </a:r>
            <a:endParaRPr lang="en-US" altLang="zh-CN" sz="4200" smtClean="0"/>
          </a:p>
        </p:txBody>
      </p:sp>
      <p:sp>
        <p:nvSpPr>
          <p:cNvPr id="19461" name="任意多边形 9"/>
          <p:cNvSpPr/>
          <p:nvPr>
            <p:custDataLst>
              <p:tags r:id="rId1"/>
            </p:custDataLst>
          </p:nvPr>
        </p:nvSpPr>
        <p:spPr>
          <a:xfrm flipH="1">
            <a:off x="1987550" y="494348"/>
            <a:ext cx="6643688" cy="1000125"/>
          </a:xfrm>
          <a:custGeom>
            <a:avLst/>
            <a:gdLst>
              <a:gd name="txL" fmla="*/ 0 w 3878508"/>
              <a:gd name="txT" fmla="*/ 0 h 762904"/>
              <a:gd name="txR" fmla="*/ 3878508 w 3878508"/>
              <a:gd name="txB" fmla="*/ 762904 h 762904"/>
            </a:gdLst>
            <a:ahLst/>
            <a:cxnLst>
              <a:cxn ang="0">
                <a:pos x="9" y="0"/>
              </a:cxn>
              <a:cxn ang="0">
                <a:pos x="17576768" y="0"/>
              </a:cxn>
              <a:cxn ang="0">
                <a:pos x="19494010" y="859402"/>
              </a:cxn>
              <a:cxn ang="0">
                <a:pos x="19494010" y="859402"/>
              </a:cxn>
              <a:cxn ang="0">
                <a:pos x="17576754" y="1718803"/>
              </a:cxn>
              <a:cxn ang="0">
                <a:pos x="0" y="1718799"/>
              </a:cxn>
              <a:cxn ang="0">
                <a:pos x="258474" y="1623209"/>
              </a:cxn>
              <a:cxn ang="0">
                <a:pos x="964283" y="859398"/>
              </a:cxn>
              <a:cxn ang="0">
                <a:pos x="258474" y="95590"/>
              </a:cxn>
            </a:cxnLst>
            <a:rect l="txL" t="txT" r="txR" b="tx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8EB4E3"/>
          </a:solidFill>
          <a:ln w="25400">
            <a:noFill/>
          </a:ln>
        </p:spPr>
        <p:txBody>
          <a:bodyPr lIns="396000" tIns="0" rIns="0" bIns="0" anchor="ctr"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 教科版五年级上册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9060101010101" charset="-122"/>
              </a:rPr>
              <a:t>《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9060101010101" charset="-122"/>
              </a:rPr>
              <a:t>健康生活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9060101010101" charset="-122"/>
              </a:rPr>
              <a:t>》</a:t>
            </a: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单元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04515" y="4130040"/>
            <a:ext cx="2934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执教：姚荣红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3" descr="大脑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08275" y="1202055"/>
            <a:ext cx="3962400" cy="23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14"/>
          <p:cNvSpPr txBox="1">
            <a:spLocks noChangeArrowheads="1"/>
          </p:cNvSpPr>
          <p:nvPr/>
        </p:nvSpPr>
        <p:spPr bwMode="auto">
          <a:xfrm>
            <a:off x="394970" y="1049338"/>
            <a:ext cx="26431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左大脑半球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1" name="Line 15"/>
          <p:cNvSpPr>
            <a:spLocks noChangeShapeType="1"/>
          </p:cNvSpPr>
          <p:nvPr/>
        </p:nvSpPr>
        <p:spPr bwMode="auto">
          <a:xfrm>
            <a:off x="2035810" y="1298575"/>
            <a:ext cx="1342390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6840855" y="1049655"/>
            <a:ext cx="185229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右大脑半球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3" name="Line 18"/>
          <p:cNvSpPr>
            <a:spLocks noChangeShapeType="1"/>
          </p:cNvSpPr>
          <p:nvPr/>
        </p:nvSpPr>
        <p:spPr bwMode="auto">
          <a:xfrm flipH="1">
            <a:off x="5832475" y="1370330"/>
            <a:ext cx="1151890" cy="6616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TextBox 15"/>
          <p:cNvSpPr txBox="1">
            <a:spLocks noChangeArrowheads="1"/>
          </p:cNvSpPr>
          <p:nvPr/>
        </p:nvSpPr>
        <p:spPr bwMode="auto">
          <a:xfrm>
            <a:off x="6670675" y="1510030"/>
            <a:ext cx="23456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控制左侧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身体）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5" name="TextBox 16"/>
          <p:cNvSpPr txBox="1">
            <a:spLocks noChangeArrowheads="1"/>
          </p:cNvSpPr>
          <p:nvPr/>
        </p:nvSpPr>
        <p:spPr bwMode="auto">
          <a:xfrm>
            <a:off x="83820" y="1509713"/>
            <a:ext cx="243083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控制右侧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身体）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6" name="TextBox 17"/>
          <p:cNvSpPr txBox="1">
            <a:spLocks noChangeArrowheads="1"/>
          </p:cNvSpPr>
          <p:nvPr/>
        </p:nvSpPr>
        <p:spPr bwMode="auto">
          <a:xfrm>
            <a:off x="1184275" y="3732530"/>
            <a:ext cx="7010400" cy="939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   大脑是人体的控制中心，包括左右两个大脑半球，脑的不同区域控制着我们身体的各个部分。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7" name="Rectangle 23"/>
          <p:cNvSpPr/>
          <p:nvPr/>
        </p:nvSpPr>
        <p:spPr bwMode="auto">
          <a:xfrm>
            <a:off x="903288" y="436880"/>
            <a:ext cx="768191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b">
            <a:scene3d>
              <a:camera prst="orthographicFront"/>
              <a:lightRig rig="threePt" dir="t"/>
            </a:scene3d>
          </a:bodyPr>
          <a:lstStyle/>
          <a:p>
            <a:pPr defTabSz="684530">
              <a:lnSpc>
                <a:spcPct val="90000"/>
              </a:lnSpc>
            </a:pPr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大脑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newsfla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3" descr="大脑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15335" y="1974215"/>
            <a:ext cx="2513965" cy="151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>
          <a:xfrm>
            <a:off x="953135" y="911860"/>
            <a:ext cx="7086600" cy="4137660"/>
            <a:chOff x="1680" y="1080"/>
            <a:chExt cx="11160" cy="8880"/>
          </a:xfrm>
        </p:grpSpPr>
        <p:sp>
          <p:nvSpPr>
            <p:cNvPr id="5122" name="WordArt 2"/>
            <p:cNvSpPr>
              <a:spLocks noChangeArrowheads="1" noChangeShapeType="1"/>
            </p:cNvSpPr>
            <p:nvPr/>
          </p:nvSpPr>
          <p:spPr bwMode="auto">
            <a:xfrm>
              <a:off x="4080" y="1440"/>
              <a:ext cx="2400" cy="1200"/>
            </a:xfrm>
            <a:prstGeom prst="rect">
              <a:avLst/>
            </a:prstGeom>
          </p:spPr>
          <p:txBody>
            <a:bodyPr wrap="none" numCol="1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CC99FF"/>
                    </a:solidFill>
                    <a:rou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8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楷体_GB2312"/>
                  <a:cs typeface="+mn-cs"/>
                </a:rPr>
                <a:t>1120</a:t>
              </a:r>
              <a:r>
                <a:rPr kumimoji="0" lang="zh-CN" altLang="en-US" sz="6000" b="1" i="0" u="none" strike="noStrike" kern="1200" cap="none" spc="0" normalizeH="0" baseline="0" noProof="0" dirty="0">
                  <a:ln w="9525">
                    <a:solidFill>
                      <a:srgbClr val="CC99FF"/>
                    </a:solidFill>
                    <a:rou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8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楷体_GB2312"/>
                  <a:cs typeface="+mn-cs"/>
                </a:rPr>
                <a:t>克</a:t>
              </a:r>
              <a:endParaRPr kumimoji="0" lang="zh-CN" altLang="en-US" sz="6000" b="1" i="0" u="none" strike="noStrike" kern="120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楷体_GB2312"/>
                <a:cs typeface="+mn-cs"/>
              </a:endParaRPr>
            </a:p>
          </p:txBody>
        </p:sp>
        <p:pic>
          <p:nvPicPr>
            <p:cNvPr id="5123" name="Picture 3" descr="111350846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0" y="7440"/>
              <a:ext cx="2760" cy="25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4" name="Picture 4" descr="未命名sssssssss_副本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0" y="1080"/>
              <a:ext cx="2400" cy="22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Picture 5" descr="未命名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0" y="4320"/>
              <a:ext cx="2405" cy="27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2" name="Text Box 6"/>
            <p:cNvSpPr txBox="1"/>
            <p:nvPr/>
          </p:nvSpPr>
          <p:spPr>
            <a:xfrm flipH="1">
              <a:off x="1680" y="1800"/>
              <a:ext cx="2880" cy="1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质量约：</a:t>
              </a:r>
              <a:endPara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3" name="Text Box 7"/>
            <p:cNvSpPr txBox="1"/>
            <p:nvPr/>
          </p:nvSpPr>
          <p:spPr>
            <a:xfrm>
              <a:off x="8400" y="1560"/>
              <a:ext cx="2280" cy="1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大小：</a:t>
              </a:r>
              <a:endPara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5" name="Text Box 9"/>
            <p:cNvSpPr txBox="1"/>
            <p:nvPr/>
          </p:nvSpPr>
          <p:spPr>
            <a:xfrm>
              <a:off x="9840" y="5640"/>
              <a:ext cx="2280" cy="1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颜色：</a:t>
              </a:r>
              <a:endPara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6" name="Text Box 10"/>
            <p:cNvSpPr txBox="1"/>
            <p:nvPr/>
          </p:nvSpPr>
          <p:spPr>
            <a:xfrm>
              <a:off x="4560" y="8160"/>
              <a:ext cx="2040" cy="1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软硬：</a:t>
              </a:r>
              <a:endPara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4" name="Line 14"/>
            <p:cNvSpPr/>
            <p:nvPr/>
          </p:nvSpPr>
          <p:spPr>
            <a:xfrm flipH="1" flipV="1">
              <a:off x="5040" y="2640"/>
              <a:ext cx="1440" cy="1080"/>
            </a:xfrm>
            <a:prstGeom prst="line">
              <a:avLst/>
            </a:prstGeom>
            <a:ln w="57150" cap="flat" cmpd="sng">
              <a:solidFill>
                <a:srgbClr val="0000CC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5" name="Line 15"/>
            <p:cNvSpPr/>
            <p:nvPr/>
          </p:nvSpPr>
          <p:spPr>
            <a:xfrm flipV="1">
              <a:off x="8160" y="2640"/>
              <a:ext cx="2160" cy="1200"/>
            </a:xfrm>
            <a:prstGeom prst="line">
              <a:avLst/>
            </a:prstGeom>
            <a:ln w="57150" cap="flat" cmpd="sng">
              <a:solidFill>
                <a:srgbClr val="0000CC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6" name="Line 16"/>
            <p:cNvSpPr/>
            <p:nvPr/>
          </p:nvSpPr>
          <p:spPr>
            <a:xfrm flipH="1">
              <a:off x="4440" y="5760"/>
              <a:ext cx="1680" cy="120"/>
            </a:xfrm>
            <a:prstGeom prst="line">
              <a:avLst/>
            </a:prstGeom>
            <a:ln w="57150" cap="flat" cmpd="sng">
              <a:solidFill>
                <a:srgbClr val="0000CC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7" name="Line 17"/>
            <p:cNvSpPr/>
            <p:nvPr/>
          </p:nvSpPr>
          <p:spPr>
            <a:xfrm>
              <a:off x="8520" y="5640"/>
              <a:ext cx="1320" cy="480"/>
            </a:xfrm>
            <a:prstGeom prst="line">
              <a:avLst/>
            </a:prstGeom>
            <a:ln w="57150" cap="flat" cmpd="sng">
              <a:solidFill>
                <a:srgbClr val="0000CC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rot="20580000" flipH="1">
              <a:off x="7422" y="6120"/>
              <a:ext cx="0" cy="132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132" name="Picture 12" descr="未命名8888888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8055" y="2945130"/>
            <a:ext cx="1085850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Text Box 8"/>
          <p:cNvSpPr txBox="1"/>
          <p:nvPr/>
        </p:nvSpPr>
        <p:spPr>
          <a:xfrm>
            <a:off x="193040" y="2844165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形状：</a:t>
            </a:r>
            <a:endParaRPr lang="zh-CN" altLang="en-US" sz="3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3135" y="252730"/>
            <a:ext cx="282892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大脑的模样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93940" y="3143885"/>
            <a:ext cx="894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DF3621"/>
                </a:solidFill>
              </a:rPr>
              <a:t>淡粉红色</a:t>
            </a:r>
            <a:endParaRPr lang="zh-CN" altLang="en-US">
              <a:solidFill>
                <a:srgbClr val="DF36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81250" y="1557655"/>
            <a:ext cx="3105150" cy="2390775"/>
          </a:xfrm>
          <a:prstGeom prst="rect">
            <a:avLst/>
          </a:prstGeom>
        </p:spPr>
      </p:pic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361315" y="3181350"/>
            <a:ext cx="243840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Tahoma" panose="020B0604030504040204" pitchFamily="34" charset="0"/>
              </a:rPr>
              <a:t>      </a:t>
            </a:r>
            <a:r>
              <a:rPr lang="zh-CN" altLang="en-US" b="1">
                <a:latin typeface="Tahoma" panose="020B0604030504040204" pitchFamily="34" charset="0"/>
              </a:rPr>
              <a:t>脑干负责调解许多基本的生命活动，如</a:t>
            </a:r>
            <a:r>
              <a:rPr lang="zh-CN" altLang="en-US" b="1">
                <a:solidFill>
                  <a:srgbClr val="FF3300"/>
                </a:solidFill>
                <a:latin typeface="Tahoma" panose="020B0604030504040204" pitchFamily="34" charset="0"/>
              </a:rPr>
              <a:t>呼吸、心跳</a:t>
            </a:r>
            <a:r>
              <a:rPr lang="zh-CN" altLang="en-US" b="1">
                <a:latin typeface="Tahoma" panose="020B0604030504040204" pitchFamily="34" charset="0"/>
              </a:rPr>
              <a:t>等。</a:t>
            </a:r>
            <a:endParaRPr lang="zh-CN" altLang="en-US" b="1">
              <a:latin typeface="Tahoma" panose="020B0604030504040204" pitchFamily="34" charset="0"/>
            </a:endParaRP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5486400" y="3181350"/>
            <a:ext cx="274510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Tahoma" panose="020B0604030504040204" pitchFamily="34" charset="0"/>
              </a:rPr>
              <a:t>      </a:t>
            </a:r>
            <a:r>
              <a:rPr lang="zh-CN" altLang="en-US" b="1">
                <a:latin typeface="Tahoma" panose="020B0604030504040204" pitchFamily="34" charset="0"/>
              </a:rPr>
              <a:t>小脑具有</a:t>
            </a:r>
            <a:r>
              <a:rPr lang="zh-CN" altLang="en-US" b="1">
                <a:solidFill>
                  <a:srgbClr val="FF3300"/>
                </a:solidFill>
                <a:latin typeface="Tahoma" panose="020B0604030504040204" pitchFamily="34" charset="0"/>
              </a:rPr>
              <a:t>协调运动和维持身体平衡</a:t>
            </a:r>
            <a:r>
              <a:rPr lang="zh-CN" altLang="en-US" b="1">
                <a:latin typeface="Tahoma" panose="020B0604030504040204" pitchFamily="34" charset="0"/>
              </a:rPr>
              <a:t>的作用。</a:t>
            </a:r>
            <a:endParaRPr lang="zh-CN" altLang="en-US" b="1">
              <a:latin typeface="Tahoma" panose="020B0604030504040204" pitchFamily="34" charset="0"/>
            </a:endParaRPr>
          </a:p>
        </p:txBody>
      </p:sp>
      <p:sp>
        <p:nvSpPr>
          <p:cNvPr id="23556" name="Rectangle 7"/>
          <p:cNvSpPr/>
          <p:nvPr/>
        </p:nvSpPr>
        <p:spPr bwMode="auto">
          <a:xfrm>
            <a:off x="903288" y="436880"/>
            <a:ext cx="768191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b"/>
          <a:lstStyle/>
          <a:p>
            <a:pPr defTabSz="684530">
              <a:lnSpc>
                <a:spcPct val="90000"/>
              </a:lnSpc>
            </a:pPr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脑的结构及功能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4277995" y="818198"/>
            <a:ext cx="480060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None/>
            </a:pPr>
            <a:r>
              <a:rPr lang="zh-CN" altLang="en-US" b="1">
                <a:latin typeface="宋体" panose="02010600030101010101" pitchFamily="2" charset="-122"/>
              </a:rPr>
              <a:t>     大脑控制着人体的大部分生命活动现象，如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</a:rPr>
              <a:t>运动、语言、  视觉、记忆、思维、情绪</a:t>
            </a:r>
            <a:r>
              <a:rPr lang="zh-CN" altLang="en-US" b="1">
                <a:latin typeface="宋体" panose="02010600030101010101" pitchFamily="2" charset="-122"/>
              </a:rPr>
              <a:t>等。</a:t>
            </a:r>
            <a:endParaRPr lang="en-US" altLang="zh-CN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0" name="图片 9" descr="F:\稻壳-阿源设计\H活动供稿\2020-01-07-文本框\SVG-横着\横着_卡通 2.svg横着_卡通 2"/>
          <p:cNvPicPr>
            <a:picLocks noChangeAspect="1"/>
          </p:cNvPicPr>
          <p:nvPr/>
        </p:nvPicPr>
        <p:blipFill>
          <a:blip r:embed="rId1" cstate="print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679450"/>
            <a:ext cx="9144635" cy="4465320"/>
          </a:xfrm>
          <a:prstGeom prst="rect">
            <a:avLst/>
          </a:prstGeom>
        </p:spPr>
      </p:pic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1981200" y="1887538"/>
            <a:ext cx="4876800" cy="174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智力大比拼！</a:t>
            </a:r>
            <a:endParaRPr lang="zh-CN" altLang="en-US" sz="3600" b="1" kern="10">
              <a:ln w="9525">
                <a:noFill/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u=1145965190,2437876332&amp;fm=26&amp;gp=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3175"/>
            <a:ext cx="9144635" cy="5144135"/>
          </a:xfrm>
          <a:prstGeom prst="rect">
            <a:avLst/>
          </a:prstGeom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188085" y="911860"/>
            <a:ext cx="6874510" cy="2738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   </a:t>
            </a:r>
            <a:r>
              <a:rPr lang="zh-CN" altLang="en-US" sz="4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（第一关）</a:t>
            </a:r>
            <a:endParaRPr lang="zh-CN" altLang="en-US" sz="40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规则：</a:t>
            </a:r>
            <a:r>
              <a:rPr lang="zh-CN" altLang="zh-CN" sz="3600">
                <a:latin typeface="Tahoma" panose="020B0604030504040204" pitchFamily="34" charset="0"/>
              </a:rPr>
              <a:t>用</a:t>
            </a:r>
            <a:r>
              <a:rPr lang="en-US" altLang="zh-CN" sz="3600">
                <a:latin typeface="Tahoma" panose="020B0604030504040204" pitchFamily="34" charset="0"/>
              </a:rPr>
              <a:t>20</a:t>
            </a:r>
            <a:r>
              <a:rPr lang="zh-CN" altLang="zh-CN" sz="3600">
                <a:latin typeface="Tahoma" panose="020B0604030504040204" pitchFamily="34" charset="0"/>
              </a:rPr>
              <a:t>秒的时间，记</a:t>
            </a:r>
            <a:r>
              <a:rPr lang="zh-CN" altLang="en-US" sz="3600">
                <a:latin typeface="Tahoma" panose="020B0604030504040204" pitchFamily="34" charset="0"/>
              </a:rPr>
              <a:t>住</a:t>
            </a:r>
            <a:r>
              <a:rPr lang="zh-CN" altLang="zh-CN" sz="3600">
                <a:latin typeface="Tahoma" panose="020B0604030504040204" pitchFamily="34" charset="0"/>
              </a:rPr>
              <a:t>屏幕上的词语</a:t>
            </a:r>
            <a:r>
              <a:rPr lang="zh-CN" altLang="en-US" sz="3600">
                <a:latin typeface="Tahoma" panose="020B0604030504040204" pitchFamily="34" charset="0"/>
              </a:rPr>
              <a:t>。然后说说哪些词语的位置发生了改变</a:t>
            </a:r>
            <a:r>
              <a:rPr lang="zh-CN" altLang="zh-CN" sz="3600">
                <a:latin typeface="Tahoma" panose="020B0604030504040204" pitchFamily="34" charset="0"/>
              </a:rPr>
              <a:t>。</a:t>
            </a:r>
            <a:endParaRPr lang="zh-CN" altLang="en-US" sz="3600">
              <a:latin typeface="Tahoma" panose="020B0604030504040204" pitchFamily="34" charset="0"/>
            </a:endParaRPr>
          </a:p>
        </p:txBody>
      </p:sp>
      <p:pic>
        <p:nvPicPr>
          <p:cNvPr id="25602" name="图片 196611" descr="懒洋洋擂鼓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9055" y="3947160"/>
            <a:ext cx="1593850" cy="106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71684" y="1028252"/>
            <a:ext cx="6629226" cy="36585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charset="-122"/>
              </a:rPr>
              <a:t>       </a:t>
            </a:r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charset="-122"/>
              </a:rPr>
              <a:t>纸、盘子、牛奶、</a:t>
            </a:r>
            <a:endParaRPr lang="zh-CN" altLang="en-US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kuyoxingshu7000" panose="02000600000000000000" charset="-122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charset="-122"/>
              </a:rPr>
              <a:t>     胡萝卜、 </a:t>
            </a:r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charset="-122"/>
                <a:sym typeface="+mn-ea"/>
              </a:rPr>
              <a:t>杯子、</a:t>
            </a:r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charset="-122"/>
              </a:rPr>
              <a:t>椅子</a:t>
            </a:r>
            <a:endParaRPr lang="zh-CN" altLang="en-US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kuyoxingshu7000" panose="020006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71684" y="1027617"/>
            <a:ext cx="6629226" cy="36585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charset="-122"/>
              </a:rPr>
              <a:t>      </a:t>
            </a:r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charset="-122"/>
              </a:rPr>
              <a:t>纸、椅子、</a:t>
            </a:r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charset="-122"/>
                <a:sym typeface="+mn-ea"/>
              </a:rPr>
              <a:t>牛奶、</a:t>
            </a:r>
            <a:endParaRPr lang="zh-CN" altLang="en-US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kuyoxingshu7000" panose="02000600000000000000" charset="-122"/>
              <a:sym typeface="+mn-ea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charset="-122"/>
                <a:sym typeface="+mn-ea"/>
              </a:rPr>
              <a:t>   胡萝卜、杯子、</a:t>
            </a:r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charset="-122"/>
              </a:rPr>
              <a:t>盘子</a:t>
            </a:r>
            <a:endParaRPr lang="zh-CN" altLang="en-US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kuyoxingshu7000" panose="02000600000000000000" charset="-122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286000" y="3911600"/>
            <a:ext cx="52330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FF00"/>
                </a:solidFill>
                <a:latin typeface="Tahoma" panose="020B0604030504040204" pitchFamily="34" charset="0"/>
                <a:ea typeface="楷体" panose="02010609060101010101" pitchFamily="49" charset="-122"/>
              </a:rPr>
              <a:t>哪两个词语调换了位置？</a:t>
            </a:r>
            <a:endParaRPr lang="zh-CN" altLang="en-US" sz="3600" b="1">
              <a:solidFill>
                <a:srgbClr val="FFFF00"/>
              </a:solidFill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8506"/>
            <a:ext cx="9144635" cy="5144770"/>
          </a:xfrm>
          <a:prstGeom prst="rect">
            <a:avLst/>
          </a:prstGeom>
        </p:spPr>
      </p:pic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762000" y="919798"/>
            <a:ext cx="7620000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     （第二关）</a:t>
            </a:r>
            <a:endParaRPr lang="zh-CN" altLang="en-US" sz="4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4000" b="1" dirty="0">
                <a:latin typeface="黑体" panose="02010609060101010101" charset="-122"/>
                <a:ea typeface="黑体" panose="02010609060101010101" charset="-122"/>
              </a:rPr>
              <a:t>规则：</a:t>
            </a:r>
            <a:r>
              <a:rPr lang="zh-CN" altLang="zh-CN" sz="4000" dirty="0">
                <a:latin typeface="Tahoma" panose="020B0604030504040204" pitchFamily="34" charset="0"/>
              </a:rPr>
              <a:t>用</a:t>
            </a:r>
            <a:r>
              <a:rPr lang="zh-CN" altLang="en-US" sz="4000" dirty="0">
                <a:latin typeface="Tahoma" panose="020B0604030504040204" pitchFamily="34" charset="0"/>
              </a:rPr>
              <a:t>1</a:t>
            </a:r>
            <a:r>
              <a:rPr lang="en-US" altLang="zh-CN" sz="4000" dirty="0">
                <a:latin typeface="Tahoma" panose="020B0604030504040204" pitchFamily="34" charset="0"/>
              </a:rPr>
              <a:t>0</a:t>
            </a:r>
            <a:r>
              <a:rPr lang="zh-CN" altLang="zh-CN" sz="4000" dirty="0">
                <a:latin typeface="Tahoma" panose="020B0604030504040204" pitchFamily="34" charset="0"/>
              </a:rPr>
              <a:t>秒的时间，记</a:t>
            </a:r>
            <a:r>
              <a:rPr lang="zh-CN" altLang="en-US" sz="4000" dirty="0">
                <a:latin typeface="Tahoma" panose="020B0604030504040204" pitchFamily="34" charset="0"/>
              </a:rPr>
              <a:t>住</a:t>
            </a:r>
            <a:r>
              <a:rPr lang="zh-CN" altLang="zh-CN" sz="4000" dirty="0">
                <a:latin typeface="Tahoma" panose="020B0604030504040204" pitchFamily="34" charset="0"/>
              </a:rPr>
              <a:t>屏幕上的</a:t>
            </a:r>
            <a:r>
              <a:rPr lang="zh-CN" altLang="en-US" sz="4000" dirty="0">
                <a:latin typeface="Tahoma" panose="020B0604030504040204" pitchFamily="34" charset="0"/>
              </a:rPr>
              <a:t>物体。然后说说少了什么物体，多了哪个</a:t>
            </a:r>
            <a:r>
              <a:rPr lang="zh-CN" altLang="en-US" sz="4000" dirty="0" smtClean="0">
                <a:latin typeface="Tahoma" panose="020B0604030504040204" pitchFamily="34" charset="0"/>
              </a:rPr>
              <a:t>物体。</a:t>
            </a:r>
            <a:endParaRPr lang="zh-CN" altLang="en-US" sz="4000" dirty="0">
              <a:latin typeface="Tahoma" panose="020B0604030504040204" pitchFamily="34" charset="0"/>
            </a:endParaRPr>
          </a:p>
        </p:txBody>
      </p:sp>
      <p:pic>
        <p:nvPicPr>
          <p:cNvPr id="28674" name="图片 196611" descr="懒洋洋擂鼓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9550"/>
            <a:ext cx="1687195" cy="112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7" descr="A000220150321J68PPIC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10200" y="1201738"/>
            <a:ext cx="1587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图片 8" descr="A000220150321B75PPI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185160"/>
            <a:ext cx="2362200" cy="176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图片 15" descr="A000220150320C55PPI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171700"/>
            <a:ext cx="23749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图片 16" descr="A000220150321F96PPI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659188"/>
            <a:ext cx="1638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图片 17" descr="A000220150320C34PPI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125538"/>
            <a:ext cx="32226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图片 18" descr="A000220150318M02PPIC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126490"/>
            <a:ext cx="1841500" cy="16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图片 19" descr="A000220150322C83PPIC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2872105"/>
            <a:ext cx="15970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6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69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7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7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7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7" descr="A000220150321J68PPIC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10200" y="973138"/>
            <a:ext cx="1587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图片 8" descr="A000220150321B75PPI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647950"/>
            <a:ext cx="23622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图片 15" descr="A000220150320C55PPI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63738"/>
            <a:ext cx="23749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图片 18" descr="A000220150318M02PPI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974090"/>
            <a:ext cx="1841500" cy="15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图片 19" descr="A000220150322C83PPI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575" y="2506980"/>
            <a:ext cx="1597025" cy="177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图片 2" descr="A000220150322D47PPIC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18667">
            <a:off x="3581400" y="896938"/>
            <a:ext cx="12192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图片 14" descr="A000220150321J02PPIC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876550"/>
            <a:ext cx="2222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1143000" y="4344988"/>
            <a:ext cx="6607175" cy="641350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latin typeface="Tahoma" panose="020B0604030504040204" pitchFamily="34" charset="0"/>
                <a:ea typeface="楷体" panose="02010609060101010101" pitchFamily="49" charset="-122"/>
              </a:rPr>
              <a:t>少了什么物体？多了什么物体？</a:t>
            </a:r>
            <a:endParaRPr lang="zh-CN" altLang="en-US" sz="3600" b="1">
              <a:solidFill>
                <a:schemeClr val="accent1"/>
              </a:solidFill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7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7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4"/>
          <p:cNvSpPr>
            <a:spLocks noChangeArrowheads="1" noChangeShapeType="1" noTextEdit="1"/>
          </p:cNvSpPr>
          <p:nvPr/>
        </p:nvSpPr>
        <p:spPr bwMode="auto">
          <a:xfrm>
            <a:off x="1217930" y="287655"/>
            <a:ext cx="131191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kern="10">
                <a:ln w="19050">
                  <a:solidFill>
                    <a:srgbClr val="FFFF00"/>
                  </a:solidFill>
                  <a:rou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游戏：</a:t>
            </a:r>
            <a:endParaRPr lang="zh-CN" altLang="en-US" sz="3200" kern="10">
              <a:ln w="19050">
                <a:solidFill>
                  <a:srgbClr val="FFFF00"/>
                </a:solidFill>
                <a:round/>
              </a:ln>
              <a:solidFill>
                <a:schemeClr val="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9114" y="360045"/>
            <a:ext cx="6933277" cy="3121025"/>
            <a:chOff x="5596" y="2397"/>
            <a:chExt cx="8369" cy="4915"/>
          </a:xfrm>
        </p:grpSpPr>
        <p:pic>
          <p:nvPicPr>
            <p:cNvPr id="2" name="图片 1" descr="气泡"/>
            <p:cNvPicPr>
              <a:picLocks noChangeAspect="1"/>
            </p:cNvPicPr>
            <p:nvPr/>
          </p:nvPicPr>
          <p:blipFill>
            <a:blip r:embed="rId1" cstate="print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596" y="2397"/>
              <a:ext cx="8369" cy="491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6316" y="4360"/>
              <a:ext cx="6930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800" smtClean="0">
                  <a:solidFill>
                    <a:schemeClr val="accent4"/>
                  </a:solidFill>
                  <a:latin typeface="+mj-ea"/>
                  <a:ea typeface="+mj-ea"/>
                  <a:sym typeface="+mn-ea"/>
                </a:rPr>
                <a:t>  </a:t>
              </a:r>
              <a:r>
                <a:rPr lang="zh-CN" altLang="en-US" smtClean="0">
                  <a:solidFill>
                    <a:schemeClr val="accent4"/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看老师的动作或听老师的口令，做</a:t>
              </a:r>
              <a:r>
                <a:rPr lang="zh-CN" altLang="en-US" smtClean="0">
                  <a:solidFill>
                    <a:schemeClr val="accent4"/>
                  </a:solidFill>
                  <a:effectLst/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相反</a:t>
              </a:r>
              <a:r>
                <a:rPr lang="zh-CN" altLang="en-US" smtClean="0">
                  <a:solidFill>
                    <a:schemeClr val="accent4"/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的动作，看谁反应快。</a:t>
              </a:r>
              <a:endParaRPr b="1" spc="16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0875" y="3005455"/>
            <a:ext cx="3560736" cy="1709171"/>
            <a:chOff x="6062" y="3698"/>
            <a:chExt cx="7572" cy="3862"/>
          </a:xfrm>
        </p:grpSpPr>
        <p:sp>
          <p:nvSpPr>
            <p:cNvPr id="6" name="任意多边形: 形状 4"/>
            <p:cNvSpPr/>
            <p:nvPr/>
          </p:nvSpPr>
          <p:spPr>
            <a:xfrm>
              <a:off x="6062" y="3698"/>
              <a:ext cx="7572" cy="3689"/>
            </a:xfrm>
            <a:custGeom>
              <a:avLst/>
              <a:gdLst>
                <a:gd name="connsiteX0" fmla="*/ 0 w 4265631"/>
                <a:gd name="connsiteY0" fmla="*/ 0 h 2078043"/>
                <a:gd name="connsiteX1" fmla="*/ 4265631 w 4265631"/>
                <a:gd name="connsiteY1" fmla="*/ 0 h 2078043"/>
                <a:gd name="connsiteX2" fmla="*/ 4265631 w 4265631"/>
                <a:gd name="connsiteY2" fmla="*/ 2078044 h 2078043"/>
                <a:gd name="connsiteX3" fmla="*/ 0 w 4265631"/>
                <a:gd name="connsiteY3" fmla="*/ 2078044 h 207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5631" h="2078043">
                  <a:moveTo>
                    <a:pt x="0" y="0"/>
                  </a:moveTo>
                  <a:lnTo>
                    <a:pt x="4265631" y="0"/>
                  </a:lnTo>
                  <a:lnTo>
                    <a:pt x="4265631" y="2078044"/>
                  </a:lnTo>
                  <a:lnTo>
                    <a:pt x="0" y="20780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6349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aseline="-25000"/>
            </a:p>
          </p:txBody>
        </p:sp>
        <p:sp>
          <p:nvSpPr>
            <p:cNvPr id="7" name="任意多边形: 形状 5"/>
            <p:cNvSpPr/>
            <p:nvPr/>
          </p:nvSpPr>
          <p:spPr>
            <a:xfrm>
              <a:off x="6303" y="3910"/>
              <a:ext cx="7127" cy="2919"/>
            </a:xfrm>
            <a:custGeom>
              <a:avLst/>
              <a:gdLst>
                <a:gd name="connsiteX0" fmla="*/ 0 w 3696662"/>
                <a:gd name="connsiteY0" fmla="*/ 0 h 1625157"/>
                <a:gd name="connsiteX1" fmla="*/ 3696662 w 3696662"/>
                <a:gd name="connsiteY1" fmla="*/ 0 h 1625157"/>
                <a:gd name="connsiteX2" fmla="*/ 3696662 w 3696662"/>
                <a:gd name="connsiteY2" fmla="*/ 1625158 h 1625157"/>
                <a:gd name="connsiteX3" fmla="*/ 0 w 3696662"/>
                <a:gd name="connsiteY3" fmla="*/ 1625158 h 162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6662" h="1625157">
                  <a:moveTo>
                    <a:pt x="0" y="0"/>
                  </a:moveTo>
                  <a:lnTo>
                    <a:pt x="3696662" y="0"/>
                  </a:lnTo>
                  <a:lnTo>
                    <a:pt x="3696662" y="1625158"/>
                  </a:lnTo>
                  <a:lnTo>
                    <a:pt x="0" y="1625158"/>
                  </a:lnTo>
                  <a:close/>
                </a:path>
              </a:pathLst>
            </a:custGeom>
            <a:solidFill>
              <a:schemeClr val="bg1"/>
            </a:solidFill>
            <a:ln w="16349" cap="flat">
              <a:noFill/>
              <a:prstDash val="solid"/>
              <a:miter/>
            </a:ln>
            <a:effectLst>
              <a:innerShdw blurRad="63500" dist="50800" dir="135000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aseline="-25000" dirty="0"/>
            </a:p>
          </p:txBody>
        </p:sp>
        <p:grpSp>
          <p:nvGrpSpPr>
            <p:cNvPr id="36" name="组合 35"/>
            <p:cNvGrpSpPr/>
            <p:nvPr/>
          </p:nvGrpSpPr>
          <p:grpSpPr>
            <a:xfrm rot="11700000">
              <a:off x="6189" y="5654"/>
              <a:ext cx="1972" cy="1906"/>
              <a:chOff x="7550486" y="2083712"/>
              <a:chExt cx="870177" cy="841136"/>
            </a:xfrm>
          </p:grpSpPr>
          <p:grpSp>
            <p:nvGrpSpPr>
              <p:cNvPr id="32" name="组合 31"/>
              <p:cNvGrpSpPr/>
              <p:nvPr/>
            </p:nvGrpSpPr>
            <p:grpSpPr>
              <a:xfrm rot="18408091">
                <a:off x="7796036" y="2089561"/>
                <a:ext cx="630475" cy="618778"/>
                <a:chOff x="7816594" y="2076231"/>
                <a:chExt cx="630475" cy="618778"/>
              </a:xfrm>
            </p:grpSpPr>
            <p:sp>
              <p:nvSpPr>
                <p:cNvPr id="31" name="空心弧 30"/>
                <p:cNvSpPr/>
                <p:nvPr/>
              </p:nvSpPr>
              <p:spPr>
                <a:xfrm rot="10231932">
                  <a:off x="7967896" y="2281759"/>
                  <a:ext cx="413250" cy="413250"/>
                </a:xfrm>
                <a:prstGeom prst="blockArc">
                  <a:avLst>
                    <a:gd name="adj1" fmla="val 10800000"/>
                    <a:gd name="adj2" fmla="val 21390970"/>
                    <a:gd name="adj3" fmla="val 11371"/>
                  </a:avLst>
                </a:prstGeom>
                <a:solidFill>
                  <a:srgbClr val="E945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0" name="组合 29"/>
                <p:cNvGrpSpPr/>
                <p:nvPr/>
              </p:nvGrpSpPr>
              <p:grpSpPr>
                <a:xfrm rot="2700000">
                  <a:off x="7831193" y="2061632"/>
                  <a:ext cx="601277" cy="630475"/>
                  <a:chOff x="7765806" y="2075041"/>
                  <a:chExt cx="601277" cy="630475"/>
                </a:xfrm>
              </p:grpSpPr>
              <p:sp>
                <p:nvSpPr>
                  <p:cNvPr id="28" name="梯形 27"/>
                  <p:cNvSpPr/>
                  <p:nvPr/>
                </p:nvSpPr>
                <p:spPr>
                  <a:xfrm rot="13500000">
                    <a:off x="7723064" y="2498386"/>
                    <a:ext cx="230505" cy="144780"/>
                  </a:xfrm>
                  <a:prstGeom prst="trapezoid">
                    <a:avLst/>
                  </a:prstGeom>
                  <a:solidFill>
                    <a:srgbClr val="E9452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7" name="组合 26"/>
                  <p:cNvGrpSpPr/>
                  <p:nvPr/>
                </p:nvGrpSpPr>
                <p:grpSpPr>
                  <a:xfrm rot="2781650">
                    <a:off x="7751207" y="2089640"/>
                    <a:ext cx="630475" cy="601277"/>
                    <a:chOff x="6251509" y="1137079"/>
                    <a:chExt cx="3906213" cy="3725311"/>
                  </a:xfrm>
                </p:grpSpPr>
                <p:sp>
                  <p:nvSpPr>
                    <p:cNvPr id="25" name="任意多边形: 形状 24"/>
                    <p:cNvSpPr/>
                    <p:nvPr/>
                  </p:nvSpPr>
                  <p:spPr>
                    <a:xfrm>
                      <a:off x="7557762" y="1137079"/>
                      <a:ext cx="1293709" cy="648305"/>
                    </a:xfrm>
                    <a:custGeom>
                      <a:avLst/>
                      <a:gdLst>
                        <a:gd name="connsiteX0" fmla="*/ 249877 w 1499230"/>
                        <a:gd name="connsiteY0" fmla="*/ 0 h 751296"/>
                        <a:gd name="connsiteX1" fmla="*/ 1249353 w 1499230"/>
                        <a:gd name="connsiteY1" fmla="*/ 0 h 751296"/>
                        <a:gd name="connsiteX2" fmla="*/ 1499230 w 1499230"/>
                        <a:gd name="connsiteY2" fmla="*/ 249877 h 751296"/>
                        <a:gd name="connsiteX3" fmla="*/ 1499230 w 1499230"/>
                        <a:gd name="connsiteY3" fmla="*/ 751296 h 751296"/>
                        <a:gd name="connsiteX4" fmla="*/ 0 w 1499230"/>
                        <a:gd name="connsiteY4" fmla="*/ 751296 h 751296"/>
                        <a:gd name="connsiteX5" fmla="*/ 0 w 1499230"/>
                        <a:gd name="connsiteY5" fmla="*/ 249877 h 751296"/>
                        <a:gd name="connsiteX6" fmla="*/ 249877 w 1499230"/>
                        <a:gd name="connsiteY6" fmla="*/ 0 h 7512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99230" h="751296">
                          <a:moveTo>
                            <a:pt x="249877" y="0"/>
                          </a:moveTo>
                          <a:lnTo>
                            <a:pt x="1249353" y="0"/>
                          </a:lnTo>
                          <a:cubicBezTo>
                            <a:pt x="1387356" y="0"/>
                            <a:pt x="1499230" y="111874"/>
                            <a:pt x="1499230" y="249877"/>
                          </a:cubicBezTo>
                          <a:lnTo>
                            <a:pt x="1499230" y="751296"/>
                          </a:lnTo>
                          <a:lnTo>
                            <a:pt x="0" y="751296"/>
                          </a:lnTo>
                          <a:lnTo>
                            <a:pt x="0" y="249877"/>
                          </a:lnTo>
                          <a:cubicBezTo>
                            <a:pt x="0" y="111874"/>
                            <a:pt x="111874" y="0"/>
                            <a:pt x="249877" y="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" name="梯形 18"/>
                    <p:cNvSpPr/>
                    <p:nvPr/>
                  </p:nvSpPr>
                  <p:spPr>
                    <a:xfrm>
                      <a:off x="6321152" y="2093260"/>
                      <a:ext cx="3766930" cy="2671479"/>
                    </a:xfrm>
                    <a:prstGeom prst="trapezoid">
                      <a:avLst>
                        <a:gd name="adj" fmla="val 43230"/>
                      </a:avLst>
                    </a:prstGeom>
                    <a:solidFill>
                      <a:srgbClr val="F7B8A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3" name="任意多边形: 形状 22"/>
                    <p:cNvSpPr/>
                    <p:nvPr/>
                  </p:nvSpPr>
                  <p:spPr>
                    <a:xfrm>
                      <a:off x="7455002" y="1341964"/>
                      <a:ext cx="1499230" cy="751296"/>
                    </a:xfrm>
                    <a:custGeom>
                      <a:avLst/>
                      <a:gdLst>
                        <a:gd name="connsiteX0" fmla="*/ 249877 w 1499230"/>
                        <a:gd name="connsiteY0" fmla="*/ 0 h 751296"/>
                        <a:gd name="connsiteX1" fmla="*/ 1249353 w 1499230"/>
                        <a:gd name="connsiteY1" fmla="*/ 0 h 751296"/>
                        <a:gd name="connsiteX2" fmla="*/ 1499230 w 1499230"/>
                        <a:gd name="connsiteY2" fmla="*/ 249877 h 751296"/>
                        <a:gd name="connsiteX3" fmla="*/ 1499230 w 1499230"/>
                        <a:gd name="connsiteY3" fmla="*/ 751296 h 751296"/>
                        <a:gd name="connsiteX4" fmla="*/ 0 w 1499230"/>
                        <a:gd name="connsiteY4" fmla="*/ 751296 h 751296"/>
                        <a:gd name="connsiteX5" fmla="*/ 0 w 1499230"/>
                        <a:gd name="connsiteY5" fmla="*/ 249877 h 751296"/>
                        <a:gd name="connsiteX6" fmla="*/ 249877 w 1499230"/>
                        <a:gd name="connsiteY6" fmla="*/ 0 h 7512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99230" h="751296">
                          <a:moveTo>
                            <a:pt x="249877" y="0"/>
                          </a:moveTo>
                          <a:lnTo>
                            <a:pt x="1249353" y="0"/>
                          </a:lnTo>
                          <a:cubicBezTo>
                            <a:pt x="1387356" y="0"/>
                            <a:pt x="1499230" y="111874"/>
                            <a:pt x="1499230" y="249877"/>
                          </a:cubicBezTo>
                          <a:lnTo>
                            <a:pt x="1499230" y="751296"/>
                          </a:lnTo>
                          <a:lnTo>
                            <a:pt x="0" y="751296"/>
                          </a:lnTo>
                          <a:lnTo>
                            <a:pt x="0" y="249877"/>
                          </a:lnTo>
                          <a:cubicBezTo>
                            <a:pt x="0" y="111874"/>
                            <a:pt x="111874" y="0"/>
                            <a:pt x="249877" y="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6" name="矩形: 圆角 25"/>
                    <p:cNvSpPr/>
                    <p:nvPr/>
                  </p:nvSpPr>
                  <p:spPr>
                    <a:xfrm>
                      <a:off x="6251509" y="4743037"/>
                      <a:ext cx="3906213" cy="119353"/>
                    </a:xfrm>
                    <a:prstGeom prst="round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33" name="矩形 32"/>
              <p:cNvSpPr/>
              <p:nvPr/>
            </p:nvSpPr>
            <p:spPr>
              <a:xfrm rot="4016906">
                <a:off x="7654886" y="2578298"/>
                <a:ext cx="7200" cy="21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3150472">
                <a:off x="7726985" y="2643151"/>
                <a:ext cx="7200" cy="21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1241463">
                <a:off x="7822861" y="2708848"/>
                <a:ext cx="7200" cy="21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7928" y="6860"/>
              <a:ext cx="3049" cy="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200" b="1" dirty="0">
                  <a:solidFill>
                    <a:schemeClr val="bg1"/>
                  </a:solidFill>
                  <a:latin typeface="汉仪中黑简" panose="02010600000101010101" charset="-122"/>
                  <a:ea typeface="汉仪中黑简" panose="02010600000101010101" charset="-122"/>
                  <a:sym typeface="+mn-ea"/>
                </a:rPr>
                <a:t>COVID-19</a:t>
              </a:r>
              <a:endParaRPr lang="en-US" altLang="zh-CN" sz="1200" b="1" dirty="0">
                <a:solidFill>
                  <a:schemeClr val="bg1"/>
                </a:solidFill>
                <a:latin typeface="汉仪中黑简" panose="02010600000101010101" charset="-122"/>
                <a:ea typeface="汉仪中黑简" panose="02010600000101010101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77" y="4040"/>
              <a:ext cx="7351" cy="2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是</a:t>
              </a:r>
              <a:r>
                <a:rPr lang="zh-CN" altLang="en-US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什么器官指挥你做出不同的反应？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4610" y="1323975"/>
            <a:ext cx="6334125" cy="2957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温馨提示：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  （</a:t>
            </a:r>
            <a:r>
              <a:rPr lang="en-US" altLang="zh-CN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1</a:t>
            </a: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）脑的三部分结构用三种不同颜色的</a:t>
            </a:r>
            <a:r>
              <a:rPr lang="zh-CN" altLang="en-US">
                <a:ln>
                  <a:solidFill>
                    <a:sysClr val="windowText" lastClr="000000"/>
                  </a:solidFill>
                </a:ln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橡皮泥</a:t>
            </a: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做。</a:t>
            </a:r>
            <a:endParaRPr lang="zh-CN" altLang="en-US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  （</a:t>
            </a:r>
            <a:r>
              <a:rPr lang="en-US" altLang="zh-CN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2</a:t>
            </a: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）大脑、小脑、脑干的大小和位置分布要合理，尊重事实。</a:t>
            </a:r>
            <a:endParaRPr lang="zh-CN" altLang="en-US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  （</a:t>
            </a:r>
            <a:r>
              <a:rPr lang="en-US" altLang="zh-CN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3</a:t>
            </a: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）制作完成后，每组派一个代表上台讲解作品，参加评比。</a:t>
            </a:r>
            <a:endParaRPr lang="zh-CN" altLang="en-US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0375" y="263525"/>
            <a:ext cx="30003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做脑模型</a:t>
            </a:r>
            <a:endParaRPr lang="zh-CN" altLang="en-US" sz="3200" b="1"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14400" y="974090"/>
            <a:ext cx="7314565" cy="3657600"/>
          </a:xfrm>
          <a:prstGeom prst="roundRect">
            <a:avLst/>
          </a:prstGeom>
          <a:noFill/>
          <a:ln w="79375" cap="flat" cmpd="sng" algn="ctr">
            <a:solidFill>
              <a:srgbClr val="00B0F0"/>
            </a:solidFill>
            <a:prstDash val="lgDashDotDot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982c2a7ff33ac0cf101ce55cfea7bb8\insertfill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2955" y="776605"/>
            <a:ext cx="7384415" cy="24917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320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脑对我们的学习和生活如此重要，我们一定要好好保护它。为保护脑的健康，我们应该怎么做？</a:t>
            </a:r>
            <a:endParaRPr lang="zh-CN" altLang="en-US" sz="32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975360" y="302260"/>
            <a:ext cx="268054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1. </a:t>
            </a:r>
            <a:r>
              <a:rPr lang="zh-CN" alt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保证</a:t>
            </a:r>
            <a:r>
              <a:rPr lang="zh-CN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充足的睡眠</a:t>
            </a:r>
            <a:endParaRPr lang="zh-CN" altLang="en-US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rcRect l="-1409" t="1728"/>
          <a:stretch>
            <a:fillRect/>
          </a:stretch>
        </p:blipFill>
        <p:spPr>
          <a:xfrm>
            <a:off x="1219835" y="984885"/>
            <a:ext cx="6124575" cy="3726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975360" y="302260"/>
            <a:ext cx="268054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2. </a:t>
            </a:r>
            <a:r>
              <a:rPr lang="zh-CN" alt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适当</a:t>
            </a:r>
            <a:r>
              <a:rPr lang="zh-CN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的体育锻炼</a:t>
            </a:r>
            <a:endParaRPr lang="zh-CN" altLang="en-US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88110" y="934085"/>
            <a:ext cx="5972175" cy="396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975360" y="302260"/>
            <a:ext cx="268054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/>
            <a:r>
              <a:rPr lang="en-US" altLang="zh-CN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3. </a:t>
            </a:r>
            <a:r>
              <a:rPr lang="zh-CN" alt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全面</a:t>
            </a:r>
            <a:r>
              <a:rPr lang="zh-CN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均衡的营养</a:t>
            </a:r>
            <a:endParaRPr lang="zh-CN" altLang="en-US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74215" y="932180"/>
            <a:ext cx="4573270" cy="407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975360" y="302260"/>
            <a:ext cx="268054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/>
            <a:r>
              <a:rPr lang="en-US" altLang="zh-CN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4. </a:t>
            </a:r>
            <a:r>
              <a:rPr lang="zh-CN" alt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保护</a:t>
            </a:r>
            <a:r>
              <a:rPr lang="zh-CN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头部不受伤</a:t>
            </a:r>
            <a:endParaRPr lang="zh-CN" altLang="en-US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r="9411"/>
          <a:stretch>
            <a:fillRect/>
          </a:stretch>
        </p:blipFill>
        <p:spPr>
          <a:xfrm>
            <a:off x="386080" y="1171575"/>
            <a:ext cx="3954780" cy="3006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2955" y="1171575"/>
            <a:ext cx="4231640" cy="300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5"/>
          <p:cNvSpPr txBox="1">
            <a:spLocks noChangeArrowheads="1"/>
          </p:cNvSpPr>
          <p:nvPr/>
        </p:nvSpPr>
        <p:spPr bwMode="auto">
          <a:xfrm>
            <a:off x="533400" y="1430338"/>
            <a:ext cx="8305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    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2770" name="Picture 4" descr="A000220151119B35PPI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6002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33400" y="515938"/>
            <a:ext cx="6400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ahoma" panose="020B0604030504040204" pitchFamily="34" charset="0"/>
                <a:ea typeface="微软雅黑" panose="020B0503020204020204" pitchFamily="34" charset="-122"/>
              </a:rPr>
              <a:t>小结</a:t>
            </a:r>
            <a:endParaRPr lang="zh-CN" altLang="en-US" sz="1800" b="1">
              <a:solidFill>
                <a:srgbClr val="FF0000"/>
              </a:solidFill>
              <a:latin typeface="Tahom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" y="1214755"/>
            <a:ext cx="79178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dirty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我们的脑是柔软而又脆弱的，它需要颅骨来保护</a:t>
            </a:r>
            <a:r>
              <a:rPr lang="zh-CN" altLang="en-US" dirty="0" smtClean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，不要</a:t>
            </a:r>
            <a:r>
              <a:rPr lang="zh-CN" altLang="en-US" dirty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让脑受到剧烈</a:t>
            </a:r>
            <a:r>
              <a:rPr lang="zh-CN" altLang="en-US" dirty="0" smtClean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撞击</a:t>
            </a:r>
            <a:r>
              <a:rPr lang="zh-CN" altLang="en-US" dirty="0" smtClean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；</a:t>
            </a:r>
            <a:endParaRPr lang="zh-CN" altLang="en-US" dirty="0">
              <a:latin typeface="华文宋体" panose="02010600040101010101" charset="-122"/>
              <a:ea typeface="华文宋体" panose="02010600040101010101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        脑需要适当休息，充足的睡眠是大脑保持活力的</a:t>
            </a:r>
            <a:r>
              <a:rPr lang="zh-CN" altLang="en-US" dirty="0" smtClean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前提；</a:t>
            </a:r>
            <a:endParaRPr lang="zh-CN" altLang="en-US" dirty="0">
              <a:latin typeface="华文宋体" panose="02010600040101010101" charset="-122"/>
              <a:ea typeface="华文宋体" panose="02010600040101010101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        脑的不同区域功能不同，要合理安排作息时间，学习一段时间后可以听听音乐、做做运动</a:t>
            </a:r>
            <a:r>
              <a:rPr lang="zh-CN" altLang="en-US" dirty="0" smtClean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；</a:t>
            </a:r>
            <a:endParaRPr lang="en-US" altLang="zh-CN" dirty="0" smtClean="0">
              <a:latin typeface="华文宋体" panose="02010600040101010101" charset="-122"/>
              <a:ea typeface="华文宋体" panose="02010600040101010101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dirty="0" smtClean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dirty="0" smtClean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zh-CN" altLang="en-US" dirty="0" smtClean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注意</a:t>
            </a:r>
            <a:r>
              <a:rPr lang="zh-CN" altLang="en-US" dirty="0">
                <a:latin typeface="华文宋体" panose="02010600040101010101" charset="-122"/>
                <a:ea typeface="华文宋体" panose="02010600040101010101" charset="-122"/>
                <a:cs typeface="楷体" panose="02010609060101010101" pitchFamily="49" charset="-122"/>
                <a:sym typeface="+mn-ea"/>
              </a:rPr>
              <a:t>营养、保持愉悦的心情有益于脑的健康。</a:t>
            </a:r>
            <a:endParaRPr lang="zh-CN" altLang="en-US" dirty="0">
              <a:latin typeface="华文宋体" panose="02010600040101010101" charset="-122"/>
              <a:ea typeface="华文宋体" panose="02010600040101010101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966788" y="188913"/>
            <a:ext cx="192881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拓展</a:t>
            </a:r>
            <a:endParaRPr lang="zh-CN" altLang="en-US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92810" y="897255"/>
            <a:ext cx="7722235" cy="36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6650" y="1476375"/>
            <a:ext cx="6575425" cy="253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zh-CN" altLang="zh-CN" sz="16600">
                <a:solidFill>
                  <a:srgbClr val="9FD2E9"/>
                </a:solidFill>
                <a:latin typeface="Impact" panose="020B0806030902050204" pitchFamily="34" charset="0"/>
              </a:rPr>
              <a:t>THANKS</a:t>
            </a:r>
            <a:endParaRPr lang="zh-CN" altLang="zh-CN" sz="1800"/>
          </a:p>
        </p:txBody>
      </p:sp>
      <p:sp>
        <p:nvSpPr>
          <p:cNvPr id="36867" name="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47775" y="2351088"/>
            <a:ext cx="6494463" cy="327025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sz="4400">
              <a:solidFill>
                <a:srgbClr val="1A4660"/>
              </a:solidFill>
              <a:latin typeface="方正毡笔黑繁体"/>
              <a:ea typeface="方正毡笔黑繁体"/>
              <a:cs typeface="方正毡笔黑繁体"/>
            </a:endParaRPr>
          </a:p>
        </p:txBody>
      </p:sp>
      <p:sp>
        <p:nvSpPr>
          <p:cNvPr id="36868" name="KSO_Shape"/>
          <p:cNvSpPr/>
          <p:nvPr>
            <p:custDataLst>
              <p:tags r:id="rId3"/>
            </p:custDataLst>
          </p:nvPr>
        </p:nvSpPr>
        <p:spPr bwMode="auto">
          <a:xfrm>
            <a:off x="7642225" y="1447800"/>
            <a:ext cx="428625" cy="390525"/>
          </a:xfrm>
          <a:custGeom>
            <a:avLst/>
            <a:gdLst>
              <a:gd name="T0" fmla="*/ 21 w 968375"/>
              <a:gd name="T1" fmla="*/ 77 h 1170887"/>
              <a:gd name="T2" fmla="*/ 101 w 968375"/>
              <a:gd name="T3" fmla="*/ 88 h 1170887"/>
              <a:gd name="T4" fmla="*/ 181 w 968375"/>
              <a:gd name="T5" fmla="*/ 77 h 1170887"/>
              <a:gd name="T6" fmla="*/ 193 w 968375"/>
              <a:gd name="T7" fmla="*/ 79 h 1170887"/>
              <a:gd name="T8" fmla="*/ 101 w 968375"/>
              <a:gd name="T9" fmla="*/ 93 h 1170887"/>
              <a:gd name="T10" fmla="*/ 8 w 968375"/>
              <a:gd name="T11" fmla="*/ 79 h 1170887"/>
              <a:gd name="T12" fmla="*/ 21 w 968375"/>
              <a:gd name="T13" fmla="*/ 77 h 1170887"/>
              <a:gd name="T14" fmla="*/ 212 w 968375"/>
              <a:gd name="T15" fmla="*/ 49 h 1170887"/>
              <a:gd name="T16" fmla="*/ 235 w 968375"/>
              <a:gd name="T17" fmla="*/ 59 h 1170887"/>
              <a:gd name="T18" fmla="*/ 205 w 968375"/>
              <a:gd name="T19" fmla="*/ 69 h 1170887"/>
              <a:gd name="T20" fmla="*/ 194 w 968375"/>
              <a:gd name="T21" fmla="*/ 68 h 1170887"/>
              <a:gd name="T22" fmla="*/ 202 w 968375"/>
              <a:gd name="T23" fmla="*/ 64 h 1170887"/>
              <a:gd name="T24" fmla="*/ 205 w 968375"/>
              <a:gd name="T25" fmla="*/ 64 h 1170887"/>
              <a:gd name="T26" fmla="*/ 222 w 968375"/>
              <a:gd name="T27" fmla="*/ 59 h 1170887"/>
              <a:gd name="T28" fmla="*/ 211 w 968375"/>
              <a:gd name="T29" fmla="*/ 54 h 1170887"/>
              <a:gd name="T30" fmla="*/ 212 w 968375"/>
              <a:gd name="T31" fmla="*/ 49 h 1170887"/>
              <a:gd name="T32" fmla="*/ 200 w 968375"/>
              <a:gd name="T33" fmla="*/ 43 h 1170887"/>
              <a:gd name="T34" fmla="*/ 202 w 968375"/>
              <a:gd name="T35" fmla="*/ 49 h 1170887"/>
              <a:gd name="T36" fmla="*/ 101 w 968375"/>
              <a:gd name="T37" fmla="*/ 81 h 1170887"/>
              <a:gd name="T38" fmla="*/ 0 w 968375"/>
              <a:gd name="T39" fmla="*/ 49 h 1170887"/>
              <a:gd name="T40" fmla="*/ 2 w 968375"/>
              <a:gd name="T41" fmla="*/ 43 h 1170887"/>
              <a:gd name="T42" fmla="*/ 101 w 968375"/>
              <a:gd name="T43" fmla="*/ 60 h 1170887"/>
              <a:gd name="T44" fmla="*/ 200 w 968375"/>
              <a:gd name="T45" fmla="*/ 43 h 1170887"/>
              <a:gd name="T46" fmla="*/ 200 w 968375"/>
              <a:gd name="T47" fmla="*/ 43 h 1170887"/>
              <a:gd name="T48" fmla="*/ 101 w 968375"/>
              <a:gd name="T49" fmla="*/ 30 h 1170887"/>
              <a:gd name="T50" fmla="*/ 189 w 968375"/>
              <a:gd name="T51" fmla="*/ 43 h 1170887"/>
              <a:gd name="T52" fmla="*/ 188 w 968375"/>
              <a:gd name="T53" fmla="*/ 45 h 1170887"/>
              <a:gd name="T54" fmla="*/ 101 w 968375"/>
              <a:gd name="T55" fmla="*/ 36 h 1170887"/>
              <a:gd name="T56" fmla="*/ 14 w 968375"/>
              <a:gd name="T57" fmla="*/ 45 h 1170887"/>
              <a:gd name="T58" fmla="*/ 13 w 968375"/>
              <a:gd name="T59" fmla="*/ 43 h 1170887"/>
              <a:gd name="T60" fmla="*/ 101 w 968375"/>
              <a:gd name="T61" fmla="*/ 30 h 1170887"/>
              <a:gd name="T62" fmla="*/ 132 w 968375"/>
              <a:gd name="T63" fmla="*/ 5 h 1170887"/>
              <a:gd name="T64" fmla="*/ 135 w 968375"/>
              <a:gd name="T65" fmla="*/ 30 h 1170887"/>
              <a:gd name="T66" fmla="*/ 132 w 968375"/>
              <a:gd name="T67" fmla="*/ 5 h 1170887"/>
              <a:gd name="T68" fmla="*/ 67 w 968375"/>
              <a:gd name="T69" fmla="*/ 3 h 1170887"/>
              <a:gd name="T70" fmla="*/ 69 w 968375"/>
              <a:gd name="T71" fmla="*/ 28 h 1170887"/>
              <a:gd name="T72" fmla="*/ 67 w 968375"/>
              <a:gd name="T73" fmla="*/ 3 h 1170887"/>
              <a:gd name="T74" fmla="*/ 100 w 968375"/>
              <a:gd name="T75" fmla="*/ 0 h 1170887"/>
              <a:gd name="T76" fmla="*/ 102 w 968375"/>
              <a:gd name="T77" fmla="*/ 25 h 1170887"/>
              <a:gd name="T78" fmla="*/ 100 w 968375"/>
              <a:gd name="T79" fmla="*/ 0 h 11708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8375"/>
              <a:gd name="T121" fmla="*/ 0 h 1170887"/>
              <a:gd name="T122" fmla="*/ 968375 w 968375"/>
              <a:gd name="T123" fmla="*/ 1170887 h 117088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rgbClr val="9FD2E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343150"/>
            <a:ext cx="1295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37970" y="967740"/>
            <a:ext cx="5585460" cy="3756660"/>
          </a:xfrm>
          <a:prstGeom prst="rect">
            <a:avLst/>
          </a:prstGeom>
        </p:spPr>
      </p:pic>
      <p:sp>
        <p:nvSpPr>
          <p:cNvPr id="17412" name="Rectangle 7"/>
          <p:cNvSpPr/>
          <p:nvPr/>
        </p:nvSpPr>
        <p:spPr bwMode="auto">
          <a:xfrm>
            <a:off x="1256665" y="335915"/>
            <a:ext cx="1109980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b"/>
          <a:lstStyle/>
          <a:p>
            <a:pPr defTabSz="684530">
              <a:lnSpc>
                <a:spcPct val="90000"/>
              </a:lnSpc>
            </a:pPr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脑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20111101094104620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10020" y="871827"/>
            <a:ext cx="4345920" cy="39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4665" y="1540510"/>
            <a:ext cx="2963545" cy="2651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脑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位于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颅腔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内，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幼圆" panose="02010509060101010101" pitchFamily="49" charset="-122"/>
              </a:rPr>
              <a:t>包括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幼圆" panose="02010509060101010101" pitchFamily="49" charset="-122"/>
              </a:rPr>
              <a:t>大脑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幼圆" panose="020105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幼圆" panose="02010509060101010101" pitchFamily="49" charset="-122"/>
              </a:rPr>
              <a:t>小脑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幼圆" panose="02010509060101010101" pitchFamily="49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幼圆" panose="02010509060101010101" pitchFamily="49" charset="-122"/>
              </a:rPr>
              <a:t>脑干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幼圆" panose="02010509060101010101" pitchFamily="49" charset="-122"/>
              </a:rPr>
              <a:t>等部分。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6909435" y="4191635"/>
            <a:ext cx="1955800" cy="494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17412" name="Rectangle 7"/>
          <p:cNvSpPr/>
          <p:nvPr/>
        </p:nvSpPr>
        <p:spPr bwMode="auto">
          <a:xfrm>
            <a:off x="903288" y="436880"/>
            <a:ext cx="768191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b">
            <a:scene3d>
              <a:camera prst="orthographicFront"/>
              <a:lightRig rig="threePt" dir="t"/>
            </a:scene3d>
          </a:bodyPr>
          <a:lstStyle/>
          <a:p>
            <a:pPr defTabSz="684530">
              <a:lnSpc>
                <a:spcPct val="90000"/>
              </a:lnSpc>
            </a:pPr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脑的结构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6781800" y="432435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828280" y="4381500"/>
            <a:ext cx="122682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 rot="20520000">
            <a:off x="7896225" y="3506470"/>
            <a:ext cx="831215" cy="5702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 rot="480000">
            <a:off x="6816725" y="982345"/>
            <a:ext cx="976630" cy="5702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blinds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7412" grpId="0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7"/>
          <p:cNvSpPr txBox="1">
            <a:spLocks noChangeArrowheads="1"/>
          </p:cNvSpPr>
          <p:nvPr/>
        </p:nvSpPr>
        <p:spPr bwMode="auto">
          <a:xfrm>
            <a:off x="280670" y="1803400"/>
            <a:ext cx="4724400" cy="2011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charset="-122"/>
              </a:rPr>
              <a:t>     脑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charset="-122"/>
              </a:rPr>
              <a:t>脊髓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charset="-122"/>
              </a:rPr>
              <a:t>相连，脑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charset="-122"/>
              </a:rPr>
              <a:t>和脊髓联系着的神经分布到身体的各个部分。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黑体" panose="02010609060101010101" charset="-122"/>
            </a:endParaRP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 flipV="1">
            <a:off x="5715000" y="1657350"/>
            <a:ext cx="914400" cy="62865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181600" y="2057400"/>
            <a:ext cx="609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1800">
              <a:latin typeface="Tahoma" panose="020B0604030504040204" pitchFamily="34" charset="0"/>
            </a:endParaRP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5181600" y="971550"/>
            <a:ext cx="381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1800">
              <a:latin typeface="Tahoma" panose="020B0604030504040204" pitchFamily="34" charset="0"/>
            </a:endParaRPr>
          </a:p>
        </p:txBody>
      </p:sp>
      <p:sp>
        <p:nvSpPr>
          <p:cNvPr id="19463" name="Line 13"/>
          <p:cNvSpPr>
            <a:spLocks noChangeShapeType="1"/>
          </p:cNvSpPr>
          <p:nvPr/>
        </p:nvSpPr>
        <p:spPr bwMode="auto">
          <a:xfrm flipV="1">
            <a:off x="6553200" y="1543050"/>
            <a:ext cx="533400" cy="17145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4" name="Rectangle 12"/>
          <p:cNvSpPr/>
          <p:nvPr/>
        </p:nvSpPr>
        <p:spPr bwMode="auto">
          <a:xfrm>
            <a:off x="903288" y="436880"/>
            <a:ext cx="298291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b">
            <a:scene3d>
              <a:camera prst="orthographicFront"/>
              <a:lightRig rig="threePt" dir="t"/>
            </a:scene3d>
          </a:bodyPr>
          <a:lstStyle/>
          <a:p>
            <a:pPr defTabSz="684530">
              <a:lnSpc>
                <a:spcPct val="90000"/>
              </a:lnSpc>
            </a:pPr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 panose="020B0503020204020204" pitchFamily="34" charset="-122"/>
              </a:rPr>
              <a:t>脑的结构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25745" y="879475"/>
            <a:ext cx="3581400" cy="412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903288" y="436880"/>
            <a:ext cx="7681912" cy="4508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lang="zh-CN" altLang="en-US" sz="32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脑的功能</a:t>
            </a:r>
            <a:endParaRPr lang="zh-CN" altLang="en-US" sz="320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09750" y="978535"/>
            <a:ext cx="4615180" cy="377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288" y="415290"/>
            <a:ext cx="7681912" cy="4508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病例分析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705" y="1256030"/>
            <a:ext cx="8368030" cy="3232150"/>
          </a:xfrm>
        </p:spPr>
        <p:txBody>
          <a:bodyPr/>
          <a:lstStyle/>
          <a:p>
            <a:pPr marL="64770" indent="0">
              <a:lnSpc>
                <a:spcPct val="10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﹒</a:t>
            </a:r>
            <a:r>
              <a:rPr lang="zh-CN" altLang="en-US" sz="2400" dirty="0">
                <a:latin typeface="+mj-ea"/>
                <a:ea typeface="+mj-ea"/>
                <a:cs typeface="+mj-ea"/>
              </a:rPr>
              <a:t>病例</a:t>
            </a:r>
            <a:r>
              <a:rPr lang="en-US" altLang="zh-CN" sz="2400" dirty="0">
                <a:latin typeface="+mj-ea"/>
                <a:ea typeface="+mj-ea"/>
                <a:cs typeface="+mj-ea"/>
              </a:rPr>
              <a:t>1</a:t>
            </a:r>
            <a:r>
              <a:rPr lang="zh-CN" altLang="en-US" sz="2400" dirty="0">
                <a:latin typeface="+mj-ea"/>
                <a:ea typeface="+mj-ea"/>
                <a:cs typeface="+mj-ea"/>
              </a:rPr>
              <a:t>：</a:t>
            </a:r>
            <a:endParaRPr lang="zh-CN" altLang="en-US" sz="2400" dirty="0">
              <a:latin typeface="+mj-ea"/>
              <a:ea typeface="+mj-ea"/>
              <a:cs typeface="+mj-ea"/>
            </a:endParaRPr>
          </a:p>
          <a:p>
            <a:pPr marL="64770" indent="0">
              <a:lnSpc>
                <a:spcPct val="140000"/>
              </a:lnSpc>
              <a:buNone/>
            </a:pPr>
            <a:r>
              <a:rPr lang="zh-CN" altLang="en-US" sz="2000" dirty="0"/>
              <a:t>     </a:t>
            </a:r>
            <a:r>
              <a:rPr lang="zh-CN" altLang="en-US" sz="2400" dirty="0"/>
              <a:t>  </a:t>
            </a:r>
            <a:r>
              <a:rPr lang="en-US" altLang="zh-CN" sz="2400" dirty="0">
                <a:solidFill>
                  <a:schemeClr val="tx1"/>
                </a:solidFill>
              </a:rPr>
              <a:t>26</a:t>
            </a:r>
            <a:r>
              <a:rPr lang="zh-CN" altLang="en-US" sz="2400" dirty="0">
                <a:solidFill>
                  <a:schemeClr val="tx1"/>
                </a:solidFill>
              </a:rPr>
              <a:t>岁女子瓦伦蒂娜在一起交通事故中，头部严重受伤。尽管接受治疗后，瓦伦蒂娜保住了性命，但她的视力开始逐渐减弱。医生说，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因</a:t>
            </a:r>
            <a:r>
              <a:rPr lang="zh-CN" altLang="en-US" sz="2400" dirty="0">
                <a:solidFill>
                  <a:schemeClr val="tx1"/>
                </a:solidFill>
              </a:rPr>
              <a:t>她的头部遭受撞击导致她视力</a:t>
            </a:r>
            <a:r>
              <a:rPr lang="zh-CN" altLang="en-US" sz="2400" dirty="0" smtClean="0">
                <a:solidFill>
                  <a:schemeClr val="tx1"/>
                </a:solidFill>
              </a:rPr>
              <a:t>下降。不久后，她</a:t>
            </a:r>
            <a:r>
              <a:rPr lang="zh-CN" altLang="en-US" sz="2400" dirty="0">
                <a:solidFill>
                  <a:schemeClr val="tx1"/>
                </a:solidFill>
              </a:rPr>
              <a:t>绝望地发现，她的视力完全丧失，成了一个盲人。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64770" indent="0">
              <a:lnSpc>
                <a:spcPct val="140000"/>
              </a:lnSpc>
              <a:buNone/>
            </a:pP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288" y="436880"/>
            <a:ext cx="7681912" cy="4508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病例分析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9095" y="1310640"/>
            <a:ext cx="8061325" cy="2851785"/>
          </a:xfrm>
        </p:spPr>
        <p:txBody>
          <a:bodyPr/>
          <a:lstStyle/>
          <a:p>
            <a:pPr marL="64770" indent="0">
              <a:lnSpc>
                <a:spcPct val="10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﹒</a:t>
            </a:r>
            <a:r>
              <a:rPr lang="zh-CN" altLang="en-US" sz="2400" dirty="0">
                <a:latin typeface="+mj-ea"/>
                <a:ea typeface="+mj-ea"/>
                <a:cs typeface="+mj-ea"/>
              </a:rPr>
              <a:t>病例</a:t>
            </a:r>
            <a:r>
              <a:rPr lang="en-US" altLang="zh-CN" sz="2400" dirty="0">
                <a:latin typeface="+mj-ea"/>
                <a:ea typeface="+mj-ea"/>
                <a:cs typeface="+mj-ea"/>
              </a:rPr>
              <a:t>2</a:t>
            </a:r>
            <a:r>
              <a:rPr lang="zh-CN" altLang="en-US" sz="2400" dirty="0">
                <a:latin typeface="+mj-ea"/>
                <a:ea typeface="+mj-ea"/>
                <a:cs typeface="+mj-ea"/>
              </a:rPr>
              <a:t>：</a:t>
            </a:r>
            <a:endParaRPr lang="zh-CN" altLang="en-US" sz="2400" dirty="0">
              <a:latin typeface="+mj-ea"/>
              <a:ea typeface="+mj-ea"/>
              <a:cs typeface="+mj-ea"/>
            </a:endParaRPr>
          </a:p>
          <a:p>
            <a:pPr marL="64770" indent="0">
              <a:lnSpc>
                <a:spcPct val="140000"/>
              </a:lnSpc>
              <a:buNone/>
            </a:pPr>
            <a:r>
              <a:rPr lang="zh-CN" altLang="en-US" sz="2400" dirty="0"/>
              <a:t>       </a:t>
            </a:r>
            <a:r>
              <a:rPr lang="zh-CN" altLang="en-US" sz="2400" dirty="0">
                <a:solidFill>
                  <a:schemeClr val="tx1"/>
                </a:solidFill>
              </a:rPr>
              <a:t>据英国《太阳报》报道，英国两岁女童切丝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﹒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史密斯生下来就患有一种罕见的病症：她天生只有半个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</a:rPr>
              <a:t>大脑。由于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切丝少左半部分大脑，所以切丝身上必须通过左脑控制的活动</a:t>
            </a:r>
            <a:r>
              <a:rPr lang="en-US" altLang="zh-CN" sz="2400" dirty="0" smtClean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</a:rPr>
              <a:t>说话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、听觉和运动的能力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</a:rPr>
              <a:t>都出现了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障碍。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288" y="436880"/>
            <a:ext cx="7681912" cy="450850"/>
          </a:xfrm>
        </p:spPr>
        <p:txBody>
          <a:bodyPr/>
          <a:lstStyle/>
          <a:p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病例分析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1690" y="1243965"/>
            <a:ext cx="7179220" cy="3233529"/>
          </a:xfrm>
        </p:spPr>
        <p:txBody>
          <a:bodyPr/>
          <a:lstStyle/>
          <a:p>
            <a:pPr marL="64770" indent="0">
              <a:lnSpc>
                <a:spcPct val="100000"/>
              </a:lnSpc>
              <a:buNone/>
            </a:pPr>
            <a:r>
              <a:rPr lang="en-US" altLang="zh-CN" sz="2400" dirty="0">
                <a:latin typeface="+mj-ea"/>
                <a:ea typeface="+mj-ea"/>
                <a:cs typeface="+mj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﹒</a:t>
            </a:r>
            <a:r>
              <a:rPr lang="zh-CN" altLang="en-US" sz="2400" dirty="0">
                <a:latin typeface="+mj-ea"/>
                <a:ea typeface="+mj-ea"/>
                <a:cs typeface="+mj-ea"/>
              </a:rPr>
              <a:t>病例</a:t>
            </a:r>
            <a:r>
              <a:rPr lang="en-US" altLang="zh-CN" sz="2400" dirty="0">
                <a:latin typeface="+mj-ea"/>
                <a:ea typeface="+mj-ea"/>
                <a:cs typeface="+mj-ea"/>
              </a:rPr>
              <a:t>3</a:t>
            </a:r>
            <a:r>
              <a:rPr lang="zh-CN" altLang="en-US" sz="2400" dirty="0">
                <a:latin typeface="+mj-ea"/>
                <a:ea typeface="+mj-ea"/>
                <a:cs typeface="+mj-ea"/>
              </a:rPr>
              <a:t>：</a:t>
            </a:r>
            <a:endParaRPr lang="zh-CN" altLang="en-US" sz="2400" dirty="0"/>
          </a:p>
          <a:p>
            <a:pPr marL="64770" indent="0">
              <a:lnSpc>
                <a:spcPct val="150000"/>
              </a:lnSpc>
              <a:buNone/>
            </a:pPr>
            <a:r>
              <a:rPr lang="zh-CN" altLang="en-US" sz="2400" dirty="0"/>
              <a:t>      </a:t>
            </a:r>
            <a:r>
              <a:rPr lang="zh-CN" altLang="en-US" sz="2400" dirty="0">
                <a:solidFill>
                  <a:schemeClr val="tx1"/>
                </a:solidFill>
              </a:rPr>
              <a:t>在俄勒冈州波特兰市，一个叫皮特的人突然半边身体不能动，经过检查发现他的左脑出现</a:t>
            </a:r>
            <a:r>
              <a:rPr lang="zh-CN" altLang="en-US" sz="2400" dirty="0" smtClean="0">
                <a:solidFill>
                  <a:schemeClr val="tx1"/>
                </a:solidFill>
              </a:rPr>
              <a:t>病变。虽</a:t>
            </a:r>
            <a:r>
              <a:rPr lang="zh-CN" altLang="en-US" sz="2400" dirty="0">
                <a:solidFill>
                  <a:schemeClr val="tx1"/>
                </a:solidFill>
              </a:rPr>
              <a:t>经过康复治疗，但还是没有完全康复，右腿和右臂在运动过程中一直</a:t>
            </a:r>
            <a:r>
              <a:rPr lang="zh-CN" altLang="en-US" sz="2400" dirty="0" smtClean="0">
                <a:solidFill>
                  <a:schemeClr val="tx1"/>
                </a:solidFill>
              </a:rPr>
              <a:t>有问题</a:t>
            </a:r>
            <a:r>
              <a:rPr lang="zh-CN" altLang="en-US" sz="2400" dirty="0">
                <a:solidFill>
                  <a:schemeClr val="tx1"/>
                </a:solidFill>
              </a:rPr>
              <a:t>，走起路来一瘸一拐的。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ags/tag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88555516003_1_1"/>
</p:tagLst>
</file>

<file path=ppt/tags/tag3.xml><?xml version="1.0" encoding="utf-8"?>
<p:tagLst xmlns:p="http://schemas.openxmlformats.org/presentationml/2006/main">
  <p:tag name="MH" val="20200428205829"/>
  <p:tag name="MH_LIBRARY" val="GRAPHIC"/>
  <p:tag name="MH_ORDER" val="Rectangle 5"/>
</p:tagLst>
</file>

<file path=ppt/tags/tag4.xml><?xml version="1.0" encoding="utf-8"?>
<p:tagLst xmlns:p="http://schemas.openxmlformats.org/presentationml/2006/main">
  <p:tag name="MH" val="20200428205829"/>
  <p:tag name="MH_LIBRARY" val="GRAPHIC"/>
  <p:tag name="MH_ORDER" val="矩形 6"/>
</p:tagLst>
</file>

<file path=ppt/tags/tag5.xml><?xml version="1.0" encoding="utf-8"?>
<p:tagLst xmlns:p="http://schemas.openxmlformats.org/presentationml/2006/main">
  <p:tag name="MH" val="20200428205829"/>
  <p:tag name="MH_LIBRARY" val="GRAPHIC"/>
  <p:tag name="MH_ORDER" val="Shape"/>
</p:tagLst>
</file>

<file path=ppt/tags/tag6.xml><?xml version="1.0" encoding="utf-8"?>
<p:tagLst xmlns:p="http://schemas.openxmlformats.org/presentationml/2006/main">
  <p:tag name="MH" val="20200428205829"/>
  <p:tag name="MH_LIBRARY" val="GRAPHIC"/>
</p:tagLst>
</file>

<file path=ppt/theme/theme1.xml><?xml version="1.0" encoding="utf-8"?>
<a:theme xmlns:a="http://schemas.openxmlformats.org/drawingml/2006/main" name="A000120141119A01PPBG">
  <a:themeElements>
    <a:clrScheme name="A000120141119A01PPBG 1">
      <a:dk1>
        <a:srgbClr val="000000"/>
      </a:dk1>
      <a:lt1>
        <a:srgbClr val="FFFFFF"/>
      </a:lt1>
      <a:dk2>
        <a:srgbClr val="D9D9D9"/>
      </a:dk2>
      <a:lt2>
        <a:srgbClr val="DFD293"/>
      </a:lt2>
      <a:accent1>
        <a:srgbClr val="CC3300"/>
      </a:accent1>
      <a:accent2>
        <a:srgbClr val="BE7960"/>
      </a:accent2>
      <a:accent3>
        <a:srgbClr val="FFFFFF"/>
      </a:accent3>
      <a:accent4>
        <a:srgbClr val="000000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A000120141119A01PPBG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A000120141119A01PPBG 1">
        <a:dk1>
          <a:srgbClr val="000000"/>
        </a:dk1>
        <a:lt1>
          <a:srgbClr val="FFFFFF"/>
        </a:lt1>
        <a:dk2>
          <a:srgbClr val="D9D9D9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A000520141126A19KWBG</Template>
  <TotalTime>0</TotalTime>
  <Words>1266</Words>
  <Application>WPS 演示</Application>
  <PresentationFormat>自定义</PresentationFormat>
  <Paragraphs>128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Arial</vt:lpstr>
      <vt:lpstr>宋体</vt:lpstr>
      <vt:lpstr>Wingdings</vt:lpstr>
      <vt:lpstr>幼圆</vt:lpstr>
      <vt:lpstr>微软雅黑</vt:lpstr>
      <vt:lpstr>Calibri</vt:lpstr>
      <vt:lpstr>Tahoma</vt:lpstr>
      <vt:lpstr>华文中宋</vt:lpstr>
      <vt:lpstr>汉仪中黑简</vt:lpstr>
      <vt:lpstr>楷体</vt:lpstr>
      <vt:lpstr>黑体</vt:lpstr>
      <vt:lpstr>华文仿宋</vt:lpstr>
      <vt:lpstr>仿宋</vt:lpstr>
      <vt:lpstr>Arial Unicode MS</vt:lpstr>
      <vt:lpstr>楷体_GB2312</vt:lpstr>
      <vt:lpstr>新宋体</vt:lpstr>
      <vt:lpstr>华文新魏</vt:lpstr>
      <vt:lpstr>hakuyoxingshu7000</vt:lpstr>
      <vt:lpstr>华文宋体</vt:lpstr>
      <vt:lpstr>Impact</vt:lpstr>
      <vt:lpstr>方正毡笔黑繁体</vt:lpstr>
      <vt:lpstr>A000120141119A01PPBG</vt:lpstr>
      <vt:lpstr>身体的“总指挥”</vt:lpstr>
      <vt:lpstr>PowerPoint 演示文稿</vt:lpstr>
      <vt:lpstr>PowerPoint 演示文稿</vt:lpstr>
      <vt:lpstr>PowerPoint 演示文稿</vt:lpstr>
      <vt:lpstr>PowerPoint 演示文稿</vt:lpstr>
      <vt:lpstr>脑的功能</vt:lpstr>
      <vt:lpstr>病例分析</vt:lpstr>
      <vt:lpstr>病例分析</vt:lpstr>
      <vt:lpstr>病例分析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教客网_www.jiaokedu.com</Company>
  <LinksUpToDate>false</LinksUpToDate>
  <SharedDoc>false</SharedDoc>
  <HyperlinksChanged>false</HyperlinksChanged>
  <AppVersion>14.0000</AppVersion>
  <Manager>教客网_www.jiaokedu.com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教客网_www.jiaokedu.com</dc:title>
  <dc:creator>教客网_www.jiaokedu.com</dc:creator>
  <cp:keywords>教客网_www.jiaokedu.com</cp:keywords>
  <dc:description>教客网_www.jiaokedu.com</dc:description>
  <dc:subject>教客网_www.jiaokedu.com</dc:subject>
  <cp:category>教客网_www.jiaokedu.com</cp:category>
  <cp:lastModifiedBy>红心</cp:lastModifiedBy>
  <cp:revision>247</cp:revision>
  <dcterms:created xsi:type="dcterms:W3CDTF">2016-04-14T01:40:00Z</dcterms:created>
  <dcterms:modified xsi:type="dcterms:W3CDTF">2021-01-18T07:16:15Z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2052-11.1.0.10314</vt:lpwstr>
  </property>
</Properties>
</file>