
<file path=[Content_Types].xml><?xml version="1.0" encoding="utf-8"?>
<Types xmlns="http://schemas.openxmlformats.org/package/2006/content-types">
  <Default Extension="jpeg" ContentType="image/jpeg"/>
  <Default Extension="tiff" ContentType="image/tiff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13"/>
  </p:handoutMasterIdLst>
  <p:sldIdLst>
    <p:sldId id="256" r:id="rId3"/>
    <p:sldId id="274" r:id="rId5"/>
    <p:sldId id="278" r:id="rId6"/>
    <p:sldId id="279" r:id="rId7"/>
    <p:sldId id="281" r:id="rId8"/>
    <p:sldId id="280" r:id="rId9"/>
    <p:sldId id="282" r:id="rId10"/>
    <p:sldId id="288" r:id="rId11"/>
    <p:sldId id="290" r:id="rId12"/>
  </p:sldIdLst>
  <p:sldSz cx="9144000" cy="5143500" type="screen16x9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575C"/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3778" autoAdjust="0"/>
    <p:restoredTop sz="94660"/>
  </p:normalViewPr>
  <p:slideViewPr>
    <p:cSldViewPr snapToGrid="0">
      <p:cViewPr>
        <p:scale>
          <a:sx n="100" d="100"/>
          <a:sy n="100" d="100"/>
        </p:scale>
        <p:origin x="-1194" y="-390"/>
      </p:cViewPr>
      <p:guideLst>
        <p:guide orient="horz" pos="1591"/>
        <p:guide pos="295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gs" Target="tags/tag7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handoutMaster" Target="handoutMasters/handoutMaster1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6280" y="1143000"/>
            <a:ext cx="548544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502412" y="1941550"/>
            <a:ext cx="8139178" cy="674493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405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502412" y="2675088"/>
            <a:ext cx="8139178" cy="713363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18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8035" indent="0" algn="ctr">
              <a:buNone/>
              <a:defRPr sz="1200"/>
            </a:lvl7pPr>
            <a:lvl8pPr marL="2400935" indent="0" algn="ctr">
              <a:buNone/>
              <a:defRPr sz="1200"/>
            </a:lvl8pPr>
            <a:lvl9pPr marL="2743835" indent="0" algn="ctr">
              <a:buNone/>
              <a:defRPr sz="12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502448" y="714506"/>
            <a:ext cx="8139178" cy="3780661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502412" y="1941550"/>
            <a:ext cx="8139178" cy="674493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405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24057"/>
            <a:ext cx="8139178" cy="486085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502412" y="972170"/>
            <a:ext cx="8139178" cy="3781678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48" y="2857047"/>
            <a:ext cx="8139178" cy="468716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27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502444" y="3384348"/>
            <a:ext cx="8139178" cy="808630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2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80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9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8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24057"/>
            <a:ext cx="8139178" cy="486085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502448" y="972170"/>
            <a:ext cx="3962432" cy="3780661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4679158" y="972170"/>
            <a:ext cx="3962432" cy="3780661"/>
          </a:xfrm>
        </p:spPr>
        <p:txBody>
          <a:bodyPr>
            <a:noAutofit/>
          </a:bodyPr>
          <a:lstStyle>
            <a:lvl1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502412" y="324057"/>
            <a:ext cx="8139178" cy="486085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502448" y="972170"/>
            <a:ext cx="3962432" cy="285802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15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502444" y="1342017"/>
            <a:ext cx="3962400" cy="3414773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4676813" y="972170"/>
            <a:ext cx="3962432" cy="285802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15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8035" indent="0">
              <a:buNone/>
              <a:defRPr sz="1200" b="1"/>
            </a:lvl7pPr>
            <a:lvl8pPr marL="2400935" indent="0">
              <a:buNone/>
              <a:defRPr sz="1200" b="1"/>
            </a:lvl8pPr>
            <a:lvl9pPr marL="2743835" indent="0">
              <a:buNone/>
              <a:defRPr sz="12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4676813" y="1342017"/>
            <a:ext cx="3962432" cy="3414773"/>
          </a:xfrm>
        </p:spPr>
        <p:txBody>
          <a:bodyPr vert="horz" lIns="101600" tIns="0" rIns="82550" bIns="0" rtlCol="0">
            <a:no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1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502448" y="972170"/>
            <a:ext cx="3962432" cy="3780661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514350" marR="0" lvl="1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857250" marR="0" lvl="2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200150" marR="0" lvl="3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1543050" marR="0" lvl="4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679194" y="972170"/>
            <a:ext cx="3962432" cy="3780661"/>
          </a:xfrm>
        </p:spPr>
        <p:txBody>
          <a:bodyPr vert="horz" lIns="101600" tIns="0" rIns="82550" bIns="0" rtlCol="0">
            <a:normAutofit/>
          </a:bodyPr>
          <a:lstStyle>
            <a:lvl1pPr marL="171450" marR="0" lvl="0" indent="-17145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2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7928351" y="714506"/>
            <a:ext cx="713238" cy="404238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1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502444" y="714500"/>
            <a:ext cx="7371076" cy="404238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502412" y="324057"/>
            <a:ext cx="8139178" cy="486085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502412" y="972170"/>
            <a:ext cx="8139178" cy="3780661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59807" y="4763208"/>
            <a:ext cx="2025000" cy="23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3087000" y="4763208"/>
            <a:ext cx="2970000" cy="23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6457950" y="4763208"/>
            <a:ext cx="2025000" cy="237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35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fontAlgn="auto" latinLnBrk="0" hangingPunct="1">
        <a:lnSpc>
          <a:spcPct val="100000"/>
        </a:lnSpc>
        <a:spcBef>
          <a:spcPct val="0"/>
        </a:spcBef>
        <a:buNone/>
        <a:defRPr sz="21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5143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207770" algn="l"/>
        </a:tabLst>
        <a:defRPr sz="12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8572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2001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1543050" indent="-171450" algn="l" defTabSz="6858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2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18865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23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5285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80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835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3.xml"/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image" Target="../media/image1.tiff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4.xml"/><Relationship Id="rId2" Type="http://schemas.openxmlformats.org/officeDocument/2006/relationships/image" Target="../media/image3.png"/><Relationship Id="rId1" Type="http://schemas.openxmlformats.org/officeDocument/2006/relationships/image" Target="../media/image2.tiff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image" Target="../media/image3.png"/><Relationship Id="rId1" Type="http://schemas.openxmlformats.org/officeDocument/2006/relationships/image" Target="../media/image3.tiff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6.xml"/><Relationship Id="rId2" Type="http://schemas.openxmlformats.org/officeDocument/2006/relationships/image" Target="../media/image4.jpeg"/><Relationship Id="rId1" Type="http://schemas.openxmlformats.org/officeDocument/2006/relationships/image" Target="../media/image4.tiff"/></Relationships>
</file>

<file path=ppt/slides/_rels/slide6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image" Target="../media/image4.tiff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8.xml"/><Relationship Id="rId1" Type="http://schemas.openxmlformats.org/officeDocument/2006/relationships/image" Target="../media/image5.tiff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Relationship Id="rId3" Type="http://schemas.openxmlformats.org/officeDocument/2006/relationships/tags" Target="../tags/tag69.xml"/><Relationship Id="rId2" Type="http://schemas.openxmlformats.org/officeDocument/2006/relationships/image" Target="../media/image7.jpeg"/><Relationship Id="rId1" Type="http://schemas.openxmlformats.org/officeDocument/2006/relationships/image" Target="../media/image6.tif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7144" y="17145"/>
            <a:ext cx="455485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defTabSz="914400">
              <a:buClrTx/>
              <a:buSzTx/>
              <a:buFontTx/>
              <a:defRPr/>
            </a:pPr>
            <a:r>
              <a:rPr kumimoji="0" lang="zh-CN" altLang="en-US" sz="3200" kern="1200" cap="none" spc="0" normalizeH="0" baseline="0" noProof="0" dirty="0">
                <a:solidFill>
                  <a:schemeClr val="accent4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  <a:t>第一单元   物体的运动 </a:t>
            </a:r>
            <a:endParaRPr kumimoji="0" lang="zh-CN" altLang="en-US" sz="3200" kern="1200" cap="none" spc="0" normalizeH="0" baseline="0" noProof="0" dirty="0">
              <a:solidFill>
                <a:schemeClr val="accent4"/>
              </a:solidFill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187116" y="1828800"/>
            <a:ext cx="64890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>
                <a:solidFill>
                  <a:schemeClr val="accent6"/>
                </a:solidFill>
              </a:rPr>
              <a:t>比较相同距离内运动的快慢</a:t>
            </a:r>
            <a:endParaRPr lang="zh-CN" altLang="en-US" sz="4000" dirty="0">
              <a:solidFill>
                <a:schemeClr val="accent6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聚焦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9690" y="41910"/>
            <a:ext cx="1490345" cy="11182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057400" y="409575"/>
            <a:ext cx="5095875" cy="1134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/>
              <a:t>       各种物体运动的快慢不一样，怎样来比较他们运动的快慢呢？</a:t>
            </a:r>
            <a:endParaRPr lang="zh-CN" altLang="en-US" sz="2400" dirty="0"/>
          </a:p>
        </p:txBody>
      </p:sp>
      <p:pic>
        <p:nvPicPr>
          <p:cNvPr id="27650" name="Picture 2" descr="https://timgsa.baidu.com/timg?image&amp;quality=80&amp;size=b9999_10000&amp;sec=1576836238451&amp;di=00462bad1c16c3a2e316a1a3d4439fb4&amp;imgtype=0&amp;src=http%3A%2F%2Fphotocdn.sohu.com%2F20160124%2FImg43567320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50" y="1857375"/>
            <a:ext cx="3862018" cy="2543175"/>
          </a:xfrm>
          <a:prstGeom prst="rect">
            <a:avLst/>
          </a:prstGeom>
          <a:noFill/>
        </p:spPr>
      </p:pic>
      <p:pic>
        <p:nvPicPr>
          <p:cNvPr id="27652" name="Picture 4" descr="https://timgsa.baidu.com/timg?image&amp;quality=80&amp;size=b9999_10000&amp;sec=1576836295601&amp;di=6011ad86c50edf299f629e47976cf468&amp;imgtype=0&amp;src=http%3A%2F%2Fa0.att.hudong.com%2F14%2F29%2F300000764046130129297381416_95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14900" y="1854880"/>
            <a:ext cx="3962400" cy="2632166"/>
          </a:xfrm>
          <a:prstGeom prst="rect">
            <a:avLst/>
          </a:prstGeom>
          <a:noFill/>
        </p:spPr>
      </p:pic>
    </p:spTree>
    <p:custDataLst>
      <p:tags r:id="rId4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实验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101600" y="96520"/>
            <a:ext cx="1215390" cy="121793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828925" y="180975"/>
            <a:ext cx="2933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>
                <a:solidFill>
                  <a:schemeClr val="accent6"/>
                </a:solidFill>
              </a:rPr>
              <a:t>探索一</a:t>
            </a:r>
            <a:endParaRPr lang="zh-CN" altLang="en-US" sz="4000" dirty="0">
              <a:solidFill>
                <a:schemeClr val="accent6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19325" y="942975"/>
            <a:ext cx="3829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/>
              <a:t>动物王国赛跑</a:t>
            </a:r>
            <a:endParaRPr lang="zh-CN" altLang="en-US" sz="2800" dirty="0"/>
          </a:p>
        </p:txBody>
      </p:sp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4863" y="1500188"/>
            <a:ext cx="6904037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实验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8260" y="41275"/>
            <a:ext cx="1214755" cy="1217295"/>
          </a:xfrm>
          <a:prstGeom prst="rect">
            <a:avLst/>
          </a:prstGeom>
        </p:spPr>
      </p:pic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3413" y="1200150"/>
            <a:ext cx="7457569" cy="352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2724150" y="323850"/>
            <a:ext cx="2933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/>
              <a:t>名次排列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7448550" y="1724025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第一名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477125" y="2181225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第四名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505700" y="2647950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第二名</a:t>
            </a:r>
            <a:endParaRPr lang="zh-CN" alt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505700" y="3200400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第三名</a:t>
            </a:r>
            <a:endParaRPr lang="zh-CN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486650" y="3609975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第六名</a:t>
            </a:r>
            <a:endParaRPr lang="zh-CN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96175" y="4114800"/>
            <a:ext cx="962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第五名</a:t>
            </a:r>
            <a:endParaRPr lang="zh-CN" altLang="en-US" dirty="0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图片 23" descr="实验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8260" y="41275"/>
            <a:ext cx="1171575" cy="117348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28925" y="180975"/>
            <a:ext cx="29337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>
                <a:solidFill>
                  <a:schemeClr val="accent6"/>
                </a:solidFill>
              </a:rPr>
              <a:t>探索二</a:t>
            </a:r>
            <a:endParaRPr lang="zh-CN" altLang="en-US" sz="4000" dirty="0">
              <a:solidFill>
                <a:schemeClr val="accent6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19325" y="942975"/>
            <a:ext cx="3829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dirty="0" smtClean="0"/>
              <a:t>比较小球运动的快慢</a:t>
            </a:r>
            <a:endParaRPr lang="zh-CN" altLang="en-US" sz="2800" dirty="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72025" y="1952625"/>
            <a:ext cx="4371975" cy="180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857250" y="2076450"/>
            <a:ext cx="2600325" cy="1422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/>
              <a:t>       在两条一样长的轨道上，怎样比较不同小球运动的快慢？</a:t>
            </a:r>
            <a:endParaRPr lang="zh-CN" altLang="en-US" sz="2000" dirty="0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实验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48260" y="41275"/>
            <a:ext cx="1171575" cy="11734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09825" y="428625"/>
            <a:ext cx="43053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/>
              <a:t>借助</a:t>
            </a:r>
            <a:r>
              <a:rPr lang="zh-CN" altLang="en-US" dirty="0" smtClean="0">
                <a:solidFill>
                  <a:srgbClr val="FF0000"/>
                </a:solidFill>
              </a:rPr>
              <a:t>秒表</a:t>
            </a:r>
            <a:r>
              <a:rPr lang="zh-CN" altLang="en-US" dirty="0" smtClean="0"/>
              <a:t>，进行计时，每组至少</a:t>
            </a:r>
            <a:r>
              <a:rPr lang="zh-CN" altLang="en-US" dirty="0" smtClean="0">
                <a:solidFill>
                  <a:srgbClr val="FF0000"/>
                </a:solidFill>
              </a:rPr>
              <a:t>测三次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2613" y="2105025"/>
            <a:ext cx="5038725" cy="2228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62388" y="1062038"/>
            <a:ext cx="13239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custDataLst>
      <p:tags r:id="rId4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2484120" y="1906879"/>
            <a:ext cx="417576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4500">
              <a:solidFill>
                <a:srgbClr val="42575C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3" name="图片 2" descr="研讨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79375" y="50165"/>
            <a:ext cx="1321435" cy="1320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743074" y="342900"/>
            <a:ext cx="67437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 smtClean="0"/>
              <a:t>怎样在相同距离内比较物体运动的快慢？</a:t>
            </a:r>
            <a:endParaRPr lang="zh-CN" alt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571625" y="1304925"/>
            <a:ext cx="6362700" cy="1481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/>
              <a:t>       在相同</a:t>
            </a:r>
            <a:r>
              <a:rPr lang="zh-CN" altLang="en-US" sz="3200" dirty="0" smtClean="0">
                <a:solidFill>
                  <a:srgbClr val="FF0000"/>
                </a:solidFill>
              </a:rPr>
              <a:t>距离</a:t>
            </a:r>
            <a:r>
              <a:rPr lang="zh-CN" altLang="en-US" sz="3200" dirty="0" smtClean="0"/>
              <a:t>内可以通过测量运动</a:t>
            </a:r>
            <a:r>
              <a:rPr lang="zh-CN" altLang="en-US" sz="3200" dirty="0" smtClean="0">
                <a:solidFill>
                  <a:srgbClr val="FF0000"/>
                </a:solidFill>
              </a:rPr>
              <a:t>时间</a:t>
            </a:r>
            <a:r>
              <a:rPr lang="zh-CN" altLang="en-US" sz="3200" dirty="0" smtClean="0"/>
              <a:t>来比较物体运动的快慢。</a:t>
            </a:r>
            <a:endParaRPr lang="zh-CN" altLang="en-US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343149" y="2933700"/>
            <a:ext cx="4714875" cy="1481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 smtClean="0"/>
              <a:t>时间</a:t>
            </a:r>
            <a:r>
              <a:rPr lang="zh-CN" altLang="en-US" sz="3200" dirty="0" smtClean="0">
                <a:solidFill>
                  <a:srgbClr val="FF0000"/>
                </a:solidFill>
              </a:rPr>
              <a:t>短</a:t>
            </a:r>
            <a:r>
              <a:rPr lang="zh-CN" altLang="en-US" sz="3200" dirty="0" smtClean="0"/>
              <a:t>，说明运动的</a:t>
            </a:r>
            <a:r>
              <a:rPr lang="zh-CN" altLang="en-US" sz="3200" dirty="0" smtClean="0">
                <a:solidFill>
                  <a:srgbClr val="FF0000"/>
                </a:solidFill>
              </a:rPr>
              <a:t>快</a:t>
            </a:r>
            <a:r>
              <a:rPr lang="zh-CN" altLang="en-US" sz="3200" dirty="0" smtClean="0"/>
              <a:t>，</a:t>
            </a:r>
            <a:endParaRPr lang="en-US" altLang="zh-CN" sz="3200" dirty="0" smtClean="0"/>
          </a:p>
          <a:p>
            <a:pPr>
              <a:lnSpc>
                <a:spcPct val="150000"/>
              </a:lnSpc>
            </a:pPr>
            <a:r>
              <a:rPr lang="zh-CN" altLang="en-US" sz="3200" dirty="0" smtClean="0"/>
              <a:t>时间</a:t>
            </a:r>
            <a:r>
              <a:rPr lang="zh-CN" altLang="en-US" sz="3200" dirty="0" smtClean="0">
                <a:solidFill>
                  <a:srgbClr val="FF0000"/>
                </a:solidFill>
              </a:rPr>
              <a:t>长</a:t>
            </a:r>
            <a:r>
              <a:rPr lang="zh-CN" altLang="en-US" sz="3200" dirty="0" smtClean="0"/>
              <a:t>，说明运动的</a:t>
            </a:r>
            <a:r>
              <a:rPr lang="zh-CN" altLang="en-US" sz="3200" dirty="0" smtClean="0">
                <a:solidFill>
                  <a:srgbClr val="FF0000"/>
                </a:solidFill>
              </a:rPr>
              <a:t>慢</a:t>
            </a:r>
            <a:r>
              <a:rPr lang="zh-CN" altLang="en-US" sz="3200" dirty="0" smtClean="0"/>
              <a:t>。</a:t>
            </a:r>
            <a:endParaRPr lang="zh-CN" altLang="en-US" sz="3200" dirty="0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拓展"/>
          <p:cNvPicPr>
            <a:picLocks noChangeAspect="1"/>
          </p:cNvPicPr>
          <p:nvPr/>
        </p:nvPicPr>
        <p:blipFill>
          <a:blip r:embed="rId1" cstate="print"/>
          <a:stretch>
            <a:fillRect/>
          </a:stretch>
        </p:blipFill>
        <p:spPr>
          <a:xfrm>
            <a:off x="56515" y="46990"/>
            <a:ext cx="1175385" cy="134556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52550" y="238125"/>
            <a:ext cx="74580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 smtClean="0"/>
              <a:t>       如果测量</a:t>
            </a:r>
            <a:r>
              <a:rPr lang="en-US" altLang="zh-CN" sz="2400" dirty="0" smtClean="0"/>
              <a:t>3</a:t>
            </a:r>
            <a:r>
              <a:rPr lang="zh-CN" altLang="en-US" sz="2400" dirty="0" smtClean="0"/>
              <a:t>次得到了不同的数据，你认为应该怎样处理数据？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2781299" y="4076700"/>
            <a:ext cx="33432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 smtClean="0"/>
              <a:t>求平均数，取平均值</a:t>
            </a:r>
            <a:endParaRPr lang="zh-CN" altLang="en-US" sz="2400" dirty="0"/>
          </a:p>
        </p:txBody>
      </p:sp>
      <p:pic>
        <p:nvPicPr>
          <p:cNvPr id="5122" name="Picture 2" descr="https://timgsa.baidu.com/timg?image&amp;quality=80&amp;size=b9999_10000&amp;sec=1576838084188&amp;di=f720625697b2a24ef602e9626a5dd6bd&amp;imgtype=jpg&amp;src=http%3A%2F%2Fst4.cdn.yestone.com%2Fthumbs%2F4216129%2Fvector%2F24287%2F242875862%2Fapi_thumb_45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1398022"/>
            <a:ext cx="3556000" cy="2362765"/>
          </a:xfrm>
          <a:prstGeom prst="rect">
            <a:avLst/>
          </a:prstGeom>
          <a:noFill/>
        </p:spPr>
      </p:pic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/>
          <p:nvPr/>
        </p:nvSpPr>
        <p:spPr>
          <a:xfrm>
            <a:off x="2541270" y="1255395"/>
            <a:ext cx="3662680" cy="156845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altLang="zh-CN" sz="4000" dirty="0">
                <a:latin typeface="Arial" panose="020B0604020202020204" pitchFamily="34" charset="0"/>
              </a:rPr>
              <a:t>     </a:t>
            </a:r>
            <a:r>
              <a:rPr lang="zh-CN" altLang="en-US" sz="960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anose="020B0604020202020204" pitchFamily="34" charset="0"/>
              </a:rPr>
              <a:t>谢谢</a:t>
            </a:r>
            <a:endParaRPr lang="zh-CN" altLang="en-US" sz="960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3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4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5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6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7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8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69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  <p:tag name="KSO_WM_SLIDE_MODEL_TYPE" val="cover"/>
</p:tagLst>
</file>

<file path=ppt/tags/tag71.xml><?xml version="1.0" encoding="utf-8"?>
<p:tagLst xmlns:p="http://schemas.openxmlformats.org/presentationml/2006/main">
  <p:tag name="KSO_WM_DOC_GUID" val="{23abcf7d-e9c8-47b8-ae1f-037a32faa4df}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WPS 演示</Application>
  <PresentationFormat>全屏显示(16:9)</PresentationFormat>
  <Paragraphs>45</Paragraphs>
  <Slides>9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5" baseType="lpstr">
      <vt:lpstr>Arial</vt:lpstr>
      <vt:lpstr>宋体</vt:lpstr>
      <vt:lpstr>Wingdings</vt:lpstr>
      <vt:lpstr>微软雅黑</vt:lpstr>
      <vt:lpstr>Arial Unicode MS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随风—刘老师</cp:lastModifiedBy>
  <cp:revision>80</cp:revision>
  <dcterms:created xsi:type="dcterms:W3CDTF">2019-03-27T07:15:00Z</dcterms:created>
  <dcterms:modified xsi:type="dcterms:W3CDTF">2020-01-21T13:14:15Z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