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74" r:id="rId5"/>
    <p:sldId id="275" r:id="rId6"/>
    <p:sldId id="278" r:id="rId7"/>
    <p:sldId id="279" r:id="rId8"/>
    <p:sldId id="281" r:id="rId9"/>
    <p:sldId id="280" r:id="rId10"/>
    <p:sldId id="289" r:id="rId11"/>
    <p:sldId id="282" r:id="rId12"/>
    <p:sldId id="288" r:id="rId13"/>
    <p:sldId id="266" r:id="rId14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75C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654" y="-90"/>
      </p:cViewPr>
      <p:guideLst>
        <p:guide orient="horz" pos="1620"/>
        <p:guide pos="295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74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1941550"/>
            <a:ext cx="8139178" cy="67449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2675088"/>
            <a:ext cx="8139178" cy="713363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506"/>
            <a:ext cx="8139178" cy="37806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1941550"/>
            <a:ext cx="8139178" cy="674493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72170"/>
            <a:ext cx="8139178" cy="3781678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7047"/>
            <a:ext cx="8139178" cy="468716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4348"/>
            <a:ext cx="8139178" cy="808630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72170"/>
            <a:ext cx="3962432" cy="3780661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72170"/>
            <a:ext cx="3962432" cy="28580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342017"/>
            <a:ext cx="3962400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72170"/>
            <a:ext cx="3962432" cy="28580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42017"/>
            <a:ext cx="3962432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72170"/>
            <a:ext cx="3962432" cy="3780661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506"/>
            <a:ext cx="713238" cy="404238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500"/>
            <a:ext cx="7371076" cy="404238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324057"/>
            <a:ext cx="8139178" cy="48608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972170"/>
            <a:ext cx="8139178" cy="378066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6320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image" Target="../media/image18.png"/><Relationship Id="rId1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9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17.png"/><Relationship Id="rId1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" y="17145"/>
            <a:ext cx="4554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 dirty="0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第一单元   物体的运动 </a:t>
            </a:r>
            <a:endParaRPr kumimoji="0" lang="zh-CN" altLang="en-US" sz="3200" kern="1200" cap="none" spc="0" normalizeH="0" baseline="0" noProof="0" dirty="0">
              <a:solidFill>
                <a:schemeClr val="accent4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12685" y="1872343"/>
            <a:ext cx="571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92D050"/>
                </a:solidFill>
              </a:rPr>
              <a:t>各种各样的运动</a:t>
            </a:r>
            <a:endParaRPr lang="zh-CN" altLang="en-US" sz="6000" dirty="0">
              <a:solidFill>
                <a:srgbClr val="92D050"/>
              </a:solidFill>
            </a:endParaRPr>
          </a:p>
        </p:txBody>
      </p:sp>
      <p:sp>
        <p:nvSpPr>
          <p:cNvPr id="19461" name="任意多边形 9"/>
          <p:cNvSpPr/>
          <p:nvPr>
            <p:custDataLst>
              <p:tags r:id="rId1"/>
            </p:custDataLst>
          </p:nvPr>
        </p:nvSpPr>
        <p:spPr>
          <a:xfrm flipH="1">
            <a:off x="17145" y="17145"/>
            <a:ext cx="7214235" cy="1000125"/>
          </a:xfrm>
          <a:custGeom>
            <a:avLst/>
            <a:gdLst>
              <a:gd name="txL" fmla="*/ 0 w 3878508"/>
              <a:gd name="txT" fmla="*/ 0 h 762904"/>
              <a:gd name="txR" fmla="*/ 3878508 w 3878508"/>
              <a:gd name="txB" fmla="*/ 762904 h 762904"/>
            </a:gdLst>
            <a:ahLst/>
            <a:cxnLst>
              <a:cxn ang="0">
                <a:pos x="9" y="0"/>
              </a:cxn>
              <a:cxn ang="0">
                <a:pos x="17576768" y="0"/>
              </a:cxn>
              <a:cxn ang="0">
                <a:pos x="19494010" y="859402"/>
              </a:cxn>
              <a:cxn ang="0">
                <a:pos x="19494010" y="859402"/>
              </a:cxn>
              <a:cxn ang="0">
                <a:pos x="17576754" y="1718803"/>
              </a:cxn>
              <a:cxn ang="0">
                <a:pos x="0" y="1718799"/>
              </a:cxn>
              <a:cxn ang="0">
                <a:pos x="258474" y="1623209"/>
              </a:cxn>
              <a:cxn ang="0">
                <a:pos x="964283" y="859398"/>
              </a:cxn>
              <a:cxn ang="0">
                <a:pos x="258474" y="95590"/>
              </a:cxn>
            </a:cxnLst>
            <a:rect l="txL" t="txT" r="txR" b="tx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8EB4E3"/>
          </a:solidFill>
          <a:ln w="25400">
            <a:noFill/>
          </a:ln>
        </p:spPr>
        <p:txBody>
          <a:bodyPr lIns="396000" tIns="0" rIns="0" bIns="0" anchor="ctr"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Calibri" panose="020F0502020204030204" charset="0"/>
                <a:ea typeface="宋体" panose="02010600030101010101" pitchFamily="2" charset="-122"/>
              </a:rPr>
              <a:t> 教科版三年级下册</a:t>
            </a:r>
            <a:r>
              <a:rPr lang="en-US" altLang="zh-CN" sz="2800" b="1" dirty="0">
                <a:latin typeface="Calibri" panose="020F0502020204030204" charset="0"/>
                <a:ea typeface="黑体" panose="02010609060101010101" charset="-122"/>
              </a:rPr>
              <a:t>《</a:t>
            </a:r>
            <a:r>
              <a:rPr lang="zh-CN" altLang="en-US" sz="2800" b="1" dirty="0">
                <a:latin typeface="Calibri" panose="020F0502020204030204" charset="0"/>
                <a:ea typeface="黑体" panose="02010609060101010101" charset="-122"/>
              </a:rPr>
              <a:t>物体的运动</a:t>
            </a:r>
            <a:r>
              <a:rPr lang="en-US" altLang="zh-CN" sz="2800" b="1" dirty="0">
                <a:latin typeface="Calibri" panose="020F0502020204030204" charset="0"/>
                <a:ea typeface="黑体" panose="02010609060101010101" charset="-122"/>
              </a:rPr>
              <a:t>》</a:t>
            </a:r>
            <a:r>
              <a:rPr lang="zh-CN" altLang="en-US" sz="2800" b="1" dirty="0">
                <a:latin typeface="Calibri" panose="020F0502020204030204" charset="0"/>
                <a:ea typeface="宋体" panose="02010600030101010101" pitchFamily="2" charset="-122"/>
              </a:rPr>
              <a:t>单元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拓展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515" y="46990"/>
            <a:ext cx="1175385" cy="13455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21972" y="573314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回忆坐旋转木马的场景，画出人的运动形式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47" y="1168645"/>
            <a:ext cx="5647619" cy="3923809"/>
          </a:xfrm>
          <a:prstGeom prst="rect">
            <a:avLst/>
          </a:prstGeom>
        </p:spPr>
      </p:pic>
      <p:sp>
        <p:nvSpPr>
          <p:cNvPr id="8" name="箭头: 上弧形 7"/>
          <p:cNvSpPr/>
          <p:nvPr/>
        </p:nvSpPr>
        <p:spPr>
          <a:xfrm rot="10800000">
            <a:off x="2169886" y="3294743"/>
            <a:ext cx="1216152" cy="73152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/>
          <p:nvPr/>
        </p:nvSpPr>
        <p:spPr>
          <a:xfrm>
            <a:off x="2541270" y="1255395"/>
            <a:ext cx="36626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     </a:t>
            </a:r>
            <a:r>
              <a:rPr lang="zh-CN" altLang="en-US" sz="9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谢谢</a:t>
            </a:r>
            <a:endParaRPr lang="zh-CN" altLang="en-US" sz="9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聚焦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690" y="41910"/>
            <a:ext cx="1490345" cy="11182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69885" y="471715"/>
            <a:ext cx="537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生活中的物体是怎样运动的？</a:t>
            </a:r>
            <a:endParaRPr lang="zh-CN" alt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310980"/>
            <a:ext cx="3788228" cy="25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72" y="1313347"/>
            <a:ext cx="3788228" cy="25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聚焦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690" y="41910"/>
            <a:ext cx="1499235" cy="1124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1" y="1436915"/>
            <a:ext cx="6023225" cy="25690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57" y="847181"/>
            <a:ext cx="2295412" cy="327841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实验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600" y="96520"/>
            <a:ext cx="1215390" cy="1217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71178" y="0"/>
            <a:ext cx="371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B050"/>
                </a:solidFill>
              </a:rPr>
              <a:t>探索一</a:t>
            </a:r>
            <a:endParaRPr lang="zh-CN" altLang="en-US" sz="4000" dirty="0">
              <a:solidFill>
                <a:srgbClr val="00B05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2466" y="601295"/>
            <a:ext cx="674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用多种方法让这些物体运动起来，观察并比较，他们的运动方式一样吗？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219"/>
            <a:ext cx="2923809" cy="19904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78" y="1432292"/>
            <a:ext cx="3107107" cy="17547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" y="3038622"/>
            <a:ext cx="3270208" cy="21048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94" y="2587462"/>
            <a:ext cx="2453542" cy="24535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21" y="1111667"/>
            <a:ext cx="2049422" cy="403183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实验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260" y="41275"/>
            <a:ext cx="1214755" cy="12172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98171" y="395291"/>
            <a:ext cx="596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     物体的运动有多种形式，如：前进、后退、转弯、旋转、滚动、振动、绕圈等。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443038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72" y="1561903"/>
            <a:ext cx="3807277" cy="28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实验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260" y="41275"/>
            <a:ext cx="1171575" cy="11734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71178" y="0"/>
            <a:ext cx="371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B050"/>
                </a:solidFill>
              </a:rPr>
              <a:t>探索二</a:t>
            </a:r>
            <a:endParaRPr lang="zh-CN" altLang="en-US" sz="4000" dirty="0">
              <a:solidFill>
                <a:srgbClr val="00B05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19835" y="799256"/>
            <a:ext cx="699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  在这些物体上贴上圆点，用多种方法让它们动起来，观察和记录圆点的运动形式并交流。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" y="2065153"/>
            <a:ext cx="3633752" cy="21645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05" y="1965608"/>
            <a:ext cx="3729801" cy="22640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96" y="2861703"/>
            <a:ext cx="1523810" cy="57142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293257" y="4513943"/>
            <a:ext cx="44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拨动尺子，圆点上下振动</a:t>
            </a:r>
            <a:endParaRPr lang="zh-CN" altLang="en-US" sz="2400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实验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260" y="41275"/>
            <a:ext cx="1171575" cy="11734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67" y="2571748"/>
            <a:ext cx="1523810" cy="5714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" y="1765832"/>
            <a:ext cx="3665421" cy="21832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63" y="1765832"/>
            <a:ext cx="3648907" cy="21832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11086" y="4165600"/>
            <a:ext cx="566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拨动</a:t>
            </a:r>
            <a:r>
              <a:rPr lang="zh-CN" altLang="en-US" sz="3200" dirty="0"/>
              <a:t>指尖陀螺</a:t>
            </a:r>
            <a:r>
              <a:rPr lang="zh-CN" altLang="en-US" sz="3200" dirty="0">
                <a:solidFill>
                  <a:srgbClr val="FF0000"/>
                </a:solidFill>
              </a:rPr>
              <a:t>边缘</a:t>
            </a:r>
            <a:r>
              <a:rPr lang="zh-CN" altLang="en-US" sz="3200" dirty="0"/>
              <a:t>，圆点转动</a:t>
            </a:r>
            <a:endParaRPr lang="zh-CN" altLang="en-US" sz="3200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实验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260" y="41275"/>
            <a:ext cx="1171575" cy="1173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4" y="0"/>
            <a:ext cx="5558971" cy="41708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19835" y="4271228"/>
            <a:ext cx="7220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  思考：如果换个位置贴上圆点，观察到的运动形式和之前一样吗？</a:t>
            </a:r>
            <a:endParaRPr lang="zh-CN" altLang="en-US" sz="24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484120" y="1906879"/>
            <a:ext cx="417576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500">
              <a:solidFill>
                <a:srgbClr val="42575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研讨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9375" y="50165"/>
            <a:ext cx="1321435" cy="1320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22822" y="320986"/>
            <a:ext cx="5883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       生活中的各种物体有哪些运动形式？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1108815" y="1984988"/>
            <a:ext cx="72812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00B05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4400" dirty="0" smtClean="0">
                <a:solidFill>
                  <a:srgbClr val="00B05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物体</a:t>
            </a:r>
            <a:r>
              <a:rPr lang="zh-CN" altLang="en-US" sz="4400" dirty="0">
                <a:solidFill>
                  <a:srgbClr val="00B05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的运动有多种形式，如：</a:t>
            </a:r>
            <a:r>
              <a:rPr lang="zh-CN" altLang="en-US" sz="4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前进、后退、转弯、旋转、滚动、振动、绕圈</a:t>
            </a:r>
            <a:r>
              <a:rPr lang="zh-CN" altLang="en-US" sz="4400" dirty="0">
                <a:solidFill>
                  <a:srgbClr val="00B05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等。</a:t>
            </a:r>
            <a:endParaRPr lang="zh-CN" altLang="en-US" sz="4400" dirty="0">
              <a:solidFill>
                <a:srgbClr val="00B05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ags/tag6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9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4.xml><?xml version="1.0" encoding="utf-8"?>
<p:tagLst xmlns:p="http://schemas.openxmlformats.org/presentationml/2006/main">
  <p:tag name="KSO_WM_DOC_GUID" val="{23abcf7d-e9c8-47b8-ae1f-037a32faa4df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WPS 演示</Application>
  <PresentationFormat>全屏显示(16:9)</PresentationFormat>
  <Paragraphs>32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楷体_GB2312</vt:lpstr>
      <vt:lpstr>新宋体</vt:lpstr>
      <vt:lpstr>Arial Unicode MS</vt:lpstr>
      <vt:lpstr>Calibri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红心</cp:lastModifiedBy>
  <cp:revision>86</cp:revision>
  <dcterms:created xsi:type="dcterms:W3CDTF">2019-03-27T07:15:00Z</dcterms:created>
  <dcterms:modified xsi:type="dcterms:W3CDTF">2021-01-19T10:50:30Z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