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
  </p:handoutMasterIdLst>
  <p:sldIdLst>
    <p:sldId id="256" r:id="rId3"/>
    <p:sldId id="274" r:id="rId5"/>
    <p:sldId id="278" r:id="rId6"/>
    <p:sldId id="279" r:id="rId7"/>
    <p:sldId id="281" r:id="rId8"/>
    <p:sldId id="280" r:id="rId9"/>
    <p:sldId id="282" r:id="rId10"/>
    <p:sldId id="288" r:id="rId11"/>
    <p:sldId id="284" r:id="rId12"/>
    <p:sldId id="287" r:id="rId13"/>
  </p:sldIdLst>
  <p:sldSz cx="9144000" cy="5143500" type="screen16x9"/>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75C"/>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3778" autoAdjust="0"/>
    <p:restoredTop sz="94660"/>
  </p:normalViewPr>
  <p:slideViewPr>
    <p:cSldViewPr snapToGrid="0">
      <p:cViewPr varScale="1">
        <p:scale>
          <a:sx n="119" d="100"/>
          <a:sy n="119" d="100"/>
        </p:scale>
        <p:origin x="-654" y="-90"/>
      </p:cViewPr>
      <p:guideLst>
        <p:guide orient="horz" pos="1591"/>
        <p:guide pos="2955"/>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7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6280" y="1143000"/>
            <a:ext cx="548544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502412" y="1941550"/>
            <a:ext cx="8139178" cy="674493"/>
          </a:xfrm>
        </p:spPr>
        <p:txBody>
          <a:bodyPr lIns="101600" tIns="38100" rIns="25400" bIns="38100" anchor="t" anchorCtr="0">
            <a:noAutofit/>
          </a:bodyPr>
          <a:lstStyle>
            <a:lvl1pPr algn="ctr">
              <a:defRPr sz="405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502412" y="2675088"/>
            <a:ext cx="8139178" cy="713363"/>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tx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8035" indent="0" algn="ctr">
              <a:buNone/>
              <a:defRPr sz="1200"/>
            </a:lvl7pPr>
            <a:lvl8pPr marL="2400935" indent="0" algn="ctr">
              <a:buNone/>
              <a:defRPr sz="1200"/>
            </a:lvl8pPr>
            <a:lvl9pPr marL="2743835" indent="0" algn="ctr">
              <a:buNone/>
              <a:defRPr sz="12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502448" y="714506"/>
            <a:ext cx="8139178" cy="3780661"/>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502412" y="1941550"/>
            <a:ext cx="8139178" cy="674493"/>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502412" y="972170"/>
            <a:ext cx="8139178" cy="3781678"/>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48" y="2857047"/>
            <a:ext cx="8139178" cy="468716"/>
          </a:xfrm>
        </p:spPr>
        <p:txBody>
          <a:bodyPr lIns="101600" tIns="38100" rIns="63500" bIns="38100" anchor="t" anchorCtr="0">
            <a:noAutofit/>
          </a:bodyPr>
          <a:lstStyle>
            <a:lvl1pPr>
              <a:defRPr sz="27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502444" y="3384348"/>
            <a:ext cx="8139178" cy="808630"/>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tx1"/>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8035" indent="0">
              <a:buNone/>
              <a:defRPr sz="1200">
                <a:solidFill>
                  <a:schemeClr val="tx1">
                    <a:tint val="75000"/>
                  </a:schemeClr>
                </a:solidFill>
              </a:defRPr>
            </a:lvl7pPr>
            <a:lvl8pPr marL="2400935" indent="0">
              <a:buNone/>
              <a:defRPr sz="1200">
                <a:solidFill>
                  <a:schemeClr val="tx1">
                    <a:tint val="75000"/>
                  </a:schemeClr>
                </a:solidFill>
              </a:defRPr>
            </a:lvl8pPr>
            <a:lvl9pPr marL="2743835"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502448" y="972170"/>
            <a:ext cx="3962432" cy="3780661"/>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4679158" y="972170"/>
            <a:ext cx="3962432" cy="3780661"/>
          </a:xfrm>
        </p:spPr>
        <p:txBody>
          <a:bodyPr>
            <a:noAutofit/>
          </a:bodyPr>
          <a:lstStyle>
            <a:lvl1pPr>
              <a:defRPr sz="1200">
                <a:solidFill>
                  <a:schemeClr val="tx1">
                    <a:lumMod val="75000"/>
                    <a:lumOff val="25000"/>
                  </a:schemeClr>
                </a:solidFill>
              </a:defRPr>
            </a:lvl1pPr>
            <a:lvl2pPr>
              <a:defRPr sz="1200">
                <a:solidFill>
                  <a:schemeClr val="tx1">
                    <a:lumMod val="75000"/>
                    <a:lumOff val="25000"/>
                  </a:schemeClr>
                </a:solidFill>
              </a:defRPr>
            </a:lvl2pPr>
            <a:lvl3pPr>
              <a:defRPr sz="1200">
                <a:solidFill>
                  <a:schemeClr val="tx1">
                    <a:lumMod val="75000"/>
                    <a:lumOff val="25000"/>
                  </a:schemeClr>
                </a:solidFill>
              </a:defRPr>
            </a:lvl3pPr>
            <a:lvl4pPr>
              <a:defRPr sz="1200">
                <a:solidFill>
                  <a:schemeClr val="tx1">
                    <a:lumMod val="75000"/>
                    <a:lumOff val="25000"/>
                  </a:schemeClr>
                </a:solidFill>
              </a:defRPr>
            </a:lvl4pPr>
            <a:lvl5pPr>
              <a:defRPr sz="12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02412" y="324057"/>
            <a:ext cx="8139178" cy="486085"/>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502448" y="972170"/>
            <a:ext cx="3962432" cy="28580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tx1"/>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502444" y="1342017"/>
            <a:ext cx="3962400"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4676813" y="972170"/>
            <a:ext cx="3962432" cy="28580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tx1"/>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8035" indent="0">
              <a:buNone/>
              <a:defRPr sz="1200" b="1"/>
            </a:lvl7pPr>
            <a:lvl8pPr marL="2400935" indent="0">
              <a:buNone/>
              <a:defRPr sz="1200" b="1"/>
            </a:lvl8pPr>
            <a:lvl9pPr marL="2743835"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4676813" y="1342017"/>
            <a:ext cx="3962432" cy="3414773"/>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502448" y="972170"/>
            <a:ext cx="3962432" cy="3780661"/>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972170"/>
            <a:ext cx="3962432" cy="3780661"/>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7928351" y="714506"/>
            <a:ext cx="713238" cy="404238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502444" y="714500"/>
            <a:ext cx="7371076" cy="404238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tags" Target="../tags/tag56.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57"/>
            <a:ext cx="8139178" cy="486085"/>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502412" y="972170"/>
            <a:ext cx="8139178" cy="3780661"/>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59807" y="4763208"/>
            <a:ext cx="2025000" cy="237642"/>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3087000" y="4763208"/>
            <a:ext cx="2970000" cy="237642"/>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3208"/>
            <a:ext cx="2025000" cy="237642"/>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fontAlgn="auto" latinLnBrk="0" hangingPunct="1">
        <a:lnSpc>
          <a:spcPct val="100000"/>
        </a:lnSpc>
        <a:spcBef>
          <a:spcPct val="0"/>
        </a:spcBef>
        <a:buNone/>
        <a:defRPr sz="2100" b="1" u="none" strike="noStrike" kern="1200" cap="none" spc="200" normalizeH="0">
          <a:solidFill>
            <a:schemeClr val="tx1"/>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770" algn="l"/>
        </a:tabLst>
        <a:defRPr sz="1200" u="none" strike="noStrike" kern="1200" cap="none" spc="150" normalizeH="0" baseline="0">
          <a:solidFill>
            <a:schemeClr val="tx1"/>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2.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64.xml"/><Relationship Id="rId2" Type="http://schemas.openxmlformats.org/officeDocument/2006/relationships/image" Target="../media/image2.jpeg"/><Relationship Id="rId1" Type="http://schemas.openxmlformats.org/officeDocument/2006/relationships/image" Target="../media/image1.tiff"/></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65.xml"/><Relationship Id="rId2" Type="http://schemas.openxmlformats.org/officeDocument/2006/relationships/image" Target="../media/image3.png"/><Relationship Id="rId1" Type="http://schemas.openxmlformats.org/officeDocument/2006/relationships/image" Target="../media/image2.tiff"/></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66.xml"/><Relationship Id="rId2" Type="http://schemas.openxmlformats.org/officeDocument/2006/relationships/image" Target="../media/image4.png"/><Relationship Id="rId1" Type="http://schemas.openxmlformats.org/officeDocument/2006/relationships/image" Target="../media/image3.tiff"/></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1.xml"/><Relationship Id="rId3" Type="http://schemas.openxmlformats.org/officeDocument/2006/relationships/tags" Target="../tags/tag67.xml"/><Relationship Id="rId2" Type="http://schemas.openxmlformats.org/officeDocument/2006/relationships/image" Target="../media/image5.png"/><Relationship Id="rId1" Type="http://schemas.openxmlformats.org/officeDocument/2006/relationships/image" Target="../media/image4.tif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xml"/><Relationship Id="rId3" Type="http://schemas.openxmlformats.org/officeDocument/2006/relationships/tags" Target="../tags/tag68.xml"/><Relationship Id="rId2" Type="http://schemas.openxmlformats.org/officeDocument/2006/relationships/image" Target="../media/image6.png"/><Relationship Id="rId1" Type="http://schemas.openxmlformats.org/officeDocument/2006/relationships/image" Target="../media/image4.tiff"/></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xml"/><Relationship Id="rId3" Type="http://schemas.openxmlformats.org/officeDocument/2006/relationships/tags" Target="../tags/tag69.xml"/><Relationship Id="rId2" Type="http://schemas.openxmlformats.org/officeDocument/2006/relationships/image" Target="../media/image7.png"/><Relationship Id="rId1" Type="http://schemas.openxmlformats.org/officeDocument/2006/relationships/image" Target="../media/image4.tiff"/></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tags" Target="../tags/tag70.xml"/><Relationship Id="rId1" Type="http://schemas.openxmlformats.org/officeDocument/2006/relationships/image" Target="../media/image5.tiff"/></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image" Target="../media/image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387600" y="1712686"/>
            <a:ext cx="4140359" cy="1015663"/>
          </a:xfrm>
          <a:prstGeom prst="rect">
            <a:avLst/>
          </a:prstGeom>
          <a:noFill/>
        </p:spPr>
        <p:txBody>
          <a:bodyPr wrap="square" rtlCol="0">
            <a:spAutoFit/>
          </a:bodyPr>
          <a:lstStyle/>
          <a:p>
            <a:pPr algn="ctr"/>
            <a:r>
              <a:rPr lang="zh-CN" altLang="en-US" sz="6000" dirty="0">
                <a:solidFill>
                  <a:srgbClr val="92D050"/>
                </a:solidFill>
              </a:rPr>
              <a:t>地球的形状</a:t>
            </a:r>
            <a:endParaRPr lang="zh-CN" altLang="en-US" sz="6000" dirty="0">
              <a:solidFill>
                <a:srgbClr val="92D050"/>
              </a:solidFill>
            </a:endParaRPr>
          </a:p>
        </p:txBody>
      </p:sp>
      <p:sp>
        <p:nvSpPr>
          <p:cNvPr id="10" name="任意多边形 9"/>
          <p:cNvSpPr/>
          <p:nvPr>
            <p:custDataLst>
              <p:tags r:id="rId1"/>
            </p:custDataLst>
          </p:nvPr>
        </p:nvSpPr>
        <p:spPr>
          <a:xfrm flipH="1">
            <a:off x="381000" y="17145"/>
            <a:ext cx="8542020" cy="1000125"/>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p:spPr>
        <p:style>
          <a:lnRef idx="1">
            <a:schemeClr val="accent5"/>
          </a:lnRef>
          <a:fillRef idx="2">
            <a:schemeClr val="accent5"/>
          </a:fillRef>
          <a:effectRef idx="1">
            <a:schemeClr val="accent5"/>
          </a:effectRef>
          <a:fontRef idx="minor">
            <a:schemeClr val="dk1"/>
          </a:fontRef>
        </p:style>
        <p:txBody>
          <a:bodyPr lIns="396000" tIns="0" rIns="0" bIns="0" anchor="ct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2800" b="1" i="0" u="none" strike="noStrike" kern="1200" cap="none" spc="0" normalizeH="0" baseline="0" noProof="0">
                <a:ln>
                  <a:noFill/>
                </a:ln>
                <a:solidFill>
                  <a:srgbClr val="000000"/>
                </a:solidFill>
                <a:effectLst/>
                <a:uLnTx/>
                <a:uFillTx/>
                <a:latin typeface="等线" pitchFamily="2" charset="-122"/>
                <a:ea typeface="等线" pitchFamily="2" charset="-122"/>
                <a:cs typeface="+mn-cs"/>
              </a:rPr>
              <a:t> 教科版三年级下册</a:t>
            </a:r>
            <a:r>
              <a:rPr kumimoji="0" lang="en-US" altLang="zh-CN" sz="2800" b="1" i="0" u="none" strike="noStrike" kern="1200" cap="none" spc="0" normalizeH="0" baseline="0" noProof="0">
                <a:ln>
                  <a:noFill/>
                </a:ln>
                <a:solidFill>
                  <a:srgbClr val="000000"/>
                </a:solidFill>
                <a:effectLst/>
                <a:uLnTx/>
                <a:uFillTx/>
                <a:latin typeface="等线" pitchFamily="2" charset="-122"/>
                <a:ea typeface="等线" pitchFamily="2" charset="-122"/>
                <a:cs typeface="+mn-cs"/>
              </a:rPr>
              <a:t>《</a:t>
            </a:r>
            <a:r>
              <a:rPr kumimoji="0" lang="zh-CN" altLang="en-US" sz="2800" b="1" i="0" u="none" strike="noStrike" kern="1200" cap="none" spc="0" normalizeH="0" baseline="0" noProof="0">
                <a:ln>
                  <a:noFill/>
                </a:ln>
                <a:solidFill>
                  <a:srgbClr val="000000"/>
                </a:solidFill>
                <a:effectLst/>
                <a:uLnTx/>
                <a:uFillTx/>
                <a:latin typeface="等线" pitchFamily="2" charset="-122"/>
                <a:ea typeface="等线" pitchFamily="2" charset="-122"/>
                <a:cs typeface="+mn-cs"/>
              </a:rPr>
              <a:t>太阳、地球和月球</a:t>
            </a:r>
            <a:r>
              <a:rPr kumimoji="0" lang="en-US" altLang="zh-CN" sz="2800" b="1" i="0" u="none" strike="noStrike" kern="1200" cap="none" spc="0" normalizeH="0" baseline="0" noProof="0">
                <a:ln>
                  <a:noFill/>
                </a:ln>
                <a:solidFill>
                  <a:srgbClr val="000000"/>
                </a:solidFill>
                <a:effectLst/>
                <a:uLnTx/>
                <a:uFillTx/>
                <a:latin typeface="等线" pitchFamily="2" charset="-122"/>
                <a:ea typeface="等线" pitchFamily="2" charset="-122"/>
                <a:cs typeface="+mn-cs"/>
              </a:rPr>
              <a:t>》</a:t>
            </a:r>
            <a:r>
              <a:rPr kumimoji="0" lang="zh-CN" altLang="en-US" sz="2800" b="1" i="0" u="none" strike="noStrike" kern="1200" cap="none" spc="0" normalizeH="0" baseline="0" noProof="0">
                <a:ln>
                  <a:noFill/>
                </a:ln>
                <a:solidFill>
                  <a:srgbClr val="000000"/>
                </a:solidFill>
                <a:effectLst/>
                <a:uLnTx/>
                <a:uFillTx/>
                <a:latin typeface="等线" pitchFamily="2" charset="-122"/>
                <a:ea typeface="等线" pitchFamily="2" charset="-122"/>
                <a:cs typeface="+mn-cs"/>
              </a:rPr>
              <a:t>第三单元</a:t>
            </a:r>
            <a:endParaRPr kumimoji="0" lang="zh-CN" altLang="en-US" sz="2800" b="0" i="0" u="none" strike="noStrike" kern="1200" cap="none" spc="0" normalizeH="0" baseline="0" noProof="0">
              <a:ln>
                <a:noFill/>
              </a:ln>
              <a:solidFill>
                <a:srgbClr val="000000"/>
              </a:solidFill>
              <a:effectLst/>
              <a:uLnTx/>
              <a:uFillTx/>
              <a:latin typeface="微软雅黑" panose="020B0503020204020204" charset="-122"/>
              <a:ea typeface="微软雅黑" panose="020B0503020204020204" charset="-122"/>
              <a:cs typeface="Arial" panose="020B0604020202020204" pitchFamily="34" charset="0"/>
              <a:sym typeface="+mn-ea"/>
            </a:endParaRPr>
          </a:p>
        </p:txBody>
      </p:sp>
      <p:sp>
        <p:nvSpPr>
          <p:cNvPr id="3" name="文本框 2"/>
          <p:cNvSpPr txBox="1"/>
          <p:nvPr/>
        </p:nvSpPr>
        <p:spPr>
          <a:xfrm>
            <a:off x="3804920" y="3014345"/>
            <a:ext cx="2934970" cy="460375"/>
          </a:xfrm>
          <a:prstGeom prst="rect">
            <a:avLst/>
          </a:prstGeom>
          <a:noFill/>
        </p:spPr>
        <p:txBody>
          <a:bodyPr wrap="square" rtlCol="0">
            <a:spAutoFit/>
          </a:bodyPr>
          <a:p>
            <a:r>
              <a:rPr lang="zh-CN" altLang="en-US"/>
              <a:t>执教：姚荣红</a:t>
            </a:r>
            <a:endParaRPr lang="zh-CN" altLang="en-US"/>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p:nvPr/>
        </p:nvSpPr>
        <p:spPr>
          <a:xfrm>
            <a:off x="2541270" y="1255395"/>
            <a:ext cx="3662680" cy="1568450"/>
          </a:xfrm>
          <a:prstGeom prst="rect">
            <a:avLst/>
          </a:prstGeom>
          <a:noFill/>
          <a:ln w="9525">
            <a:noFill/>
          </a:ln>
        </p:spPr>
        <p:txBody>
          <a:bodyPr wrap="square">
            <a:spAutoFit/>
          </a:bodyPr>
          <a:lstStyle/>
          <a:p>
            <a:r>
              <a:rPr lang="en-US" altLang="zh-CN" sz="4000" dirty="0">
                <a:latin typeface="Arial" panose="020B0604020202020204" pitchFamily="34" charset="0"/>
              </a:rPr>
              <a:t>     </a:t>
            </a:r>
            <a:r>
              <a:rPr lang="zh-CN" altLang="en-US" sz="9600" dirty="0">
                <a:ln w="22225">
                  <a:solidFill>
                    <a:schemeClr val="accent2"/>
                  </a:solidFill>
                  <a:prstDash val="solid"/>
                </a:ln>
                <a:solidFill>
                  <a:schemeClr val="accent2">
                    <a:lumMod val="40000"/>
                    <a:lumOff val="60000"/>
                  </a:schemeClr>
                </a:solidFill>
                <a:effectLst/>
                <a:latin typeface="Arial" panose="020B0604020202020204" pitchFamily="34" charset="0"/>
              </a:rPr>
              <a:t>谢谢</a:t>
            </a:r>
            <a:endParaRPr lang="zh-CN" altLang="en-US" sz="9600" dirty="0">
              <a:ln w="22225">
                <a:solidFill>
                  <a:schemeClr val="accent2"/>
                </a:solidFill>
                <a:prstDash val="solid"/>
              </a:ln>
              <a:solidFill>
                <a:schemeClr val="accent2">
                  <a:lumMod val="40000"/>
                  <a:lumOff val="60000"/>
                </a:schemeClr>
              </a:solidFill>
              <a:effectLst/>
              <a:latin typeface="Arial" panose="020B0604020202020204" pitchFamily="3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聚焦"/>
          <p:cNvPicPr>
            <a:picLocks noChangeAspect="1"/>
          </p:cNvPicPr>
          <p:nvPr/>
        </p:nvPicPr>
        <p:blipFill>
          <a:blip r:embed="rId1" cstate="print"/>
          <a:stretch>
            <a:fillRect/>
          </a:stretch>
        </p:blipFill>
        <p:spPr>
          <a:xfrm>
            <a:off x="59690" y="41910"/>
            <a:ext cx="1490345" cy="1118235"/>
          </a:xfrm>
          <a:prstGeom prst="rect">
            <a:avLst/>
          </a:prstGeom>
        </p:spPr>
      </p:pic>
      <p:sp>
        <p:nvSpPr>
          <p:cNvPr id="2" name="文本框 1"/>
          <p:cNvSpPr txBox="1"/>
          <p:nvPr/>
        </p:nvSpPr>
        <p:spPr>
          <a:xfrm>
            <a:off x="1746431" y="41910"/>
            <a:ext cx="5651137" cy="1308179"/>
          </a:xfrm>
          <a:prstGeom prst="rect">
            <a:avLst/>
          </a:prstGeom>
          <a:noFill/>
        </p:spPr>
        <p:txBody>
          <a:bodyPr wrap="square" rtlCol="0">
            <a:spAutoFit/>
          </a:bodyPr>
          <a:lstStyle/>
          <a:p>
            <a:pPr indent="457200">
              <a:lnSpc>
                <a:spcPct val="150000"/>
              </a:lnSpc>
            </a:pPr>
            <a:r>
              <a:rPr lang="zh-CN" altLang="en-US" sz="2800" dirty="0"/>
              <a:t>人们是如何认识地球形状的？又是怎样知道地球是个球体的呢？</a:t>
            </a:r>
            <a:endParaRPr lang="zh-CN" alt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802" y="1517795"/>
            <a:ext cx="3796393" cy="35837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实验"/>
          <p:cNvPicPr>
            <a:picLocks noChangeAspect="1"/>
          </p:cNvPicPr>
          <p:nvPr/>
        </p:nvPicPr>
        <p:blipFill>
          <a:blip r:embed="rId1" cstate="print"/>
          <a:stretch>
            <a:fillRect/>
          </a:stretch>
        </p:blipFill>
        <p:spPr>
          <a:xfrm>
            <a:off x="101600" y="96520"/>
            <a:ext cx="1215390" cy="1217930"/>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8373" y="2571750"/>
            <a:ext cx="3815462" cy="2118283"/>
          </a:xfrm>
          <a:prstGeom prst="rect">
            <a:avLst/>
          </a:prstGeom>
        </p:spPr>
      </p:pic>
      <p:sp>
        <p:nvSpPr>
          <p:cNvPr id="5" name="TextBox 4"/>
          <p:cNvSpPr txBox="1"/>
          <p:nvPr/>
        </p:nvSpPr>
        <p:spPr>
          <a:xfrm>
            <a:off x="1804736" y="208548"/>
            <a:ext cx="5526505" cy="2031325"/>
          </a:xfrm>
          <a:prstGeom prst="rect">
            <a:avLst/>
          </a:prstGeom>
          <a:noFill/>
        </p:spPr>
        <p:txBody>
          <a:bodyPr wrap="square" rtlCol="0">
            <a:spAutoFit/>
          </a:bodyPr>
          <a:lstStyle/>
          <a:p>
            <a:pPr indent="457200">
              <a:lnSpc>
                <a:spcPct val="150000"/>
              </a:lnSpc>
            </a:pPr>
            <a:r>
              <a:rPr lang="zh-CN" altLang="en-US" sz="2800" dirty="0" smtClean="0"/>
              <a:t>很久很</a:t>
            </a:r>
            <a:r>
              <a:rPr lang="zh-CN" altLang="en-US" sz="2800" dirty="0" smtClean="0"/>
              <a:t>久以前，绝大多数的人认为</a:t>
            </a:r>
            <a:r>
              <a:rPr lang="zh-CN" altLang="en-US" sz="2800" dirty="0" smtClean="0">
                <a:solidFill>
                  <a:srgbClr val="FF0000"/>
                </a:solidFill>
              </a:rPr>
              <a:t>天是圆的</a:t>
            </a:r>
            <a:r>
              <a:rPr lang="zh-CN" altLang="en-US" sz="2800" dirty="0" smtClean="0"/>
              <a:t>，</a:t>
            </a:r>
            <a:r>
              <a:rPr lang="zh-CN" altLang="en-US" sz="2800" dirty="0" smtClean="0">
                <a:solidFill>
                  <a:srgbClr val="FF0000"/>
                </a:solidFill>
              </a:rPr>
              <a:t>地是方的</a:t>
            </a:r>
            <a:r>
              <a:rPr lang="zh-CN" altLang="en-US" sz="2800" dirty="0" smtClean="0"/>
              <a:t>。这和人们观察到的现象基本相同。</a:t>
            </a:r>
            <a:endParaRPr lang="zh-CN" altLang="en-US" sz="2800"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实验"/>
          <p:cNvPicPr>
            <a:picLocks noChangeAspect="1"/>
          </p:cNvPicPr>
          <p:nvPr/>
        </p:nvPicPr>
        <p:blipFill>
          <a:blip r:embed="rId1" cstate="print"/>
          <a:stretch>
            <a:fillRect/>
          </a:stretch>
        </p:blipFill>
        <p:spPr>
          <a:xfrm>
            <a:off x="48260" y="41275"/>
            <a:ext cx="1214755" cy="1217295"/>
          </a:xfrm>
          <a:prstGeom prst="rect">
            <a:avLst/>
          </a:prstGeom>
        </p:spPr>
      </p:pic>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9694" y="1561830"/>
            <a:ext cx="3219048" cy="2733333"/>
          </a:xfrm>
          <a:prstGeom prst="rect">
            <a:avLst/>
          </a:prstGeom>
        </p:spPr>
      </p:pic>
      <p:sp>
        <p:nvSpPr>
          <p:cNvPr id="5" name="TextBox 4"/>
          <p:cNvSpPr txBox="1"/>
          <p:nvPr/>
        </p:nvSpPr>
        <p:spPr>
          <a:xfrm>
            <a:off x="192504" y="1235242"/>
            <a:ext cx="5029200" cy="3416320"/>
          </a:xfrm>
          <a:prstGeom prst="rect">
            <a:avLst/>
          </a:prstGeom>
          <a:noFill/>
        </p:spPr>
        <p:txBody>
          <a:bodyPr wrap="square" rtlCol="0">
            <a:spAutoFit/>
          </a:bodyPr>
          <a:lstStyle/>
          <a:p>
            <a:pPr indent="457200">
              <a:lnSpc>
                <a:spcPct val="150000"/>
              </a:lnSpc>
            </a:pPr>
            <a:r>
              <a:rPr lang="zh-CN" altLang="en-US" sz="2400" dirty="0" smtClean="0"/>
              <a:t>但有一些现象，却让一部分人推测地球可能是球形。在海边，人们用望远镜观察远方来的船，发现总是</a:t>
            </a:r>
            <a:r>
              <a:rPr lang="zh-CN" altLang="en-US" sz="2400" dirty="0" smtClean="0">
                <a:solidFill>
                  <a:srgbClr val="FF0000"/>
                </a:solidFill>
              </a:rPr>
              <a:t>先看到帆顶，然后才看到船身</a:t>
            </a:r>
            <a:r>
              <a:rPr lang="zh-CN" altLang="en-US" sz="2400" dirty="0" smtClean="0"/>
              <a:t>。月食时，人们观察到地球投射在月球上的</a:t>
            </a:r>
            <a:r>
              <a:rPr lang="zh-CN" altLang="en-US" sz="2400" dirty="0" smtClean="0">
                <a:solidFill>
                  <a:srgbClr val="FF0000"/>
                </a:solidFill>
              </a:rPr>
              <a:t>影子总是圆形</a:t>
            </a:r>
            <a:r>
              <a:rPr lang="zh-CN" altLang="en-US" sz="2400" dirty="0" smtClean="0"/>
              <a:t>的。</a:t>
            </a:r>
            <a:endParaRPr lang="zh-CN" altLang="en-US" sz="2400" dirty="0"/>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descr="实验"/>
          <p:cNvPicPr>
            <a:picLocks noChangeAspect="1"/>
          </p:cNvPicPr>
          <p:nvPr/>
        </p:nvPicPr>
        <p:blipFill>
          <a:blip r:embed="rId1" cstate="print"/>
          <a:stretch>
            <a:fillRect/>
          </a:stretch>
        </p:blipFill>
        <p:spPr>
          <a:xfrm>
            <a:off x="48260" y="41275"/>
            <a:ext cx="1171575" cy="1173480"/>
          </a:xfrm>
          <a:prstGeom prst="rect">
            <a:avLst/>
          </a:prstGeom>
        </p:spPr>
      </p:pic>
      <p:sp>
        <p:nvSpPr>
          <p:cNvPr id="2" name="文本框 1"/>
          <p:cNvSpPr txBox="1"/>
          <p:nvPr/>
        </p:nvSpPr>
        <p:spPr>
          <a:xfrm>
            <a:off x="3331028" y="274072"/>
            <a:ext cx="2481943" cy="707886"/>
          </a:xfrm>
          <a:prstGeom prst="rect">
            <a:avLst/>
          </a:prstGeom>
          <a:noFill/>
        </p:spPr>
        <p:txBody>
          <a:bodyPr wrap="square" rtlCol="0">
            <a:spAutoFit/>
          </a:bodyPr>
          <a:lstStyle/>
          <a:p>
            <a:pPr algn="ctr"/>
            <a:r>
              <a:rPr lang="zh-CN" altLang="en-US" sz="4000" dirty="0"/>
              <a:t>模拟实验</a:t>
            </a:r>
            <a:endParaRPr lang="zh-CN" altLang="en-US" sz="4000"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143" y="1252702"/>
            <a:ext cx="7285714" cy="2638095"/>
          </a:xfrm>
          <a:prstGeom prst="rect">
            <a:avLst/>
          </a:prstGeom>
        </p:spPr>
      </p:pic>
      <p:sp>
        <p:nvSpPr>
          <p:cNvPr id="5" name="文本框 4"/>
          <p:cNvSpPr txBox="1"/>
          <p:nvPr/>
        </p:nvSpPr>
        <p:spPr>
          <a:xfrm>
            <a:off x="1374177" y="3723026"/>
            <a:ext cx="6106887" cy="1308179"/>
          </a:xfrm>
          <a:prstGeom prst="rect">
            <a:avLst/>
          </a:prstGeom>
          <a:noFill/>
        </p:spPr>
        <p:txBody>
          <a:bodyPr wrap="square" rtlCol="0">
            <a:spAutoFit/>
          </a:bodyPr>
          <a:lstStyle/>
          <a:p>
            <a:pPr indent="457200">
              <a:lnSpc>
                <a:spcPct val="150000"/>
              </a:lnSpc>
            </a:pPr>
            <a:r>
              <a:rPr lang="zh-CN" altLang="en-US" sz="2800" dirty="0"/>
              <a:t>船模在</a:t>
            </a:r>
            <a:r>
              <a:rPr lang="zh-CN" altLang="en-US" sz="2800" dirty="0">
                <a:solidFill>
                  <a:srgbClr val="FF0000"/>
                </a:solidFill>
              </a:rPr>
              <a:t>球面</a:t>
            </a:r>
            <a:r>
              <a:rPr lang="zh-CN" altLang="en-US" sz="2800" dirty="0"/>
              <a:t>上</a:t>
            </a:r>
            <a:r>
              <a:rPr lang="zh-CN" altLang="en-US" sz="2800" dirty="0">
                <a:solidFill>
                  <a:srgbClr val="FF0000"/>
                </a:solidFill>
              </a:rPr>
              <a:t>先看</a:t>
            </a:r>
            <a:r>
              <a:rPr lang="zh-CN" altLang="en-US" sz="2800" dirty="0"/>
              <a:t>到</a:t>
            </a:r>
            <a:r>
              <a:rPr lang="zh-CN" altLang="en-US" sz="2800" dirty="0">
                <a:solidFill>
                  <a:srgbClr val="FF0000"/>
                </a:solidFill>
              </a:rPr>
              <a:t>帆顶</a:t>
            </a:r>
            <a:r>
              <a:rPr lang="zh-CN" altLang="en-US" sz="2800" dirty="0"/>
              <a:t>，</a:t>
            </a:r>
            <a:r>
              <a:rPr lang="zh-CN" altLang="en-US" sz="2800" dirty="0">
                <a:solidFill>
                  <a:srgbClr val="FF0000"/>
                </a:solidFill>
              </a:rPr>
              <a:t>再看</a:t>
            </a:r>
            <a:r>
              <a:rPr lang="zh-CN" altLang="en-US" sz="2800" dirty="0"/>
              <a:t>到</a:t>
            </a:r>
            <a:r>
              <a:rPr lang="zh-CN" altLang="en-US" sz="2800" dirty="0">
                <a:solidFill>
                  <a:srgbClr val="FF0000"/>
                </a:solidFill>
              </a:rPr>
              <a:t>船身</a:t>
            </a:r>
            <a:r>
              <a:rPr lang="zh-CN" altLang="en-US" sz="2800" dirty="0"/>
              <a:t>；在</a:t>
            </a:r>
            <a:r>
              <a:rPr lang="zh-CN" altLang="en-US" sz="2800" dirty="0">
                <a:solidFill>
                  <a:srgbClr val="FF0000"/>
                </a:solidFill>
              </a:rPr>
              <a:t>平面</a:t>
            </a:r>
            <a:r>
              <a:rPr lang="zh-CN" altLang="en-US" sz="2800" dirty="0"/>
              <a:t>上</a:t>
            </a:r>
            <a:r>
              <a:rPr lang="zh-CN" altLang="en-US" sz="2800" dirty="0">
                <a:solidFill>
                  <a:srgbClr val="FF0000"/>
                </a:solidFill>
              </a:rPr>
              <a:t>帆顶</a:t>
            </a:r>
            <a:r>
              <a:rPr lang="zh-CN" altLang="en-US" sz="2800" dirty="0"/>
              <a:t>和</a:t>
            </a:r>
            <a:r>
              <a:rPr lang="zh-CN" altLang="en-US" sz="2800" dirty="0">
                <a:solidFill>
                  <a:srgbClr val="FF0000"/>
                </a:solidFill>
              </a:rPr>
              <a:t>船身</a:t>
            </a:r>
            <a:r>
              <a:rPr lang="zh-CN" altLang="en-US" sz="2800" dirty="0"/>
              <a:t>一起出现。</a:t>
            </a:r>
            <a:endParaRPr lang="zh-CN" altLang="en-US" sz="28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实验"/>
          <p:cNvPicPr>
            <a:picLocks noChangeAspect="1"/>
          </p:cNvPicPr>
          <p:nvPr/>
        </p:nvPicPr>
        <p:blipFill>
          <a:blip r:embed="rId1" cstate="print"/>
          <a:stretch>
            <a:fillRect/>
          </a:stretch>
        </p:blipFill>
        <p:spPr>
          <a:xfrm>
            <a:off x="48260" y="41275"/>
            <a:ext cx="1171575" cy="1173480"/>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000" y="1228893"/>
            <a:ext cx="7000000" cy="2685714"/>
          </a:xfrm>
          <a:prstGeom prst="rect">
            <a:avLst/>
          </a:prstGeom>
        </p:spPr>
      </p:pic>
      <p:sp>
        <p:nvSpPr>
          <p:cNvPr id="5" name="文本框 4"/>
          <p:cNvSpPr txBox="1"/>
          <p:nvPr/>
        </p:nvSpPr>
        <p:spPr>
          <a:xfrm>
            <a:off x="3331028" y="274072"/>
            <a:ext cx="2481943" cy="707886"/>
          </a:xfrm>
          <a:prstGeom prst="rect">
            <a:avLst/>
          </a:prstGeom>
          <a:noFill/>
        </p:spPr>
        <p:txBody>
          <a:bodyPr wrap="square" rtlCol="0">
            <a:spAutoFit/>
          </a:bodyPr>
          <a:lstStyle/>
          <a:p>
            <a:pPr algn="ctr"/>
            <a:r>
              <a:rPr lang="zh-CN" altLang="en-US" sz="4000" dirty="0"/>
              <a:t>模拟实验</a:t>
            </a:r>
            <a:endParaRPr lang="zh-CN" altLang="en-US" sz="4000" dirty="0"/>
          </a:p>
        </p:txBody>
      </p:sp>
      <p:sp>
        <p:nvSpPr>
          <p:cNvPr id="6" name="文本框 5"/>
          <p:cNvSpPr txBox="1"/>
          <p:nvPr/>
        </p:nvSpPr>
        <p:spPr>
          <a:xfrm>
            <a:off x="2329543" y="3860799"/>
            <a:ext cx="4876800" cy="1200329"/>
          </a:xfrm>
          <a:prstGeom prst="rect">
            <a:avLst/>
          </a:prstGeom>
          <a:noFill/>
        </p:spPr>
        <p:txBody>
          <a:bodyPr wrap="square" rtlCol="0">
            <a:spAutoFit/>
          </a:bodyPr>
          <a:lstStyle/>
          <a:p>
            <a:pPr indent="457200">
              <a:lnSpc>
                <a:spcPct val="150000"/>
              </a:lnSpc>
            </a:pPr>
            <a:r>
              <a:rPr lang="zh-CN" altLang="en-US" sz="2400" dirty="0">
                <a:solidFill>
                  <a:srgbClr val="FF0000"/>
                </a:solidFill>
              </a:rPr>
              <a:t>正方体</a:t>
            </a:r>
            <a:r>
              <a:rPr lang="zh-CN" altLang="en-US" sz="2400" dirty="0"/>
              <a:t>物体的</a:t>
            </a:r>
            <a:r>
              <a:rPr lang="zh-CN" altLang="en-US" sz="2400" dirty="0">
                <a:solidFill>
                  <a:srgbClr val="FF0000"/>
                </a:solidFill>
              </a:rPr>
              <a:t>投影</a:t>
            </a:r>
            <a:r>
              <a:rPr lang="zh-CN" altLang="en-US" sz="2400" dirty="0"/>
              <a:t>是</a:t>
            </a:r>
            <a:r>
              <a:rPr lang="zh-CN" altLang="en-US" sz="2400" dirty="0">
                <a:solidFill>
                  <a:srgbClr val="FF0000"/>
                </a:solidFill>
              </a:rPr>
              <a:t>正方形</a:t>
            </a:r>
            <a:r>
              <a:rPr lang="zh-CN" altLang="en-US" sz="2400" dirty="0"/>
              <a:t>的；</a:t>
            </a:r>
            <a:r>
              <a:rPr lang="zh-CN" altLang="en-US" sz="2400" dirty="0">
                <a:solidFill>
                  <a:srgbClr val="FF0000"/>
                </a:solidFill>
              </a:rPr>
              <a:t>球体</a:t>
            </a:r>
            <a:r>
              <a:rPr lang="zh-CN" altLang="en-US" sz="2400" dirty="0"/>
              <a:t>的</a:t>
            </a:r>
            <a:r>
              <a:rPr lang="zh-CN" altLang="en-US" sz="2400" dirty="0">
                <a:solidFill>
                  <a:srgbClr val="FF0000"/>
                </a:solidFill>
              </a:rPr>
              <a:t>投影</a:t>
            </a:r>
            <a:r>
              <a:rPr lang="zh-CN" altLang="en-US" sz="2400" dirty="0"/>
              <a:t>是</a:t>
            </a:r>
            <a:r>
              <a:rPr lang="zh-CN" altLang="en-US" sz="2400" dirty="0">
                <a:solidFill>
                  <a:srgbClr val="FF0000"/>
                </a:solidFill>
              </a:rPr>
              <a:t>圆形</a:t>
            </a:r>
            <a:r>
              <a:rPr lang="zh-CN" altLang="en-US" sz="2400" dirty="0"/>
              <a:t>。</a:t>
            </a:r>
            <a:endParaRPr lang="zh-CN" altLang="en-US" sz="2400" dirty="0"/>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实验"/>
          <p:cNvPicPr>
            <a:picLocks noChangeAspect="1"/>
          </p:cNvPicPr>
          <p:nvPr/>
        </p:nvPicPr>
        <p:blipFill>
          <a:blip r:embed="rId1" cstate="print"/>
          <a:stretch>
            <a:fillRect/>
          </a:stretch>
        </p:blipFill>
        <p:spPr>
          <a:xfrm>
            <a:off x="48260" y="41275"/>
            <a:ext cx="1171575" cy="1173480"/>
          </a:xfrm>
          <a:prstGeom prst="rect">
            <a:avLst/>
          </a:prstGeom>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6419" y="1419039"/>
            <a:ext cx="3504762" cy="3038095"/>
          </a:xfrm>
          <a:prstGeom prst="rect">
            <a:avLst/>
          </a:prstGeom>
        </p:spPr>
      </p:pic>
      <p:sp>
        <p:nvSpPr>
          <p:cNvPr id="6" name="TextBox 5"/>
          <p:cNvSpPr txBox="1"/>
          <p:nvPr/>
        </p:nvSpPr>
        <p:spPr>
          <a:xfrm>
            <a:off x="665748" y="906379"/>
            <a:ext cx="4106778" cy="3785652"/>
          </a:xfrm>
          <a:prstGeom prst="rect">
            <a:avLst/>
          </a:prstGeom>
          <a:noFill/>
        </p:spPr>
        <p:txBody>
          <a:bodyPr wrap="square" rtlCol="0">
            <a:spAutoFit/>
          </a:bodyPr>
          <a:lstStyle/>
          <a:p>
            <a:pPr indent="457200">
              <a:lnSpc>
                <a:spcPct val="150000"/>
              </a:lnSpc>
            </a:pPr>
            <a:r>
              <a:rPr lang="zh-CN" altLang="en-US" sz="2000" dirty="0" smtClean="0"/>
              <a:t>虽然有的现象能表明地球是球形的，但大多数人还是不能接受这个观点。直到</a:t>
            </a:r>
            <a:r>
              <a:rPr lang="en-US" altLang="zh-CN" sz="2000" dirty="0" smtClean="0"/>
              <a:t>1519</a:t>
            </a:r>
            <a:r>
              <a:rPr lang="zh-CN" altLang="en-US" sz="2000" dirty="0" smtClean="0"/>
              <a:t>年，航海家</a:t>
            </a:r>
            <a:r>
              <a:rPr lang="zh-CN" altLang="en-US" sz="2000" dirty="0" smtClean="0">
                <a:solidFill>
                  <a:srgbClr val="FF0000"/>
                </a:solidFill>
              </a:rPr>
              <a:t>麦哲伦</a:t>
            </a:r>
            <a:r>
              <a:rPr lang="zh-CN" altLang="en-US" sz="2000" dirty="0" smtClean="0"/>
              <a:t>带领船队朝着一个方向航行，</a:t>
            </a:r>
            <a:r>
              <a:rPr lang="en-US" altLang="zh-CN" sz="2000" dirty="0" smtClean="0"/>
              <a:t>3</a:t>
            </a:r>
            <a:r>
              <a:rPr lang="zh-CN" altLang="en-US" sz="2000" dirty="0" smtClean="0"/>
              <a:t>年后，他的</a:t>
            </a:r>
            <a:r>
              <a:rPr lang="zh-CN" altLang="en-US" sz="2000" dirty="0" smtClean="0">
                <a:solidFill>
                  <a:srgbClr val="FF0000"/>
                </a:solidFill>
              </a:rPr>
              <a:t>船队朝着一个方向航行</a:t>
            </a:r>
            <a:r>
              <a:rPr lang="zh-CN" altLang="en-US" sz="2000" dirty="0" smtClean="0"/>
              <a:t>，</a:t>
            </a:r>
            <a:r>
              <a:rPr lang="en-US" altLang="zh-CN" sz="2000" dirty="0" smtClean="0"/>
              <a:t>3</a:t>
            </a:r>
            <a:r>
              <a:rPr lang="zh-CN" altLang="en-US" sz="2000" dirty="0" smtClean="0"/>
              <a:t>年后，他的船队</a:t>
            </a:r>
            <a:r>
              <a:rPr lang="zh-CN" altLang="en-US" sz="2000" dirty="0" smtClean="0">
                <a:solidFill>
                  <a:srgbClr val="FF0000"/>
                </a:solidFill>
              </a:rPr>
              <a:t>又回到了出发地</a:t>
            </a:r>
            <a:r>
              <a:rPr lang="zh-CN" altLang="en-US" sz="2000" dirty="0" smtClean="0"/>
              <a:t>。这样，人们才开始接收</a:t>
            </a:r>
            <a:r>
              <a:rPr lang="zh-CN" altLang="en-US" sz="2000" dirty="0" smtClean="0">
                <a:solidFill>
                  <a:srgbClr val="FF0000"/>
                </a:solidFill>
              </a:rPr>
              <a:t>地球是球形</a:t>
            </a:r>
            <a:r>
              <a:rPr lang="zh-CN" altLang="en-US" sz="2000" dirty="0" smtClean="0"/>
              <a:t>的观点。</a:t>
            </a:r>
            <a:endParaRPr lang="zh-CN" altLang="en-US" sz="2000" dirty="0"/>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AutoShape 2" descr="http://img0.imgtn.bdimg.com/it/u=3830931311,2360649539&amp;fm=26&amp;gp=0.jpg"/>
          <p:cNvSpPr>
            <a:spLocks noChangeAspect="1"/>
          </p:cNvSpPr>
          <p:nvPr/>
        </p:nvSpPr>
        <p:spPr>
          <a:xfrm>
            <a:off x="207433" y="-1335616"/>
            <a:ext cx="406400" cy="406400"/>
          </a:xfrm>
          <a:prstGeom prst="rect">
            <a:avLst/>
          </a:prstGeom>
          <a:noFill/>
          <a:ln w="9525">
            <a:noFill/>
          </a:ln>
        </p:spPr>
        <p:txBody>
          <a:bodyPr/>
          <a:lstStyle/>
          <a:p>
            <a:endParaRPr lang="zh-CN" altLang="en-US" sz="2400" dirty="0">
              <a:latin typeface="Arial" panose="020B0604020202020204" pitchFamily="34" charset="0"/>
            </a:endParaRPr>
          </a:p>
        </p:txBody>
      </p:sp>
      <p:sp>
        <p:nvSpPr>
          <p:cNvPr id="14342" name="AutoShape 4" descr="http://img0.imgtn.bdimg.com/it/u=3830931311,2360649539&amp;fm=26&amp;gp=0.jpg"/>
          <p:cNvSpPr>
            <a:spLocks noChangeAspect="1"/>
          </p:cNvSpPr>
          <p:nvPr/>
        </p:nvSpPr>
        <p:spPr>
          <a:xfrm>
            <a:off x="376767" y="-1166283"/>
            <a:ext cx="406400" cy="406400"/>
          </a:xfrm>
          <a:prstGeom prst="rect">
            <a:avLst/>
          </a:prstGeom>
          <a:noFill/>
          <a:ln w="9525">
            <a:noFill/>
          </a:ln>
        </p:spPr>
        <p:txBody>
          <a:bodyPr/>
          <a:lstStyle/>
          <a:p>
            <a:endParaRPr lang="zh-CN" altLang="en-US" sz="2400" dirty="0">
              <a:latin typeface="Arial" panose="020B0604020202020204" pitchFamily="34" charset="0"/>
            </a:endParaRPr>
          </a:p>
        </p:txBody>
      </p:sp>
      <p:sp>
        <p:nvSpPr>
          <p:cNvPr id="14343" name="AutoShape 6" descr="http://img0.imgtn.bdimg.com/it/u=3830931311,2360649539&amp;fm=26&amp;gp=0.jpg"/>
          <p:cNvSpPr>
            <a:spLocks noChangeAspect="1"/>
          </p:cNvSpPr>
          <p:nvPr/>
        </p:nvSpPr>
        <p:spPr>
          <a:xfrm>
            <a:off x="546100" y="-996949"/>
            <a:ext cx="406400" cy="406400"/>
          </a:xfrm>
          <a:prstGeom prst="rect">
            <a:avLst/>
          </a:prstGeom>
          <a:noFill/>
          <a:ln w="9525">
            <a:noFill/>
          </a:ln>
        </p:spPr>
        <p:txBody>
          <a:bodyPr/>
          <a:lstStyle/>
          <a:p>
            <a:endParaRPr lang="zh-CN" altLang="en-US" sz="2400" dirty="0">
              <a:latin typeface="Arial" panose="020B0604020202020204" pitchFamily="34" charset="0"/>
            </a:endParaRPr>
          </a:p>
        </p:txBody>
      </p:sp>
      <p:sp>
        <p:nvSpPr>
          <p:cNvPr id="14351" name="TextBox 15"/>
          <p:cNvSpPr txBox="1"/>
          <p:nvPr/>
        </p:nvSpPr>
        <p:spPr>
          <a:xfrm>
            <a:off x="5233035" y="6079067"/>
            <a:ext cx="1246717" cy="666115"/>
          </a:xfrm>
          <a:prstGeom prst="rect">
            <a:avLst/>
          </a:prstGeom>
          <a:noFill/>
          <a:ln w="9525">
            <a:noFill/>
          </a:ln>
        </p:spPr>
        <p:txBody>
          <a:bodyPr>
            <a:spAutoFit/>
          </a:bodyPr>
          <a:lstStyle/>
          <a:p>
            <a:r>
              <a:rPr lang="en-US" altLang="zh-CN" sz="3735" b="1" dirty="0">
                <a:latin typeface="Arial" panose="020B0604020202020204" pitchFamily="34" charset="0"/>
              </a:rPr>
              <a:t>……</a:t>
            </a:r>
            <a:endParaRPr lang="zh-CN" altLang="en-US" sz="3735" b="1" dirty="0">
              <a:latin typeface="Arial" panose="020B0604020202020204" pitchFamily="34" charset="0"/>
            </a:endParaRPr>
          </a:p>
        </p:txBody>
      </p:sp>
      <p:pic>
        <p:nvPicPr>
          <p:cNvPr id="3" name="图片 2" descr="研讨"/>
          <p:cNvPicPr>
            <a:picLocks noChangeAspect="1"/>
          </p:cNvPicPr>
          <p:nvPr/>
        </p:nvPicPr>
        <p:blipFill>
          <a:blip r:embed="rId1" cstate="print"/>
          <a:stretch>
            <a:fillRect/>
          </a:stretch>
        </p:blipFill>
        <p:spPr>
          <a:xfrm>
            <a:off x="35560" y="67945"/>
            <a:ext cx="1427480" cy="1426845"/>
          </a:xfrm>
          <a:prstGeom prst="rect">
            <a:avLst/>
          </a:prstGeom>
        </p:spPr>
      </p:pic>
      <p:sp>
        <p:nvSpPr>
          <p:cNvPr id="2" name="文本框 1"/>
          <p:cNvSpPr txBox="1"/>
          <p:nvPr/>
        </p:nvSpPr>
        <p:spPr>
          <a:xfrm>
            <a:off x="2169885" y="152400"/>
            <a:ext cx="5740400" cy="1134413"/>
          </a:xfrm>
          <a:prstGeom prst="rect">
            <a:avLst/>
          </a:prstGeom>
          <a:noFill/>
        </p:spPr>
        <p:txBody>
          <a:bodyPr wrap="square" rtlCol="0">
            <a:spAutoFit/>
          </a:bodyPr>
          <a:lstStyle/>
          <a:p>
            <a:pPr indent="457200">
              <a:lnSpc>
                <a:spcPct val="150000"/>
              </a:lnSpc>
            </a:pPr>
            <a:r>
              <a:rPr lang="zh-CN" altLang="en-US" sz="2400" dirty="0"/>
              <a:t>通过模拟实验，你观察到哪些信息可以说明地球是球形的？</a:t>
            </a:r>
            <a:endParaRPr lang="zh-CN" altLang="en-US" sz="2400" dirty="0"/>
          </a:p>
        </p:txBody>
      </p:sp>
      <p:sp>
        <p:nvSpPr>
          <p:cNvPr id="8" name="文本框 7"/>
          <p:cNvSpPr txBox="1"/>
          <p:nvPr/>
        </p:nvSpPr>
        <p:spPr>
          <a:xfrm>
            <a:off x="657727" y="1462325"/>
            <a:ext cx="7282350" cy="1481816"/>
          </a:xfrm>
          <a:prstGeom prst="rect">
            <a:avLst/>
          </a:prstGeom>
          <a:noFill/>
        </p:spPr>
        <p:txBody>
          <a:bodyPr wrap="square" rtlCol="0">
            <a:spAutoFit/>
          </a:bodyPr>
          <a:lstStyle/>
          <a:p>
            <a:pPr indent="457200">
              <a:lnSpc>
                <a:spcPct val="150000"/>
              </a:lnSpc>
            </a:pPr>
            <a:r>
              <a:rPr lang="zh-CN" altLang="en-US" sz="3200" dirty="0">
                <a:solidFill>
                  <a:srgbClr val="00B050"/>
                </a:solidFill>
              </a:rPr>
              <a:t>船模在球面上先看到帆顶，再看到船身；在平面上帆顶和船身一起出现。</a:t>
            </a:r>
            <a:endParaRPr lang="zh-CN" altLang="en-US" sz="3200" dirty="0">
              <a:solidFill>
                <a:srgbClr val="00B050"/>
              </a:solidFill>
            </a:endParaRPr>
          </a:p>
        </p:txBody>
      </p:sp>
      <p:sp>
        <p:nvSpPr>
          <p:cNvPr id="9" name="文本框 8"/>
          <p:cNvSpPr txBox="1"/>
          <p:nvPr/>
        </p:nvSpPr>
        <p:spPr>
          <a:xfrm>
            <a:off x="713874" y="3181114"/>
            <a:ext cx="7154396" cy="1481816"/>
          </a:xfrm>
          <a:prstGeom prst="rect">
            <a:avLst/>
          </a:prstGeom>
          <a:noFill/>
        </p:spPr>
        <p:txBody>
          <a:bodyPr wrap="square" rtlCol="0">
            <a:spAutoFit/>
          </a:bodyPr>
          <a:lstStyle/>
          <a:p>
            <a:pPr indent="457200">
              <a:lnSpc>
                <a:spcPct val="150000"/>
              </a:lnSpc>
            </a:pPr>
            <a:r>
              <a:rPr lang="zh-CN" altLang="en-US" sz="3200" dirty="0">
                <a:solidFill>
                  <a:srgbClr val="00B050"/>
                </a:solidFill>
              </a:rPr>
              <a:t>正方体物体的投影是正方形的；球体的投影是圆形。</a:t>
            </a:r>
            <a:endParaRPr lang="zh-CN" altLang="en-US" sz="3200" dirty="0">
              <a:solidFill>
                <a:srgbClr val="00B05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研讨"/>
          <p:cNvPicPr>
            <a:picLocks noChangeAspect="1"/>
          </p:cNvPicPr>
          <p:nvPr/>
        </p:nvPicPr>
        <p:blipFill>
          <a:blip r:embed="rId1" cstate="print"/>
          <a:stretch>
            <a:fillRect/>
          </a:stretch>
        </p:blipFill>
        <p:spPr>
          <a:xfrm>
            <a:off x="35560" y="67945"/>
            <a:ext cx="1427480" cy="1426845"/>
          </a:xfrm>
          <a:prstGeom prst="rect">
            <a:avLst/>
          </a:prstGeom>
        </p:spPr>
      </p:pic>
      <p:sp>
        <p:nvSpPr>
          <p:cNvPr id="2" name="文本框 1"/>
          <p:cNvSpPr txBox="1"/>
          <p:nvPr/>
        </p:nvSpPr>
        <p:spPr>
          <a:xfrm>
            <a:off x="2278742" y="362857"/>
            <a:ext cx="4913085" cy="523220"/>
          </a:xfrm>
          <a:prstGeom prst="rect">
            <a:avLst/>
          </a:prstGeom>
          <a:noFill/>
        </p:spPr>
        <p:txBody>
          <a:bodyPr wrap="square" rtlCol="0">
            <a:spAutoFit/>
          </a:bodyPr>
          <a:lstStyle/>
          <a:p>
            <a:pPr algn="ctr"/>
            <a:r>
              <a:rPr lang="zh-CN" altLang="en-US" sz="2800" dirty="0"/>
              <a:t>人们是怎样认识地球是球形的？</a:t>
            </a:r>
            <a:endParaRPr lang="zh-CN" altLang="en-US" sz="2800" dirty="0"/>
          </a:p>
        </p:txBody>
      </p:sp>
      <p:sp>
        <p:nvSpPr>
          <p:cNvPr id="3" name="矩形 2"/>
          <p:cNvSpPr/>
          <p:nvPr/>
        </p:nvSpPr>
        <p:spPr>
          <a:xfrm>
            <a:off x="254000" y="1361939"/>
            <a:ext cx="8483600" cy="581057"/>
          </a:xfrm>
          <a:prstGeom prst="rect">
            <a:avLst/>
          </a:prstGeom>
        </p:spPr>
        <p:txBody>
          <a:bodyPr wrap="square">
            <a:spAutoFit/>
          </a:bodyPr>
          <a:lstStyle/>
          <a:p>
            <a:pPr indent="457200">
              <a:lnSpc>
                <a:spcPct val="150000"/>
              </a:lnSpc>
            </a:pPr>
            <a:r>
              <a:rPr lang="zh-CN" altLang="en-US" sz="2400" dirty="0">
                <a:solidFill>
                  <a:srgbClr val="00B050"/>
                </a:solidFill>
                <a:latin typeface="+mj-ea"/>
                <a:ea typeface="+mj-ea"/>
              </a:rPr>
              <a:t>四个阶段：天圆地方</a:t>
            </a:r>
            <a:r>
              <a:rPr lang="en-US" altLang="zh-CN" sz="2400" dirty="0">
                <a:solidFill>
                  <a:srgbClr val="00B050"/>
                </a:solidFill>
                <a:latin typeface="+mj-ea"/>
                <a:ea typeface="+mj-ea"/>
              </a:rPr>
              <a:t>——</a:t>
            </a:r>
            <a:r>
              <a:rPr lang="zh-CN" altLang="en-US" sz="2400" dirty="0">
                <a:solidFill>
                  <a:srgbClr val="00B050"/>
                </a:solidFill>
                <a:latin typeface="+mj-ea"/>
                <a:ea typeface="+mj-ea"/>
              </a:rPr>
              <a:t>球体</a:t>
            </a:r>
            <a:r>
              <a:rPr lang="en-US" altLang="zh-CN" sz="2400" dirty="0">
                <a:solidFill>
                  <a:srgbClr val="00B050"/>
                </a:solidFill>
                <a:latin typeface="+mj-ea"/>
                <a:ea typeface="+mj-ea"/>
              </a:rPr>
              <a:t>——</a:t>
            </a:r>
            <a:r>
              <a:rPr lang="zh-CN" altLang="en-US" sz="2400" dirty="0">
                <a:solidFill>
                  <a:srgbClr val="00B050"/>
                </a:solidFill>
                <a:latin typeface="+mj-ea"/>
                <a:ea typeface="+mj-ea"/>
              </a:rPr>
              <a:t>椭球体</a:t>
            </a:r>
            <a:r>
              <a:rPr lang="en-US" altLang="zh-CN" sz="2400" dirty="0">
                <a:solidFill>
                  <a:srgbClr val="00B050"/>
                </a:solidFill>
                <a:latin typeface="+mj-ea"/>
                <a:ea typeface="+mj-ea"/>
              </a:rPr>
              <a:t>——</a:t>
            </a:r>
            <a:r>
              <a:rPr lang="zh-CN" altLang="en-US" sz="2400" dirty="0">
                <a:solidFill>
                  <a:srgbClr val="00B050"/>
                </a:solidFill>
                <a:latin typeface="+mj-ea"/>
                <a:ea typeface="+mj-ea"/>
              </a:rPr>
              <a:t>不规则球体 </a:t>
            </a:r>
            <a:endParaRPr lang="en-US" altLang="zh-CN" sz="2400" dirty="0">
              <a:solidFill>
                <a:srgbClr val="00B050"/>
              </a:solidFill>
              <a:latin typeface="+mj-ea"/>
              <a:ea typeface="+mj-ea"/>
            </a:endParaRPr>
          </a:p>
        </p:txBody>
      </p:sp>
      <p:sp>
        <p:nvSpPr>
          <p:cNvPr id="4" name="矩形 3"/>
          <p:cNvSpPr/>
          <p:nvPr/>
        </p:nvSpPr>
        <p:spPr>
          <a:xfrm>
            <a:off x="737507" y="2123657"/>
            <a:ext cx="7668986" cy="2951898"/>
          </a:xfrm>
          <a:prstGeom prst="rect">
            <a:avLst/>
          </a:prstGeom>
        </p:spPr>
        <p:txBody>
          <a:bodyPr wrap="square">
            <a:spAutoFit/>
          </a:bodyPr>
          <a:lstStyle/>
          <a:p>
            <a:pPr indent="457200">
              <a:lnSpc>
                <a:spcPct val="150000"/>
              </a:lnSpc>
            </a:pPr>
            <a:r>
              <a:rPr lang="zh-CN" altLang="en-US" dirty="0">
                <a:latin typeface="+mn-ea"/>
              </a:rPr>
              <a:t>在公元前</a:t>
            </a:r>
            <a:r>
              <a:rPr lang="en-US" altLang="zh-CN" dirty="0">
                <a:latin typeface="+mn-ea"/>
              </a:rPr>
              <a:t>5</a:t>
            </a:r>
            <a:r>
              <a:rPr lang="zh-CN" altLang="en-US" dirty="0">
                <a:latin typeface="+mn-ea"/>
              </a:rPr>
              <a:t>、</a:t>
            </a:r>
            <a:r>
              <a:rPr lang="en-US" altLang="zh-CN" dirty="0">
                <a:latin typeface="+mn-ea"/>
              </a:rPr>
              <a:t>6</a:t>
            </a:r>
            <a:r>
              <a:rPr lang="zh-CN" altLang="en-US" dirty="0">
                <a:latin typeface="+mn-ea"/>
              </a:rPr>
              <a:t>世纪</a:t>
            </a:r>
            <a:r>
              <a:rPr lang="en-US" altLang="zh-CN" dirty="0">
                <a:latin typeface="+mn-ea"/>
              </a:rPr>
              <a:t>,</a:t>
            </a:r>
            <a:r>
              <a:rPr lang="zh-CN" altLang="en-US" dirty="0">
                <a:latin typeface="+mn-ea"/>
              </a:rPr>
              <a:t>希腊哲学家毕达斯就提出地球是球形的观念</a:t>
            </a:r>
            <a:r>
              <a:rPr lang="en-US" altLang="zh-CN" dirty="0">
                <a:latin typeface="+mn-ea"/>
              </a:rPr>
              <a:t>,</a:t>
            </a:r>
            <a:r>
              <a:rPr lang="zh-CN" altLang="en-US" dirty="0">
                <a:latin typeface="+mn-ea"/>
              </a:rPr>
              <a:t>而亚里士多德则根据月食时月面出现的圆形地影推论出地球是圆形的</a:t>
            </a:r>
            <a:r>
              <a:rPr lang="en-US" altLang="zh-CN" dirty="0">
                <a:latin typeface="+mn-ea"/>
              </a:rPr>
              <a:t>.</a:t>
            </a:r>
            <a:r>
              <a:rPr lang="zh-CN" altLang="en-US" dirty="0">
                <a:latin typeface="+mn-ea"/>
              </a:rPr>
              <a:t>这是人类第一次以科学的眼光探讨地球的形状</a:t>
            </a:r>
            <a:r>
              <a:rPr lang="en-US" altLang="zh-CN" dirty="0">
                <a:latin typeface="+mn-ea"/>
              </a:rPr>
              <a:t>.16</a:t>
            </a:r>
            <a:r>
              <a:rPr lang="zh-CN" altLang="en-US" dirty="0">
                <a:latin typeface="+mn-ea"/>
              </a:rPr>
              <a:t>世纪荷兰天文学家哥白尼经过长期的观察和计算</a:t>
            </a:r>
            <a:r>
              <a:rPr lang="en-US" altLang="zh-CN" dirty="0">
                <a:latin typeface="+mn-ea"/>
              </a:rPr>
              <a:t>,</a:t>
            </a:r>
            <a:r>
              <a:rPr lang="zh-CN" altLang="en-US" dirty="0">
                <a:latin typeface="+mn-ea"/>
              </a:rPr>
              <a:t>提出著名的日心学说</a:t>
            </a:r>
            <a:r>
              <a:rPr lang="en-US" altLang="zh-CN" dirty="0">
                <a:latin typeface="+mn-ea"/>
              </a:rPr>
              <a:t>,</a:t>
            </a:r>
            <a:r>
              <a:rPr lang="zh-CN" altLang="en-US" dirty="0">
                <a:latin typeface="+mn-ea"/>
              </a:rPr>
              <a:t>为人类了解地球铺平了道路</a:t>
            </a:r>
            <a:r>
              <a:rPr lang="en-US" altLang="zh-CN" dirty="0">
                <a:latin typeface="+mn-ea"/>
              </a:rPr>
              <a:t>.</a:t>
            </a:r>
            <a:r>
              <a:rPr lang="zh-CN" altLang="en-US" dirty="0">
                <a:latin typeface="+mn-ea"/>
              </a:rPr>
              <a:t>随后伽利略、开普勒、牛顿等科学家不断探索</a:t>
            </a:r>
            <a:r>
              <a:rPr lang="en-US" altLang="zh-CN" dirty="0">
                <a:latin typeface="+mn-ea"/>
              </a:rPr>
              <a:t>,</a:t>
            </a:r>
            <a:r>
              <a:rPr lang="zh-CN" altLang="en-US" dirty="0">
                <a:latin typeface="+mn-ea"/>
              </a:rPr>
              <a:t>尤其是</a:t>
            </a:r>
            <a:r>
              <a:rPr lang="en-US" altLang="zh-CN" dirty="0">
                <a:latin typeface="+mn-ea"/>
              </a:rPr>
              <a:t>20</a:t>
            </a:r>
            <a:r>
              <a:rPr lang="zh-CN" altLang="en-US" dirty="0">
                <a:latin typeface="+mn-ea"/>
              </a:rPr>
              <a:t>世纪</a:t>
            </a:r>
            <a:r>
              <a:rPr lang="en-US" altLang="zh-CN" dirty="0">
                <a:latin typeface="+mn-ea"/>
              </a:rPr>
              <a:t>60</a:t>
            </a:r>
            <a:r>
              <a:rPr lang="zh-CN" altLang="en-US" dirty="0">
                <a:latin typeface="+mn-ea"/>
              </a:rPr>
              <a:t>年代以后</a:t>
            </a:r>
            <a:r>
              <a:rPr lang="en-US" altLang="zh-CN" dirty="0">
                <a:latin typeface="+mn-ea"/>
              </a:rPr>
              <a:t>,</a:t>
            </a:r>
            <a:r>
              <a:rPr lang="zh-CN" altLang="en-US" dirty="0">
                <a:latin typeface="+mn-ea"/>
              </a:rPr>
              <a:t>科学技术迅猛发展</a:t>
            </a:r>
            <a:r>
              <a:rPr lang="en-US" altLang="zh-CN" dirty="0">
                <a:latin typeface="+mn-ea"/>
              </a:rPr>
              <a:t>,</a:t>
            </a:r>
            <a:r>
              <a:rPr lang="zh-CN" altLang="en-US" dirty="0">
                <a:latin typeface="+mn-ea"/>
              </a:rPr>
              <a:t>人造卫星的上天</a:t>
            </a:r>
            <a:r>
              <a:rPr lang="en-US" altLang="zh-CN" dirty="0">
                <a:latin typeface="+mn-ea"/>
              </a:rPr>
              <a:t>,</a:t>
            </a:r>
            <a:r>
              <a:rPr lang="zh-CN" altLang="en-US" dirty="0">
                <a:latin typeface="+mn-ea"/>
              </a:rPr>
              <a:t>为大地测量找到新的手段</a:t>
            </a:r>
            <a:r>
              <a:rPr lang="en-US" altLang="zh-CN" dirty="0">
                <a:latin typeface="+mn-ea"/>
              </a:rPr>
              <a:t>,</a:t>
            </a:r>
            <a:r>
              <a:rPr lang="zh-CN" altLang="en-US" dirty="0">
                <a:latin typeface="+mn-ea"/>
              </a:rPr>
              <a:t>人们已经知道地球是浩瀚宇宙中一颗极为普通的一颗行星。</a:t>
            </a:r>
            <a:endParaRPr lang="zh-CN" altLang="en-US" dirty="0">
              <a:latin typeface="+mn-ea"/>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MH" val="20161014205849"/>
  <p:tag name="MH_LIBRARY" val="GRAPHIC"/>
  <p:tag name="MH_ORDER" val="Freeform 8"/>
</p:tagLst>
</file>

<file path=ppt/tags/tag63.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4.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5.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6.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7.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8.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69.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1.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2.xml><?xml version="1.0" encoding="utf-8"?>
<p:tagLst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KSO_WM_SLIDE_MODEL_TYPE" val="cover"/>
</p:tagLst>
</file>

<file path=ppt/tags/tag73.xml><?xml version="1.0" encoding="utf-8"?>
<p:tagLst xmlns:p="http://schemas.openxmlformats.org/presentationml/2006/main">
  <p:tag name="KSO_WM_DOC_GUID" val="{23abcf7d-e9c8-47b8-ae1f-037a32faa4df}"/>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Words>
  <Application>WPS 演示</Application>
  <PresentationFormat>全屏显示(16:9)</PresentationFormat>
  <Paragraphs>38</Paragraphs>
  <Slides>10</Slides>
  <Notes>10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10</vt:i4>
      </vt:variant>
    </vt:vector>
  </HeadingPairs>
  <TitlesOfParts>
    <vt:vector size="17" baseType="lpstr">
      <vt:lpstr>Arial</vt:lpstr>
      <vt:lpstr>宋体</vt:lpstr>
      <vt:lpstr>Wingdings</vt:lpstr>
      <vt:lpstr>微软雅黑</vt:lpstr>
      <vt:lpstr>等线</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红心</cp:lastModifiedBy>
  <cp:revision>84</cp:revision>
  <dcterms:created xsi:type="dcterms:W3CDTF">2019-03-27T07:15:00Z</dcterms:created>
  <dcterms:modified xsi:type="dcterms:W3CDTF">2021-01-19T03:09:36Z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