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gif" ContentType="image/gi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11"/>
  </p:notesMasterIdLst>
  <p:sldIdLst>
    <p:sldId id="328" r:id="rId4"/>
    <p:sldId id="375" r:id="rId5"/>
    <p:sldId id="423" r:id="rId6"/>
    <p:sldId id="343" r:id="rId7"/>
    <p:sldId id="374" r:id="rId8"/>
    <p:sldId id="424" r:id="rId9"/>
    <p:sldId id="366" r:id="rId10"/>
    <p:sldId id="422" r:id="rId12"/>
    <p:sldId id="370" r:id="rId13"/>
    <p:sldId id="314" r:id="rId14"/>
    <p:sldId id="421" r:id="rId15"/>
    <p:sldId id="371" r:id="rId16"/>
    <p:sldId id="313" r:id="rId17"/>
    <p:sldId id="357" r:id="rId18"/>
    <p:sldId id="372" r:id="rId19"/>
    <p:sldId id="373" r:id="rId20"/>
    <p:sldId id="350" r:id="rId21"/>
    <p:sldId id="380" r:id="rId22"/>
    <p:sldId id="351" r:id="rId23"/>
    <p:sldId id="376" r:id="rId24"/>
    <p:sldId id="377" r:id="rId25"/>
    <p:sldId id="378" r:id="rId26"/>
    <p:sldId id="318" r:id="rId27"/>
    <p:sldId id="361" r:id="rId28"/>
    <p:sldId id="384" r:id="rId29"/>
    <p:sldId id="385" r:id="rId30"/>
    <p:sldId id="386" r:id="rId31"/>
    <p:sldId id="470" r:id="rId32"/>
    <p:sldId id="387" r:id="rId33"/>
    <p:sldId id="388" r:id="rId34"/>
    <p:sldId id="393" r:id="rId35"/>
    <p:sldId id="472" r:id="rId36"/>
    <p:sldId id="394" r:id="rId37"/>
    <p:sldId id="392" r:id="rId38"/>
    <p:sldId id="379" r:id="rId39"/>
    <p:sldId id="401" r:id="rId4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00"/>
    <a:srgbClr val="FF00FF"/>
    <a:srgbClr val="0033CC"/>
    <a:srgbClr val="00CC00"/>
    <a:srgbClr val="00FFCC"/>
    <a:srgbClr val="9900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/>
    <p:restoredTop sz="94651"/>
  </p:normalViewPr>
  <p:slideViewPr>
    <p:cSldViewPr showGuides="1">
      <p:cViewPr varScale="1">
        <p:scale>
          <a:sx n="107" d="100"/>
          <a:sy n="107" d="100"/>
        </p:scale>
        <p:origin x="-84" y="-132"/>
      </p:cViewPr>
      <p:guideLst>
        <p:guide orient="horz" pos="216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9026" name="页眉占位符 12902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zh-CN" altLang="en-US" sz="1200" strike="noStrike" noProof="1" dirty="0"/>
          </a:p>
        </p:txBody>
      </p:sp>
      <p:sp>
        <p:nvSpPr>
          <p:cNvPr id="129027" name="日期占位符 12902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fontAlgn="base"/>
            <a:endParaRPr lang="zh-CN" altLang="en-US" sz="1200" strike="noStrike" noProof="1" dirty="0"/>
          </a:p>
        </p:txBody>
      </p:sp>
      <p:sp>
        <p:nvSpPr>
          <p:cNvPr id="23556" name="幻灯片图像占位符 129027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3557" name="文本占位符 129028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29030" name="页脚占位符 12902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fontAlgn="base"/>
            <a:endParaRPr lang="zh-CN" altLang="en-US" sz="1200" strike="noStrike" noProof="1" dirty="0"/>
          </a:p>
        </p:txBody>
      </p:sp>
      <p:sp>
        <p:nvSpPr>
          <p:cNvPr id="129031" name="灯片编号占位符 12903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0" name="幻灯片图像占位符 13004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27651" name="文本占位符 130050"/>
          <p:cNvSpPr>
            <a:spLocks noGrp="1"/>
          </p:cNvSpPr>
          <p:nvPr>
            <p:ph type="body"/>
          </p:nvPr>
        </p:nvSpPr>
        <p:spPr/>
        <p:txBody>
          <a:bodyPr anchor="t"/>
          <a:p>
            <a:pPr lvl="0"/>
            <a:endParaRPr lang="zh-CN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46" name="幻灯片图像占位符 133121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1747" name="文本占位符 133122"/>
          <p:cNvSpPr>
            <a:spLocks noGrp="1"/>
          </p:cNvSpPr>
          <p:nvPr>
            <p:ph type="body"/>
          </p:nvPr>
        </p:nvSpPr>
        <p:spPr/>
        <p:txBody>
          <a:bodyPr anchor="t"/>
          <a:p>
            <a:pPr lvl="0"/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4028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40290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40292" name="日期占位符 140291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140293" name="页脚占位符 140292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140294" name="灯片编号占位符 140293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4028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40290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40292" name="日期占位符 140291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  <p:sp>
        <p:nvSpPr>
          <p:cNvPr id="140293" name="页脚占位符 140292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140294" name="灯片编号占位符 140293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microsoft.com/office/2007/relationships/media" Target="file:///D:\user\&#26700;&#38754;\&#26143;&#31354;.mp3" TargetMode="External"/><Relationship Id="rId3" Type="http://schemas.openxmlformats.org/officeDocument/2006/relationships/audio" Target="file:///D:\user\&#26700;&#38754;\&#26143;&#31354;.mp3" TargetMode="External"/><Relationship Id="rId2" Type="http://schemas.openxmlformats.org/officeDocument/2006/relationships/image" Target="../media/image2.jpeg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1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3.png"/><Relationship Id="rId7" Type="http://schemas.openxmlformats.org/officeDocument/2006/relationships/oleObject" Target="../embeddings/oleObject6.bin"/><Relationship Id="rId6" Type="http://schemas.openxmlformats.org/officeDocument/2006/relationships/image" Target="../media/image32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31.png"/><Relationship Id="rId3" Type="http://schemas.openxmlformats.org/officeDocument/2006/relationships/oleObject" Target="../embeddings/oleObject4.bin"/><Relationship Id="rId2" Type="http://schemas.openxmlformats.org/officeDocument/2006/relationships/image" Target="../media/image30.png"/><Relationship Id="rId10" Type="http://schemas.openxmlformats.org/officeDocument/2006/relationships/vmlDrawing" Target="../drawings/vmlDrawing3.vml"/><Relationship Id="rId1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oleObject" Target="../embeddings/oleObject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1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2.wmf"/><Relationship Id="rId1" Type="http://schemas.openxmlformats.org/officeDocument/2006/relationships/control" Target="../activeX/activeX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0.png"/><Relationship Id="rId1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0.png"/><Relationship Id="rId1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48.jpeg"/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11.GIF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7" name="图片 86025" descr="132222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8" name="矩形 86027" descr="Su100"/>
          <p:cNvSpPr/>
          <p:nvPr/>
        </p:nvSpPr>
        <p:spPr>
          <a:xfrm>
            <a:off x="1042988" y="1484313"/>
            <a:ext cx="7273925" cy="223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9050" cap="flat" cmpd="sng">
                  <a:solidFill>
                    <a:srgbClr val="FFCC00"/>
                  </a:solidFill>
                  <a:prstDash val="solid"/>
                  <a:round/>
                  <a:headEnd type="none" w="med" len="med"/>
                  <a:tailEnd type="none" w="med" len="med"/>
                </a:ln>
                <a:blipFill rotWithShape="1">
                  <a:blip r:embed="rId2"/>
                  <a:stretch>
                    <a:fillRect/>
                  </a:stretch>
                </a:blipFill>
                <a:effectLst>
                  <a:outerShdw dist="35921" dir="2699999" algn="ctr" rotWithShape="0">
                    <a:srgbClr val="990000"/>
                  </a:outerShdw>
                </a:effectLst>
                <a:latin typeface="楷体_GB2312" charset="0"/>
                <a:ea typeface="楷体_GB2312" charset="0"/>
              </a:rPr>
              <a:t>在星空中</a:t>
            </a:r>
            <a:endParaRPr lang="zh-CN" altLang="en-US" sz="3600" b="1">
              <a:ln w="19050" cap="flat" cmpd="sng">
                <a:solidFill>
                  <a:srgbClr val="FFCC00"/>
                </a:solidFill>
                <a:prstDash val="solid"/>
                <a:round/>
                <a:headEnd type="none" w="med" len="med"/>
                <a:tailEnd type="none" w="med" len="med"/>
              </a:ln>
              <a:blipFill rotWithShape="1">
                <a:blip r:embed="rId2"/>
                <a:stretch>
                  <a:fillRect/>
                </a:stretch>
              </a:blipFill>
              <a:effectLst>
                <a:outerShdw dist="35921" dir="2699999" algn="ctr" rotWithShape="0">
                  <a:srgbClr val="990000"/>
                </a:outerShdw>
              </a:effectLst>
              <a:latin typeface="楷体_GB2312" charset="0"/>
              <a:ea typeface="楷体_GB2312" charset="0"/>
            </a:endParaRPr>
          </a:p>
        </p:txBody>
      </p:sp>
      <p:pic>
        <p:nvPicPr>
          <p:cNvPr id="86031" name="星空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3888" y="6021388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3101341" y="4301490"/>
            <a:ext cx="263271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执教：姚荣红</a:t>
            </a:r>
            <a:endParaRPr lang="zh-CN" alt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任意多边形 9"/>
          <p:cNvSpPr/>
          <p:nvPr>
            <p:custDataLst>
              <p:tags r:id="rId6"/>
            </p:custDataLst>
          </p:nvPr>
        </p:nvSpPr>
        <p:spPr>
          <a:xfrm flipH="1">
            <a:off x="381000" y="285750"/>
            <a:ext cx="7515225" cy="1000125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96000" tIns="0" rIns="0" bIns="0" anchor="ctr"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  <a:t> 教科版六年级下册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  <a:t>《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  <a:t>宇宙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  <a:t>》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  <a:t>单元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6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201" fill="hold"/>
                                        <p:tgtEl>
                                          <p:spTgt spid="860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3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03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29" name="矩形 7065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57150">
            <a:noFill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30" name="矩形 70660"/>
          <p:cNvSpPr/>
          <p:nvPr/>
        </p:nvSpPr>
        <p:spPr>
          <a:xfrm>
            <a:off x="468313" y="260350"/>
            <a:ext cx="8229600" cy="1371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4400" dirty="0">
                <a:solidFill>
                  <a:srgbClr val="FFFF99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牛郎织女隔</a:t>
            </a:r>
            <a:r>
              <a:rPr lang="zh-CN" altLang="en-US" sz="4400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银河</a:t>
            </a:r>
            <a:r>
              <a:rPr lang="zh-CN" altLang="en-US" sz="4400" dirty="0">
                <a:solidFill>
                  <a:srgbClr val="FFFF66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遥遥</a:t>
            </a:r>
            <a:r>
              <a:rPr lang="zh-CN" altLang="en-US" sz="4400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相对</a:t>
            </a:r>
            <a:endParaRPr lang="zh-CN" altLang="en-US" sz="4400" dirty="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graphicFrame>
        <p:nvGraphicFramePr>
          <p:cNvPr id="48131" name="对象 70661"/>
          <p:cNvGraphicFramePr/>
          <p:nvPr/>
        </p:nvGraphicFramePr>
        <p:xfrm>
          <a:off x="900113" y="2005013"/>
          <a:ext cx="7561262" cy="353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" imgW="4162425" imgH="2266950" progId="Paint.Picture">
                  <p:embed/>
                </p:oleObj>
              </mc:Choice>
              <mc:Fallback>
                <p:oleObj name="" r:id="rId1" imgW="4162425" imgH="2266950" progId="Paint.Picture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00113" y="2005013"/>
                        <a:ext cx="7561262" cy="3536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3" name="椭圆 70662"/>
          <p:cNvSpPr/>
          <p:nvPr/>
        </p:nvSpPr>
        <p:spPr>
          <a:xfrm>
            <a:off x="1403350" y="2636838"/>
            <a:ext cx="720725" cy="647700"/>
          </a:xfrm>
          <a:prstGeom prst="ellipse">
            <a:avLst/>
          </a:pr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0664" name="椭圆 70663"/>
          <p:cNvSpPr/>
          <p:nvPr/>
        </p:nvSpPr>
        <p:spPr>
          <a:xfrm>
            <a:off x="3563938" y="2852738"/>
            <a:ext cx="720725" cy="647700"/>
          </a:xfrm>
          <a:prstGeom prst="ellipse">
            <a:avLst/>
          </a:pr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34" name="矩形 70664"/>
          <p:cNvSpPr/>
          <p:nvPr/>
        </p:nvSpPr>
        <p:spPr>
          <a:xfrm>
            <a:off x="2411413" y="2205038"/>
            <a:ext cx="647700" cy="2952750"/>
          </a:xfrm>
          <a:prstGeom prst="rect">
            <a:avLst/>
          </a:prstGeom>
          <a:solidFill>
            <a:srgbClr val="FF00FF">
              <a:alpha val="50999"/>
            </a:srgbClr>
          </a:solidFill>
          <a:ln w="57150">
            <a:noFill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0666" name="文本框 70665"/>
          <p:cNvSpPr txBox="1"/>
          <p:nvPr/>
        </p:nvSpPr>
        <p:spPr>
          <a:xfrm>
            <a:off x="2411413" y="2708275"/>
            <a:ext cx="733425" cy="1368425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3300"/>
                </a:solidFill>
                <a:latin typeface="Arial" panose="020B0604020202020204" pitchFamily="34" charset="0"/>
                <a:ea typeface="隶书" pitchFamily="49" charset="-122"/>
              </a:rPr>
              <a:t>银河</a:t>
            </a:r>
            <a:endParaRPr lang="zh-CN" altLang="en-US" sz="3600" b="1" dirty="0">
              <a:solidFill>
                <a:srgbClr val="FF3300"/>
              </a:solidFill>
              <a:latin typeface="Arial" panose="020B0604020202020204" pitchFamily="34" charset="0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3" name="文本框 119809"/>
          <p:cNvSpPr txBox="1"/>
          <p:nvPr/>
        </p:nvSpPr>
        <p:spPr>
          <a:xfrm>
            <a:off x="323850" y="260350"/>
            <a:ext cx="2519363" cy="7620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华文中宋" pitchFamily="2" charset="-122"/>
              </a:rPr>
              <a:t>天鹰座</a:t>
            </a:r>
            <a:endParaRPr lang="zh-CN" altLang="en-US" sz="4400" b="1" dirty="0">
              <a:solidFill>
                <a:srgbClr val="000000"/>
              </a:solidFill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119811" name="文本框 119810"/>
          <p:cNvSpPr txBox="1"/>
          <p:nvPr/>
        </p:nvSpPr>
        <p:spPr>
          <a:xfrm>
            <a:off x="1841500" y="5715000"/>
            <a:ext cx="1865313" cy="762000"/>
          </a:xfrm>
          <a:prstGeom prst="rect">
            <a:avLst/>
          </a:prstGeom>
          <a:noFill/>
          <a:ln w="57150">
            <a:noFill/>
          </a:ln>
        </p:spPr>
        <p:txBody>
          <a:bodyPr wrap="none" anchor="t">
            <a:spAutoFit/>
          </a:bodyPr>
          <a:p>
            <a:pPr algn="ctr"/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牛郎星</a:t>
            </a:r>
            <a:endParaRPr lang="zh-CN" altLang="en-US" sz="44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49155" name="文本框 119811"/>
          <p:cNvSpPr txBox="1"/>
          <p:nvPr/>
        </p:nvSpPr>
        <p:spPr>
          <a:xfrm>
            <a:off x="6227763" y="260350"/>
            <a:ext cx="2447925" cy="7620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华文中宋" pitchFamily="2" charset="-122"/>
              </a:rPr>
              <a:t>天琴座</a:t>
            </a:r>
            <a:endParaRPr lang="zh-CN" altLang="en-US" sz="4400" b="1" dirty="0">
              <a:solidFill>
                <a:srgbClr val="000000"/>
              </a:solidFill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119813" name="文本框 119812"/>
          <p:cNvSpPr txBox="1"/>
          <p:nvPr/>
        </p:nvSpPr>
        <p:spPr>
          <a:xfrm>
            <a:off x="5948363" y="5715000"/>
            <a:ext cx="1865312" cy="762000"/>
          </a:xfrm>
          <a:prstGeom prst="rect">
            <a:avLst/>
          </a:prstGeom>
          <a:noFill/>
          <a:ln w="57150">
            <a:noFill/>
          </a:ln>
        </p:spPr>
        <p:txBody>
          <a:bodyPr wrap="none" anchor="t">
            <a:spAutoFit/>
          </a:bodyPr>
          <a:p>
            <a:pPr algn="ctr"/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织女星</a:t>
            </a:r>
            <a:endParaRPr lang="zh-CN" altLang="en-US" sz="44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49157" name="图片 119813" descr="xzcs-t10"/>
          <p:cNvPicPr>
            <a:picLocks noChangeAspect="1"/>
          </p:cNvPicPr>
          <p:nvPr/>
        </p:nvPicPr>
        <p:blipFill>
          <a:blip r:embed="rId1"/>
          <a:srcRect b="9163"/>
          <a:stretch>
            <a:fillRect/>
          </a:stretch>
        </p:blipFill>
        <p:spPr>
          <a:xfrm>
            <a:off x="395288" y="1125538"/>
            <a:ext cx="3517900" cy="4175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9815" name="直接连接符 119814"/>
          <p:cNvSpPr/>
          <p:nvPr/>
        </p:nvSpPr>
        <p:spPr>
          <a:xfrm flipH="1" flipV="1">
            <a:off x="1692275" y="2708275"/>
            <a:ext cx="935038" cy="295275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pic>
        <p:nvPicPr>
          <p:cNvPr id="49159" name="图片 119815" descr="xzcs-t11"/>
          <p:cNvPicPr>
            <a:picLocks noChangeAspect="1"/>
          </p:cNvPicPr>
          <p:nvPr/>
        </p:nvPicPr>
        <p:blipFill>
          <a:blip r:embed="rId2"/>
          <a:srcRect b="12560"/>
          <a:stretch>
            <a:fillRect/>
          </a:stretch>
        </p:blipFill>
        <p:spPr>
          <a:xfrm>
            <a:off x="4716463" y="1052513"/>
            <a:ext cx="4427537" cy="4051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9817" name="直接连接符 119816"/>
          <p:cNvSpPr/>
          <p:nvPr/>
        </p:nvSpPr>
        <p:spPr>
          <a:xfrm flipV="1">
            <a:off x="6659563" y="2852738"/>
            <a:ext cx="360362" cy="2881312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/>
      <p:bldP spid="1198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标题 143362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dirty="0">
                <a:solidFill>
                  <a:srgbClr val="3333FF"/>
                </a:solidFill>
              </a:rPr>
              <a:t>星座的由来</a:t>
            </a:r>
            <a:endParaRPr lang="zh-CN" altLang="en-US" dirty="0">
              <a:solidFill>
                <a:srgbClr val="3333FF"/>
              </a:solidFill>
            </a:endParaRPr>
          </a:p>
        </p:txBody>
      </p:sp>
      <p:sp>
        <p:nvSpPr>
          <p:cNvPr id="28674" name="文本占位符 143363"/>
          <p:cNvSpPr>
            <a:spLocks noGrp="1"/>
          </p:cNvSpPr>
          <p:nvPr>
            <p:ph type="body"/>
          </p:nvPr>
        </p:nvSpPr>
        <p:spPr>
          <a:xfrm>
            <a:off x="304800" y="1600200"/>
            <a:ext cx="8382000" cy="4800600"/>
          </a:xfrm>
        </p:spPr>
        <p:txBody>
          <a:bodyPr anchor="t"/>
          <a:p>
            <a:pPr>
              <a:buNone/>
            </a:pPr>
            <a:r>
              <a:rPr lang="en-US" altLang="zh-CN" dirty="0">
                <a:solidFill>
                  <a:srgbClr val="00FF00"/>
                </a:solidFill>
              </a:rPr>
              <a:t>   </a:t>
            </a:r>
            <a:endParaRPr lang="en-US" altLang="zh-CN" dirty="0">
              <a:solidFill>
                <a:schemeClr val="bg1"/>
              </a:solidFill>
              <a:effectDag name="">
                <a:effect ref="fillLine"/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</a:effectDag>
            </a:endParaRPr>
          </a:p>
        </p:txBody>
      </p:sp>
      <p:sp>
        <p:nvSpPr>
          <p:cNvPr id="143365" name="文本框 143364"/>
          <p:cNvSpPr txBox="1"/>
          <p:nvPr/>
        </p:nvSpPr>
        <p:spPr>
          <a:xfrm>
            <a:off x="684213" y="1341438"/>
            <a:ext cx="8001000" cy="47894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noProof="1" dirty="0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中世纪以后，欧洲资本主义兴起，需要向外扩张，航海事业得到了很大的发展。船舶在大海上航行，随时需要导航，星星就是最好的指路灯。而在星星中，星座的形状比较特殊，最容易观测，因此，星座受到了普遍关注。</a:t>
            </a:r>
            <a:r>
              <a:rPr lang="en-US" altLang="zh-CN" sz="2800" noProof="1" dirty="0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16</a:t>
            </a:r>
            <a:r>
              <a:rPr lang="zh-CN" altLang="en-US" sz="2800" noProof="1" dirty="0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世纪麦哲伦环球航行时，不仅利用星座导航定向，而且还对星座进行了研究。 </a:t>
            </a:r>
            <a:r>
              <a:rPr lang="en-US" altLang="zh-CN" sz="2800" noProof="1" dirty="0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1922</a:t>
            </a:r>
            <a:r>
              <a:rPr lang="zh-CN" altLang="en-US" sz="2800" noProof="1" dirty="0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年，国际天文学联合会大会决定将天空划分为</a:t>
            </a:r>
            <a:r>
              <a:rPr lang="en-US" altLang="zh-CN" sz="2800" noProof="1" dirty="0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88</a:t>
            </a:r>
            <a:r>
              <a:rPr lang="zh-CN" altLang="en-US" sz="2800" noProof="1" dirty="0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个星座，其名称基本依照历史上的名称。</a:t>
            </a:r>
            <a:r>
              <a:rPr lang="en-US" altLang="zh-CN" sz="2800" noProof="1" dirty="0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1928</a:t>
            </a:r>
            <a:r>
              <a:rPr lang="zh-CN" altLang="en-US" sz="2800" noProof="1" dirty="0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年，国际天文联合会正式公布了</a:t>
            </a:r>
            <a:r>
              <a:rPr lang="en-US" altLang="zh-CN" sz="2800" noProof="1" dirty="0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88</a:t>
            </a:r>
            <a:r>
              <a:rPr lang="zh-CN" altLang="en-US" sz="2800" noProof="1" dirty="0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个星座的名称。这</a:t>
            </a:r>
            <a:r>
              <a:rPr lang="en-US" altLang="zh-CN" sz="2800" noProof="1" dirty="0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88</a:t>
            </a:r>
            <a:r>
              <a:rPr lang="zh-CN" altLang="en-US" sz="2800" noProof="1" dirty="0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个星座分成</a:t>
            </a:r>
            <a:r>
              <a:rPr lang="en-US" altLang="zh-CN" sz="2800" noProof="1" dirty="0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</a:t>
            </a:r>
            <a:r>
              <a:rPr lang="zh-CN" altLang="en-US" sz="2800" noProof="1" dirty="0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个天区，北半球</a:t>
            </a:r>
            <a:r>
              <a:rPr lang="en-US" altLang="zh-CN" sz="2800" noProof="1" dirty="0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29</a:t>
            </a:r>
            <a:r>
              <a:rPr lang="zh-CN" altLang="en-US" sz="2800" noProof="1" dirty="0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个，南半球</a:t>
            </a:r>
            <a:r>
              <a:rPr lang="en-US" altLang="zh-CN" sz="2800" noProof="1" dirty="0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47</a:t>
            </a:r>
            <a:r>
              <a:rPr lang="zh-CN" altLang="en-US" sz="2800" noProof="1" dirty="0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个，赤道附近</a:t>
            </a:r>
            <a:r>
              <a:rPr lang="en-US" altLang="zh-CN" sz="2800" noProof="1" dirty="0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12</a:t>
            </a:r>
            <a:r>
              <a:rPr lang="zh-CN" altLang="en-US" sz="2800" noProof="1" dirty="0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个 。</a:t>
            </a:r>
            <a:endParaRPr lang="zh-CN" altLang="en-US" sz="2800" noProof="1" dirty="0">
              <a:effectLst>
                <a:outerShdw blurRad="38100" dist="38100" dir="2700000">
                  <a:srgbClr val="C0C0C0"/>
                </a:outerShdw>
              </a:effectLst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文本框 69635"/>
          <p:cNvSpPr txBox="1"/>
          <p:nvPr/>
        </p:nvSpPr>
        <p:spPr>
          <a:xfrm>
            <a:off x="611188" y="1700213"/>
            <a:ext cx="7991475" cy="3749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星座</a:t>
            </a:r>
            <a:r>
              <a:rPr lang="en-US" altLang="zh-CN" sz="40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为了便于辨认</a:t>
            </a:r>
            <a:r>
              <a:rPr lang="en-US" altLang="zh-CN" sz="4000" b="1" dirty="0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人们把看起来相互之间保持不变的星星分成一群，划分成不同区域，根据其形态想想成人、动物或其他物体的形状，并且给它们命名。天空中这些被人们分成的许多区域就称为星座。</a:t>
            </a:r>
            <a:endParaRPr lang="zh-CN" altLang="en-US" sz="4000" b="1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文本框 117761"/>
          <p:cNvSpPr txBox="1"/>
          <p:nvPr/>
        </p:nvSpPr>
        <p:spPr>
          <a:xfrm>
            <a:off x="533400" y="228600"/>
            <a:ext cx="8070850" cy="8239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2.</a:t>
            </a:r>
            <a:r>
              <a:rPr lang="zh-CN" altLang="en-US" sz="4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说说寻找北极星的方法。</a:t>
            </a:r>
            <a:endParaRPr lang="zh-CN" altLang="en-US" sz="4800" b="1">
              <a:solidFill>
                <a:srgbClr val="0000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17763" name="文本框 117762"/>
          <p:cNvSpPr txBox="1"/>
          <p:nvPr/>
        </p:nvSpPr>
        <p:spPr>
          <a:xfrm>
            <a:off x="7812088" y="4508500"/>
            <a:ext cx="1001712" cy="1066800"/>
          </a:xfrm>
          <a:prstGeom prst="rect">
            <a:avLst/>
          </a:prstGeom>
          <a:solidFill>
            <a:srgbClr val="CCFFCC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C62F06"/>
                </a:solidFill>
                <a:latin typeface="Times New Roman" panose="02020603050405020304" pitchFamily="18" charset="0"/>
                <a:ea typeface="华文中宋" pitchFamily="2" charset="-122"/>
              </a:rPr>
              <a:t>北天星空</a:t>
            </a:r>
            <a:endParaRPr lang="zh-CN" altLang="en-US" sz="3200" b="1">
              <a:solidFill>
                <a:srgbClr val="C62F06"/>
              </a:solidFill>
              <a:latin typeface="Times New Roman" panose="02020603050405020304" pitchFamily="18" charset="0"/>
              <a:ea typeface="华文中宋" pitchFamily="2" charset="-122"/>
            </a:endParaRPr>
          </a:p>
        </p:txBody>
      </p:sp>
      <p:graphicFrame>
        <p:nvGraphicFramePr>
          <p:cNvPr id="35843" name="对象 117763"/>
          <p:cNvGraphicFramePr/>
          <p:nvPr/>
        </p:nvGraphicFramePr>
        <p:xfrm>
          <a:off x="1447800" y="1295400"/>
          <a:ext cx="5943600" cy="519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3086100" imgH="2695575" progId="Paint.Picture">
                  <p:embed/>
                </p:oleObj>
              </mc:Choice>
              <mc:Fallback>
                <p:oleObj name="" r:id="rId1" imgW="3086100" imgH="2695575" progId="Paint.Pictur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47800" y="1295400"/>
                        <a:ext cx="5943600" cy="5191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5" name="流程图: 联系 117764"/>
          <p:cNvSpPr/>
          <p:nvPr/>
        </p:nvSpPr>
        <p:spPr>
          <a:xfrm>
            <a:off x="3238500" y="4829175"/>
            <a:ext cx="152400" cy="1524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7766" name="流程图: 联系 117765"/>
          <p:cNvSpPr/>
          <p:nvPr/>
        </p:nvSpPr>
        <p:spPr>
          <a:xfrm>
            <a:off x="3619500" y="4619625"/>
            <a:ext cx="152400" cy="1524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7767" name="流程图: 联系 117766"/>
          <p:cNvSpPr/>
          <p:nvPr/>
        </p:nvSpPr>
        <p:spPr>
          <a:xfrm>
            <a:off x="3886200" y="4638675"/>
            <a:ext cx="152400" cy="1524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7768" name="流程图: 联系 117767"/>
          <p:cNvSpPr/>
          <p:nvPr/>
        </p:nvSpPr>
        <p:spPr>
          <a:xfrm>
            <a:off x="4438650" y="4810125"/>
            <a:ext cx="152400" cy="1524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7769" name="流程图: 联系 117768"/>
          <p:cNvSpPr/>
          <p:nvPr/>
        </p:nvSpPr>
        <p:spPr>
          <a:xfrm>
            <a:off x="4876800" y="4572000"/>
            <a:ext cx="228600" cy="228600"/>
          </a:xfrm>
          <a:prstGeom prst="flowChartConnector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7770" name="流程图: 联系 117769"/>
          <p:cNvSpPr/>
          <p:nvPr/>
        </p:nvSpPr>
        <p:spPr>
          <a:xfrm>
            <a:off x="4800600" y="4191000"/>
            <a:ext cx="228600" cy="219075"/>
          </a:xfrm>
          <a:prstGeom prst="flowChartConnector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7771" name="流程图: 联系 117770"/>
          <p:cNvSpPr/>
          <p:nvPr/>
        </p:nvSpPr>
        <p:spPr>
          <a:xfrm>
            <a:off x="4210050" y="4581525"/>
            <a:ext cx="152400" cy="1524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7772" name="直接连接符 117771"/>
          <p:cNvSpPr/>
          <p:nvPr/>
        </p:nvSpPr>
        <p:spPr>
          <a:xfrm>
            <a:off x="4495800" y="2581275"/>
            <a:ext cx="381000" cy="16764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773" name="椭圆 117772"/>
          <p:cNvSpPr/>
          <p:nvPr/>
        </p:nvSpPr>
        <p:spPr>
          <a:xfrm>
            <a:off x="4114800" y="2276475"/>
            <a:ext cx="685800" cy="6096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7774" name="直接连接符 117773"/>
          <p:cNvSpPr/>
          <p:nvPr/>
        </p:nvSpPr>
        <p:spPr>
          <a:xfrm>
            <a:off x="4648200" y="2352675"/>
            <a:ext cx="2971800" cy="6858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775" name="文本框 117774"/>
          <p:cNvSpPr txBox="1"/>
          <p:nvPr/>
        </p:nvSpPr>
        <p:spPr>
          <a:xfrm>
            <a:off x="7391400" y="2924175"/>
            <a:ext cx="17526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C62F06"/>
                </a:solidFill>
                <a:latin typeface="Times New Roman" panose="02020603050405020304" pitchFamily="18" charset="0"/>
                <a:ea typeface="华文中宋" pitchFamily="2" charset="-122"/>
              </a:rPr>
              <a:t>北极星</a:t>
            </a:r>
            <a:endParaRPr lang="zh-CN" altLang="en-US" sz="4000" b="1">
              <a:solidFill>
                <a:srgbClr val="C62F06"/>
              </a:solidFill>
              <a:latin typeface="Times New Roman" panose="02020603050405020304" pitchFamily="18" charset="0"/>
              <a:ea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animBg="1"/>
      <p:bldP spid="1177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5" name="图片 144385" descr="20100106_b2779e87584d48c475d8k0Zfc5o46NG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4387" name="图片 144386" descr="eaf81a4c510fd9f994d66b20252dd42a2934a4b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371600"/>
            <a:ext cx="4800600" cy="3336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4388" name="椭圆 144387"/>
          <p:cNvSpPr/>
          <p:nvPr/>
        </p:nvSpPr>
        <p:spPr>
          <a:xfrm>
            <a:off x="3124200" y="1905000"/>
            <a:ext cx="2971800" cy="1676400"/>
          </a:xfrm>
          <a:prstGeom prst="ellipse">
            <a:avLst/>
          </a:prstGeom>
          <a:solidFill>
            <a:srgbClr val="BBE0E3">
              <a:alpha val="0"/>
            </a:srgbClr>
          </a:solidFill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4389" name="直接连接符 144388"/>
          <p:cNvSpPr/>
          <p:nvPr/>
        </p:nvSpPr>
        <p:spPr>
          <a:xfrm flipV="1">
            <a:off x="2514600" y="3429000"/>
            <a:ext cx="1219200" cy="1524000"/>
          </a:xfrm>
          <a:prstGeom prst="line">
            <a:avLst/>
          </a:prstGeom>
          <a:ln w="254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44390" name="文本框 144389"/>
          <p:cNvSpPr txBox="1"/>
          <p:nvPr/>
        </p:nvSpPr>
        <p:spPr>
          <a:xfrm>
            <a:off x="1447800" y="48768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这是北斗七星</a:t>
            </a:r>
            <a:endParaRPr lang="zh-CN" altLang="en-US" sz="2400" b="1" dirty="0">
              <a:solidFill>
                <a:srgbClr val="00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44391" name="文本框 144390"/>
          <p:cNvSpPr txBox="1"/>
          <p:nvPr/>
        </p:nvSpPr>
        <p:spPr>
          <a:xfrm>
            <a:off x="4343400" y="48006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这是大熊星座</a:t>
            </a:r>
            <a:endParaRPr lang="zh-CN" altLang="en-US" sz="2400" b="1" dirty="0">
              <a:solidFill>
                <a:srgbClr val="00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44392" name="矩形 144391"/>
          <p:cNvSpPr/>
          <p:nvPr/>
        </p:nvSpPr>
        <p:spPr>
          <a:xfrm>
            <a:off x="457200" y="381000"/>
            <a:ext cx="5181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我们来认识几个星座</a:t>
            </a:r>
            <a:endParaRPr lang="zh-CN" altLang="en-US" sz="3600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0" grpId="0"/>
      <p:bldP spid="14439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889" name="图片 145409" descr="200772012555587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5411" name="图片 145410" descr="42166d224f4a20a43d08b68e90529822720ed0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590800"/>
            <a:ext cx="5181600" cy="3652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5412" name="椭圆 145411"/>
          <p:cNvSpPr/>
          <p:nvPr/>
        </p:nvSpPr>
        <p:spPr>
          <a:xfrm>
            <a:off x="5334000" y="2667000"/>
            <a:ext cx="533400" cy="533400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5413" name="直接连接符 145412"/>
          <p:cNvSpPr/>
          <p:nvPr/>
        </p:nvSpPr>
        <p:spPr>
          <a:xfrm flipH="1">
            <a:off x="5791200" y="2133600"/>
            <a:ext cx="685800" cy="609600"/>
          </a:xfrm>
          <a:prstGeom prst="line">
            <a:avLst/>
          </a:prstGeom>
          <a:ln w="25400" cap="flat" cmpd="sng">
            <a:solidFill>
              <a:srgbClr val="663300"/>
            </a:solidFill>
            <a:prstDash val="solid"/>
            <a:round/>
            <a:headEnd type="none" w="med" len="med"/>
            <a:tailEnd type="stealth" w="lg" len="lg"/>
          </a:ln>
        </p:spPr>
      </p:sp>
      <p:sp>
        <p:nvSpPr>
          <p:cNvPr id="145414" name="文本框 145413"/>
          <p:cNvSpPr txBox="1"/>
          <p:nvPr/>
        </p:nvSpPr>
        <p:spPr>
          <a:xfrm>
            <a:off x="6172200" y="1600200"/>
            <a:ext cx="23622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CC99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这是北极星</a:t>
            </a:r>
            <a:endParaRPr lang="zh-CN" altLang="en-US" sz="2800" b="1" dirty="0">
              <a:solidFill>
                <a:srgbClr val="CC99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5415" name="矩形 145414"/>
          <p:cNvSpPr/>
          <p:nvPr/>
        </p:nvSpPr>
        <p:spPr>
          <a:xfrm>
            <a:off x="1447800" y="914400"/>
            <a:ext cx="4267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PerspectiveBottomRight">
                <a:rot lat="0" lon="2124000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p>
            <a:pPr algn="ctr"/>
            <a:r>
              <a:rPr lang="zh-CN" altLang="en-US" sz="6000" b="1">
                <a:gradFill rotWithShape="0">
                  <a:gsLst>
                    <a:gs pos="0">
                      <a:srgbClr val="DCEBF5">
                        <a:alpha val="100000"/>
                      </a:srgbClr>
                    </a:gs>
                    <a:gs pos="8000">
                      <a:srgbClr val="83A7C3">
                        <a:alpha val="100000"/>
                      </a:srgbClr>
                    </a:gs>
                    <a:gs pos="13000">
                      <a:srgbClr val="768FB9">
                        <a:alpha val="100000"/>
                      </a:srgbClr>
                    </a:gs>
                    <a:gs pos="21001">
                      <a:srgbClr val="83A7C3">
                        <a:alpha val="100000"/>
                      </a:srgbClr>
                    </a:gs>
                    <a:gs pos="52000">
                      <a:srgbClr val="FFFFFF">
                        <a:alpha val="100000"/>
                      </a:srgbClr>
                    </a:gs>
                    <a:gs pos="56000">
                      <a:srgbClr val="9C6563">
                        <a:alpha val="100000"/>
                      </a:srgbClr>
                    </a:gs>
                    <a:gs pos="58000">
                      <a:srgbClr val="80302D">
                        <a:alpha val="100000"/>
                      </a:srgbClr>
                    </a:gs>
                    <a:gs pos="71001">
                      <a:srgbClr val="C0524E">
                        <a:alpha val="100000"/>
                      </a:srgbClr>
                    </a:gs>
                    <a:gs pos="94000">
                      <a:srgbClr val="EBDAD4">
                        <a:alpha val="100000"/>
                      </a:srgbClr>
                    </a:gs>
                    <a:gs pos="100000">
                      <a:srgbClr val="55261C">
                        <a:alpha val="100000"/>
                      </a:srgbClr>
                    </a:gs>
                  </a:gsLst>
                  <a:lin ang="5400000" scaled="1"/>
                  <a:tileRect/>
                </a:gradFill>
                <a:latin typeface="新宋体" panose="02010609030101010101" charset="-122"/>
                <a:ea typeface="新宋体" panose="02010609030101010101" charset="-122"/>
              </a:rPr>
              <a:t>这是小熊座</a:t>
            </a:r>
            <a:endParaRPr lang="zh-CN" altLang="en-US" sz="6000" b="1">
              <a:gradFill rotWithShape="0">
                <a:gsLst>
                  <a:gs pos="0">
                    <a:srgbClr val="DCEBF5">
                      <a:alpha val="100000"/>
                    </a:srgbClr>
                  </a:gs>
                  <a:gs pos="8000">
                    <a:srgbClr val="83A7C3">
                      <a:alpha val="100000"/>
                    </a:srgbClr>
                  </a:gs>
                  <a:gs pos="13000">
                    <a:srgbClr val="768FB9">
                      <a:alpha val="100000"/>
                    </a:srgbClr>
                  </a:gs>
                  <a:gs pos="21001">
                    <a:srgbClr val="83A7C3">
                      <a:alpha val="100000"/>
                    </a:srgbClr>
                  </a:gs>
                  <a:gs pos="52000">
                    <a:srgbClr val="FFFFFF">
                      <a:alpha val="100000"/>
                    </a:srgbClr>
                  </a:gs>
                  <a:gs pos="56000">
                    <a:srgbClr val="9C6563">
                      <a:alpha val="100000"/>
                    </a:srgbClr>
                  </a:gs>
                  <a:gs pos="58000">
                    <a:srgbClr val="80302D">
                      <a:alpha val="100000"/>
                    </a:srgbClr>
                  </a:gs>
                  <a:gs pos="71001">
                    <a:srgbClr val="C0524E">
                      <a:alpha val="100000"/>
                    </a:srgbClr>
                  </a:gs>
                  <a:gs pos="94000">
                    <a:srgbClr val="EBDAD4">
                      <a:alpha val="100000"/>
                    </a:srgbClr>
                  </a:gs>
                  <a:gs pos="100000">
                    <a:srgbClr val="55261C">
                      <a:alpha val="100000"/>
                    </a:srgbClr>
                  </a:gs>
                </a:gsLst>
                <a:lin ang="5400000" scaled="1"/>
                <a:tileRect/>
              </a:gradFill>
              <a:latin typeface="新宋体" panose="02010609030101010101" charset="-122"/>
              <a:ea typeface="新宋体" panose="02010609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矩形 110593" descr="Rectangle: Click to edit Master text styles&#13;&#10;Second level&#13;&#10;Third level&#13;&#10;Fourth level&#13;&#10;Fifth level"/>
          <p:cNvSpPr/>
          <p:nvPr/>
        </p:nvSpPr>
        <p:spPr>
          <a:xfrm>
            <a:off x="0" y="1052513"/>
            <a:ext cx="8532813" cy="3886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>
              <a:spcBef>
                <a:spcPct val="20000"/>
              </a:spcBef>
              <a:buChar char="•"/>
            </a:pPr>
            <a:r>
              <a:rPr lang="zh-CN" altLang="en-US" sz="6000" b="1" dirty="0">
                <a:solidFill>
                  <a:srgbClr val="090A15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远古时代没有日历，我们的祖先以                来估测四季。你知道其中的奥秘吗？</a:t>
            </a:r>
            <a:endParaRPr lang="zh-CN" altLang="en-US" sz="6000" b="1">
              <a:solidFill>
                <a:srgbClr val="090A15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938" name="文本框 110594"/>
          <p:cNvSpPr txBox="1"/>
          <p:nvPr/>
        </p:nvSpPr>
        <p:spPr>
          <a:xfrm>
            <a:off x="4787900" y="2060575"/>
            <a:ext cx="3352800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5400" b="1" dirty="0">
                <a:solidFill>
                  <a:srgbClr val="FF0000"/>
                </a:solidFill>
                <a:latin typeface="Tahoma" panose="020B0604030504040204" pitchFamily="34" charset="0"/>
                <a:ea typeface="华文中宋" pitchFamily="2" charset="-122"/>
              </a:rPr>
              <a:t>北斗七星</a:t>
            </a:r>
            <a:endParaRPr lang="zh-CN" altLang="en-US" sz="5400" b="1">
              <a:solidFill>
                <a:srgbClr val="FF0000"/>
              </a:solidFill>
              <a:latin typeface="Tahoma" panose="020B0604030504040204" pitchFamily="34" charset="0"/>
              <a:ea typeface="华文中宋" pitchFamily="2" charset="-122"/>
            </a:endParaRPr>
          </a:p>
        </p:txBody>
      </p:sp>
      <p:sp>
        <p:nvSpPr>
          <p:cNvPr id="39939" name="直接连接符 110595"/>
          <p:cNvSpPr/>
          <p:nvPr/>
        </p:nvSpPr>
        <p:spPr>
          <a:xfrm>
            <a:off x="4932363" y="2924175"/>
            <a:ext cx="2895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文本框 153601"/>
          <p:cNvSpPr txBox="1"/>
          <p:nvPr/>
        </p:nvSpPr>
        <p:spPr>
          <a:xfrm>
            <a:off x="395288" y="1052513"/>
            <a:ext cx="2592387" cy="46736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000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en-US" sz="3000" b="1" dirty="0">
                <a:latin typeface="Arial" panose="020B0604020202020204" pitchFamily="34" charset="0"/>
                <a:ea typeface="宋体" panose="02010600030101010101" pitchFamily="2" charset="-122"/>
              </a:rPr>
              <a:t>北斗七星的斗柄，在不同的季节指向不同。晚上</a:t>
            </a:r>
            <a:r>
              <a:rPr lang="en-US" altLang="zh-CN" sz="3000" b="1" dirty="0">
                <a:latin typeface="Arial" panose="020B0604020202020204" pitchFamily="34" charset="0"/>
                <a:ea typeface="宋体" panose="02010600030101010101" pitchFamily="2" charset="-122"/>
              </a:rPr>
              <a:t>8</a:t>
            </a:r>
            <a:r>
              <a:rPr lang="zh-CN" altLang="en-US" sz="3000" b="1" dirty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3000" b="1" dirty="0">
                <a:latin typeface="Arial" panose="020B0604020202020204" pitchFamily="34" charset="0"/>
                <a:ea typeface="宋体" panose="02010600030101010101" pitchFamily="2" charset="-122"/>
              </a:rPr>
              <a:t>9</a:t>
            </a:r>
            <a:r>
              <a:rPr lang="zh-CN" altLang="en-US" sz="3000" b="1" dirty="0">
                <a:latin typeface="Arial" panose="020B0604020202020204" pitchFamily="34" charset="0"/>
                <a:ea typeface="宋体" panose="02010600030101010101" pitchFamily="2" charset="-122"/>
              </a:rPr>
              <a:t>点观测，秋天斗柄朝西，冬天斗柄朝北，春天斗柄朝东，夏天斗柄朝南。</a:t>
            </a:r>
            <a:endParaRPr lang="zh-CN" altLang="en-US" sz="3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0962" name="内容占位符 153602" descr="北斗七星"/>
          <p:cNvPicPr>
            <a:picLocks noGrp="1"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3203575" y="765175"/>
            <a:ext cx="5614988" cy="4764088"/>
          </a:xfrm>
          <a:ln>
            <a:solidFill>
              <a:schemeClr val="accent2"/>
            </a:solidFill>
            <a:miter/>
          </a:ln>
        </p:spPr>
      </p:pic>
      <p:sp>
        <p:nvSpPr>
          <p:cNvPr id="153604" name="文本框 153603"/>
          <p:cNvSpPr txBox="1"/>
          <p:nvPr/>
        </p:nvSpPr>
        <p:spPr>
          <a:xfrm>
            <a:off x="3565525" y="5734050"/>
            <a:ext cx="5327650" cy="863600"/>
          </a:xfrm>
          <a:prstGeom prst="rect">
            <a:avLst/>
          </a:prstGeom>
          <a:solidFill>
            <a:srgbClr val="FFCC66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500" b="1" dirty="0">
                <a:latin typeface="Arial" panose="020B0604020202020204" pitchFamily="34" charset="0"/>
                <a:ea typeface="宋体" panose="02010600030101010101" pitchFamily="2" charset="-122"/>
              </a:rPr>
              <a:t>在北半球，北极星是最好的参照物，找到了北极星，也就找到了正北。</a:t>
            </a:r>
            <a:endParaRPr lang="zh-CN" altLang="en-US" sz="25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64" name="文本框 153604"/>
          <p:cNvSpPr txBox="1"/>
          <p:nvPr/>
        </p:nvSpPr>
        <p:spPr>
          <a:xfrm>
            <a:off x="468313" y="260350"/>
            <a:ext cx="1152525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rgbClr val="99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4000" dirty="0">
                <a:solidFill>
                  <a:srgbClr val="99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endParaRPr lang="zh-CN" altLang="en-US" sz="4000" dirty="0">
              <a:solidFill>
                <a:srgbClr val="99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矩形 111617"/>
          <p:cNvSpPr/>
          <p:nvPr/>
        </p:nvSpPr>
        <p:spPr>
          <a:xfrm>
            <a:off x="250825" y="0"/>
            <a:ext cx="3419475" cy="205105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algn="ctr"/>
            <a:r>
              <a:rPr lang="zh-CN" altLang="en-US" sz="4800" b="1" dirty="0">
                <a:solidFill>
                  <a:srgbClr val="FF3399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四季北斗</a:t>
            </a:r>
            <a:br>
              <a:rPr lang="zh-CN" altLang="en-US" sz="4800" b="1" dirty="0">
                <a:solidFill>
                  <a:srgbClr val="FF3399"/>
                </a:solidFill>
                <a:latin typeface="Arial" panose="020B0604020202020204" pitchFamily="34" charset="0"/>
                <a:ea typeface="黑体" panose="02010609060101010101" pitchFamily="2" charset="-122"/>
              </a:rPr>
            </a:br>
            <a:r>
              <a:rPr lang="zh-CN" altLang="en-US" sz="3600" b="1" dirty="0">
                <a:solidFill>
                  <a:srgbClr val="000000"/>
                </a:solidFill>
                <a:latin typeface="Arial" panose="020B0604020202020204" pitchFamily="34" charset="0"/>
                <a:ea typeface="隶书" pitchFamily="49" charset="-122"/>
              </a:rPr>
              <a:t>斗柄在不同季节指示不同方向</a:t>
            </a:r>
            <a:endParaRPr lang="zh-CN" altLang="en-US" sz="3600" b="1" dirty="0">
              <a:solidFill>
                <a:srgbClr val="000000"/>
              </a:solidFill>
              <a:latin typeface="Arial" panose="020B0604020202020204" pitchFamily="34" charset="0"/>
              <a:ea typeface="隶书" pitchFamily="49" charset="-122"/>
            </a:endParaRPr>
          </a:p>
        </p:txBody>
      </p:sp>
      <p:graphicFrame>
        <p:nvGraphicFramePr>
          <p:cNvPr id="41986" name="对象 111618"/>
          <p:cNvGraphicFramePr/>
          <p:nvPr/>
        </p:nvGraphicFramePr>
        <p:xfrm>
          <a:off x="6172200" y="2819400"/>
          <a:ext cx="16764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009650" imgH="895350" progId="Paint.Picture">
                  <p:embed/>
                </p:oleObj>
              </mc:Choice>
              <mc:Fallback>
                <p:oleObj name="" r:id="rId1" imgW="1009650" imgH="895350" progId="Paint.Pictur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172200" y="2819400"/>
                        <a:ext cx="1676400" cy="1752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对象 111619"/>
          <p:cNvGraphicFramePr/>
          <p:nvPr/>
        </p:nvGraphicFramePr>
        <p:xfrm>
          <a:off x="3810000" y="4343400"/>
          <a:ext cx="19812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3" imgW="895350" imgH="1009650" progId="Paint.Picture">
                  <p:embed/>
                </p:oleObj>
              </mc:Choice>
              <mc:Fallback>
                <p:oleObj name="" r:id="rId3" imgW="895350" imgH="1009650" progId="Paint.Pictur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0" y="4343400"/>
                        <a:ext cx="1981200" cy="1676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对象 111620"/>
          <p:cNvGraphicFramePr/>
          <p:nvPr/>
        </p:nvGraphicFramePr>
        <p:xfrm>
          <a:off x="1219200" y="2743200"/>
          <a:ext cx="2057400" cy="183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5" imgW="1009650" imgH="895350" progId="Paint.Picture">
                  <p:embed/>
                </p:oleObj>
              </mc:Choice>
              <mc:Fallback>
                <p:oleObj name="" r:id="rId5" imgW="1009650" imgH="895350" progId="Paint.Picture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9200" y="2743200"/>
                        <a:ext cx="2057400" cy="1835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对象 111621"/>
          <p:cNvGraphicFramePr/>
          <p:nvPr/>
        </p:nvGraphicFramePr>
        <p:xfrm>
          <a:off x="3810000" y="1295400"/>
          <a:ext cx="18288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7" imgW="895350" imgH="1009650" progId="Paint.Picture">
                  <p:embed/>
                </p:oleObj>
              </mc:Choice>
              <mc:Fallback>
                <p:oleObj name="" r:id="rId7" imgW="895350" imgH="1009650" progId="Paint.Picture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10000" y="1295400"/>
                        <a:ext cx="1828800" cy="1752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0" name="文本框 111622"/>
          <p:cNvSpPr txBox="1"/>
          <p:nvPr/>
        </p:nvSpPr>
        <p:spPr>
          <a:xfrm>
            <a:off x="4140200" y="260350"/>
            <a:ext cx="719138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2" charset="-122"/>
              </a:rPr>
              <a:t>北</a:t>
            </a:r>
            <a:endParaRPr lang="zh-CN" altLang="en-US" sz="40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11624" name="文本框 111623"/>
          <p:cNvSpPr txBox="1"/>
          <p:nvPr/>
        </p:nvSpPr>
        <p:spPr>
          <a:xfrm>
            <a:off x="7235825" y="3284538"/>
            <a:ext cx="719138" cy="7016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秋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41992" name="文本框 111624"/>
          <p:cNvSpPr txBox="1"/>
          <p:nvPr/>
        </p:nvSpPr>
        <p:spPr>
          <a:xfrm>
            <a:off x="3779838" y="6156325"/>
            <a:ext cx="719137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2" charset="-122"/>
              </a:rPr>
              <a:t>南</a:t>
            </a:r>
            <a:endParaRPr lang="zh-CN" altLang="en-US" sz="40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41993" name="文本框 111625"/>
          <p:cNvSpPr txBox="1"/>
          <p:nvPr/>
        </p:nvSpPr>
        <p:spPr>
          <a:xfrm>
            <a:off x="0" y="3644900"/>
            <a:ext cx="719138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2" charset="-122"/>
              </a:rPr>
              <a:t>东</a:t>
            </a:r>
            <a:endParaRPr lang="zh-CN" altLang="en-US" sz="40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11627" name="文本框 111626"/>
          <p:cNvSpPr txBox="1"/>
          <p:nvPr/>
        </p:nvSpPr>
        <p:spPr>
          <a:xfrm>
            <a:off x="3779838" y="1341438"/>
            <a:ext cx="719137" cy="7016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冬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11628" name="文本框 111627"/>
          <p:cNvSpPr txBox="1"/>
          <p:nvPr/>
        </p:nvSpPr>
        <p:spPr>
          <a:xfrm>
            <a:off x="5003800" y="5445125"/>
            <a:ext cx="719138" cy="7016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夏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41996" name="文本框 111628"/>
          <p:cNvSpPr txBox="1"/>
          <p:nvPr/>
        </p:nvSpPr>
        <p:spPr>
          <a:xfrm>
            <a:off x="8172450" y="3500438"/>
            <a:ext cx="719138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2" charset="-122"/>
              </a:rPr>
              <a:t>西</a:t>
            </a:r>
            <a:endParaRPr lang="zh-CN" altLang="en-US" sz="40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11630" name="文本框 111629"/>
          <p:cNvSpPr txBox="1"/>
          <p:nvPr/>
        </p:nvSpPr>
        <p:spPr>
          <a:xfrm>
            <a:off x="1187450" y="3657600"/>
            <a:ext cx="641350" cy="7016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春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4" grpId="0" animBg="1"/>
      <p:bldP spid="111627" grpId="0" animBg="1"/>
      <p:bldP spid="111628" grpId="0" animBg="1"/>
      <p:bldP spid="1116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3009" name="图片 1474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14300"/>
            <a:ext cx="8839200" cy="662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0" name="文本框 147458"/>
          <p:cNvSpPr txBox="1"/>
          <p:nvPr/>
        </p:nvSpPr>
        <p:spPr>
          <a:xfrm>
            <a:off x="3770313" y="3379788"/>
            <a:ext cx="2136775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北斗七星</a:t>
            </a:r>
            <a:endParaRPr lang="zh-CN" altLang="en-US" sz="3600" b="1" dirty="0">
              <a:solidFill>
                <a:srgbClr val="00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011" name="直接连接符 147459"/>
          <p:cNvSpPr/>
          <p:nvPr/>
        </p:nvSpPr>
        <p:spPr>
          <a:xfrm>
            <a:off x="5105400" y="5867400"/>
            <a:ext cx="1588" cy="788988"/>
          </a:xfrm>
          <a:prstGeom prst="line">
            <a:avLst/>
          </a:prstGeom>
          <a:ln w="38100" cap="flat" cmpd="sng">
            <a:solidFill>
              <a:srgbClr val="3333FF"/>
            </a:solidFill>
            <a:prstDash val="solid"/>
            <a:round/>
            <a:headEnd type="none" w="med" len="med"/>
            <a:tailEnd type="stealth" w="lg" len="lg"/>
          </a:ln>
        </p:spPr>
      </p:sp>
      <p:sp>
        <p:nvSpPr>
          <p:cNvPr id="43012" name="直接连接符 147460"/>
          <p:cNvSpPr/>
          <p:nvPr/>
        </p:nvSpPr>
        <p:spPr>
          <a:xfrm flipV="1">
            <a:off x="5105400" y="152400"/>
            <a:ext cx="1588" cy="788988"/>
          </a:xfrm>
          <a:prstGeom prst="line">
            <a:avLst/>
          </a:prstGeom>
          <a:ln w="38100" cap="flat" cmpd="sng">
            <a:solidFill>
              <a:srgbClr val="3333FF"/>
            </a:solidFill>
            <a:prstDash val="solid"/>
            <a:round/>
            <a:headEnd type="none" w="med" len="med"/>
            <a:tailEnd type="stealth" w="lg" len="lg"/>
          </a:ln>
        </p:spPr>
      </p:sp>
      <p:sp>
        <p:nvSpPr>
          <p:cNvPr id="43013" name="文本框 147461"/>
          <p:cNvSpPr txBox="1"/>
          <p:nvPr/>
        </p:nvSpPr>
        <p:spPr>
          <a:xfrm>
            <a:off x="5268913" y="179388"/>
            <a:ext cx="663575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北</a:t>
            </a:r>
            <a:endParaRPr lang="zh-CN" altLang="en-US" sz="3600" b="1" dirty="0">
              <a:solidFill>
                <a:srgbClr val="00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014" name="文本框 147462"/>
          <p:cNvSpPr txBox="1"/>
          <p:nvPr/>
        </p:nvSpPr>
        <p:spPr>
          <a:xfrm>
            <a:off x="5268913" y="6122988"/>
            <a:ext cx="663575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南</a:t>
            </a:r>
            <a:endParaRPr lang="zh-CN" altLang="en-US" sz="3600" b="1" dirty="0">
              <a:solidFill>
                <a:srgbClr val="00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4033" name="图片 14848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14300"/>
            <a:ext cx="8839200" cy="6591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5057" name="图片 1495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52400"/>
            <a:ext cx="8839200" cy="6534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6081" name="图片 1505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14300"/>
            <a:ext cx="8839200" cy="6629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5" name="矩形 74755" descr="Rectangle: Click to edit Master text styles&#13;&#10;Second level&#13;&#10;Third level&#13;&#10;Fourth level&#13;&#10;Fifth level"/>
          <p:cNvSpPr/>
          <p:nvPr/>
        </p:nvSpPr>
        <p:spPr>
          <a:xfrm>
            <a:off x="755650" y="1341438"/>
            <a:ext cx="7854950" cy="467836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algn="just">
              <a:spcBef>
                <a:spcPct val="20000"/>
              </a:spcBef>
              <a:buChar char="•"/>
            </a:pPr>
            <a:r>
              <a:rPr lang="zh-CN" altLang="en-US" sz="6000" b="1" dirty="0">
                <a:solidFill>
                  <a:srgbClr val="090A15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我国很早就有了“鹊桥相会”的美丽传说。故事里面描绘的是</a:t>
            </a:r>
            <a:r>
              <a:rPr lang="en-US" altLang="zh-CN" sz="6000" b="1">
                <a:solidFill>
                  <a:srgbClr val="090A15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____</a:t>
            </a:r>
            <a:r>
              <a:rPr lang="zh-CN" altLang="en-US" sz="6000" b="1" dirty="0">
                <a:solidFill>
                  <a:srgbClr val="090A15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星和</a:t>
            </a:r>
            <a:r>
              <a:rPr lang="en-US" altLang="zh-CN" sz="6000" b="1">
                <a:solidFill>
                  <a:srgbClr val="090A15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___</a:t>
            </a:r>
            <a:r>
              <a:rPr lang="zh-CN" altLang="en-US" sz="6000" b="1" dirty="0">
                <a:solidFill>
                  <a:srgbClr val="090A15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星。</a:t>
            </a:r>
            <a:endParaRPr lang="zh-CN" altLang="en-US" sz="6000" b="1" dirty="0">
              <a:solidFill>
                <a:srgbClr val="090A15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4757" name="文本框 74756"/>
          <p:cNvSpPr txBox="1"/>
          <p:nvPr/>
        </p:nvSpPr>
        <p:spPr>
          <a:xfrm>
            <a:off x="1173163" y="4248150"/>
            <a:ext cx="1905000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5400" b="1" dirty="0">
                <a:solidFill>
                  <a:srgbClr val="C62F06"/>
                </a:solidFill>
                <a:latin typeface="Tahoma" panose="020B0604030504040204" pitchFamily="34" charset="0"/>
                <a:ea typeface="华文中宋" pitchFamily="2" charset="-122"/>
              </a:rPr>
              <a:t>牛郎</a:t>
            </a:r>
            <a:endParaRPr lang="zh-CN" altLang="en-US" sz="5400" b="1">
              <a:solidFill>
                <a:srgbClr val="C62F06"/>
              </a:solidFill>
              <a:latin typeface="Tahoma" panose="020B0604030504040204" pitchFamily="34" charset="0"/>
              <a:ea typeface="华文中宋" pitchFamily="2" charset="-122"/>
            </a:endParaRPr>
          </a:p>
        </p:txBody>
      </p:sp>
      <p:sp>
        <p:nvSpPr>
          <p:cNvPr id="74758" name="文本框 74757"/>
          <p:cNvSpPr txBox="1"/>
          <p:nvPr/>
        </p:nvSpPr>
        <p:spPr>
          <a:xfrm>
            <a:off x="4308475" y="4248150"/>
            <a:ext cx="1676400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5400" b="1" dirty="0">
                <a:solidFill>
                  <a:srgbClr val="C62F06"/>
                </a:solidFill>
                <a:latin typeface="Tahoma" panose="020B0604030504040204" pitchFamily="34" charset="0"/>
                <a:ea typeface="华文中宋" pitchFamily="2" charset="-122"/>
              </a:rPr>
              <a:t>织女</a:t>
            </a:r>
            <a:endParaRPr lang="zh-CN" altLang="en-US" sz="5400" b="1">
              <a:solidFill>
                <a:srgbClr val="C62F06"/>
              </a:solidFill>
              <a:latin typeface="Tahoma" panose="020B0604030504040204" pitchFamily="34" charset="0"/>
              <a:ea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/>
      <p:bldP spid="747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1201" name="对象 121859"/>
          <p:cNvGraphicFramePr/>
          <p:nvPr/>
        </p:nvGraphicFramePr>
        <p:xfrm>
          <a:off x="0" y="260350"/>
          <a:ext cx="9144000" cy="423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1" imgW="4162425" imgH="2266950" progId="Paint.Picture">
                  <p:embed/>
                </p:oleObj>
              </mc:Choice>
              <mc:Fallback>
                <p:oleObj name="" r:id="rId1" imgW="4162425" imgH="2266950" progId="Paint.Picture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260350"/>
                        <a:ext cx="9144000" cy="4235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1" name="文本框 121860"/>
          <p:cNvSpPr txBox="1"/>
          <p:nvPr/>
        </p:nvSpPr>
        <p:spPr>
          <a:xfrm>
            <a:off x="0" y="4652963"/>
            <a:ext cx="8712200" cy="1431925"/>
          </a:xfrm>
          <a:prstGeom prst="rect">
            <a:avLst/>
          </a:prstGeom>
          <a:noFill/>
          <a:ln w="57150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4400" b="1" dirty="0">
                <a:solidFill>
                  <a:srgbClr val="000099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织女星、牛郎星、天津四</a:t>
            </a:r>
            <a:r>
              <a:rPr lang="zh-CN" altLang="en-US" sz="4400" b="1" dirty="0">
                <a:solidFill>
                  <a:srgbClr val="090A15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构成了</a:t>
            </a:r>
            <a:r>
              <a:rPr lang="zh-CN" altLang="en-US" sz="4400" b="1" dirty="0">
                <a:solidFill>
                  <a:srgbClr val="C62F06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“夏季大三角”</a:t>
            </a:r>
            <a:endParaRPr lang="zh-CN" altLang="en-US" sz="4400" b="1" dirty="0">
              <a:solidFill>
                <a:srgbClr val="C62F06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21862" name="椭圆 121861"/>
          <p:cNvSpPr/>
          <p:nvPr/>
        </p:nvSpPr>
        <p:spPr>
          <a:xfrm>
            <a:off x="755650" y="1268413"/>
            <a:ext cx="576263" cy="504825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1863" name="椭圆 121862"/>
          <p:cNvSpPr/>
          <p:nvPr/>
        </p:nvSpPr>
        <p:spPr>
          <a:xfrm>
            <a:off x="3276600" y="1557338"/>
            <a:ext cx="576263" cy="504825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1864" name="椭圆 121863"/>
          <p:cNvSpPr/>
          <p:nvPr/>
        </p:nvSpPr>
        <p:spPr>
          <a:xfrm>
            <a:off x="2987675" y="115888"/>
            <a:ext cx="576263" cy="504825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6321" name="图片 157697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7699" name="文本框 157698"/>
          <p:cNvSpPr txBox="1"/>
          <p:nvPr/>
        </p:nvSpPr>
        <p:spPr>
          <a:xfrm>
            <a:off x="395288" y="3213100"/>
            <a:ext cx="8064500" cy="2559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noProof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</a:t>
            </a:r>
            <a:r>
              <a:rPr lang="zh-CN" altLang="en-US" sz="5400" b="1" noProof="1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天空中看起来远近差不多的星星，其实离我们远近相差很大 。</a:t>
            </a:r>
            <a:endParaRPr lang="zh-CN" altLang="en-US" sz="5400" b="1" noProof="1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57700" name="文本框 157699"/>
          <p:cNvSpPr txBox="1"/>
          <p:nvPr/>
        </p:nvSpPr>
        <p:spPr>
          <a:xfrm>
            <a:off x="468313" y="836613"/>
            <a:ext cx="8064500" cy="1736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5400" b="1" noProof="1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</a:t>
            </a:r>
            <a:r>
              <a:rPr lang="zh-CN" altLang="en-US" sz="5400" b="1" noProof="1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遥远的星星，肉眼已经无法分辨它的远近。</a:t>
            </a:r>
            <a:endParaRPr lang="zh-CN" altLang="en-US" sz="5400" b="1" noProof="1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56324" name="图片 157700" descr="官方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3" y="6032500"/>
            <a:ext cx="1511300" cy="727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/>
      <p:bldP spid="15770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7345" name="图片 1587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188913"/>
            <a:ext cx="8964612" cy="6723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8723" name="文本框 158722"/>
          <p:cNvSpPr txBox="1"/>
          <p:nvPr/>
        </p:nvSpPr>
        <p:spPr>
          <a:xfrm>
            <a:off x="323850" y="1916113"/>
            <a:ext cx="8820150" cy="15557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8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48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北斗七星中，最近的离我们</a:t>
            </a:r>
            <a:r>
              <a:rPr lang="en-US" altLang="zh-CN" sz="48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50</a:t>
            </a:r>
            <a:r>
              <a:rPr lang="zh-CN" altLang="en-US" sz="48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光年，最远的有</a:t>
            </a:r>
            <a:r>
              <a:rPr lang="en-US" altLang="zh-CN" sz="48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150</a:t>
            </a:r>
            <a:r>
              <a:rPr lang="zh-CN" altLang="en-US" sz="48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光年。</a:t>
            </a:r>
            <a:endParaRPr lang="zh-CN" altLang="en-US" sz="4800" b="1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8724" name="文本框 158723"/>
          <p:cNvSpPr txBox="1"/>
          <p:nvPr/>
        </p:nvSpPr>
        <p:spPr>
          <a:xfrm>
            <a:off x="900113" y="4005263"/>
            <a:ext cx="6408737" cy="8239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8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48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光年</a:t>
            </a:r>
            <a:r>
              <a:rPr lang="en-US" altLang="zh-CN" sz="48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=94608</a:t>
            </a:r>
            <a:r>
              <a:rPr lang="zh-CN" altLang="en-US" sz="48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亿公里 </a:t>
            </a:r>
            <a:endParaRPr lang="zh-CN" altLang="en-US" sz="4800" b="1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48" name="文本框 158724"/>
          <p:cNvSpPr txBox="1"/>
          <p:nvPr/>
        </p:nvSpPr>
        <p:spPr>
          <a:xfrm>
            <a:off x="8639175" y="6613525"/>
            <a:ext cx="504825" cy="244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1000" b="1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24</a:t>
            </a:r>
            <a:endParaRPr lang="en-US" altLang="zh-CN" sz="1000" b="1">
              <a:solidFill>
                <a:schemeClr val="bg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7349" name="图片 1587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7938"/>
            <a:ext cx="1828800" cy="5254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/>
      <p:bldP spid="1587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8369" name="图片 1597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03212" y="-227012"/>
            <a:ext cx="9752012" cy="7313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9747" name="文本框 159746"/>
          <p:cNvSpPr txBox="1"/>
          <p:nvPr/>
        </p:nvSpPr>
        <p:spPr>
          <a:xfrm>
            <a:off x="755650" y="692150"/>
            <a:ext cx="7777163" cy="1493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noProof="1" dirty="0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组成星座的星球之间距离保持不变，相互之间是</a:t>
            </a:r>
            <a:r>
              <a:rPr lang="zh-CN" altLang="en-US" sz="4800" b="1" noProof="1" dirty="0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立体</a:t>
            </a:r>
            <a:r>
              <a:rPr lang="zh-CN" altLang="en-US" sz="4400" b="1" noProof="1" dirty="0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的。</a:t>
            </a:r>
            <a:endParaRPr lang="zh-CN" altLang="en-US" sz="4400" b="1" noProof="1" dirty="0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59748" name="文本框 159747"/>
          <p:cNvSpPr txBox="1"/>
          <p:nvPr/>
        </p:nvSpPr>
        <p:spPr>
          <a:xfrm>
            <a:off x="827088" y="2708275"/>
            <a:ext cx="7777163" cy="1431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400" b="1" noProof="1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</a:t>
            </a:r>
            <a:r>
              <a:rPr lang="zh-CN" altLang="en-US" sz="4400" b="1" noProof="1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我们看到的形状，只是地球上看到的形状。     </a:t>
            </a:r>
            <a:endParaRPr lang="zh-CN" altLang="en-US" sz="4400" b="1" noProof="1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59749" name="文本框 159748"/>
          <p:cNvSpPr txBox="1"/>
          <p:nvPr/>
        </p:nvSpPr>
        <p:spPr>
          <a:xfrm>
            <a:off x="684213" y="4797425"/>
            <a:ext cx="7777163" cy="1431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400" b="1" noProof="1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</a:t>
            </a:r>
            <a:r>
              <a:rPr lang="zh-CN" altLang="en-US" sz="4400" b="1" noProof="1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在太空不同的位置，看同一星座的样子是不一样的。 </a:t>
            </a:r>
            <a:endParaRPr lang="zh-CN" altLang="en-US" sz="4400" b="1" noProof="1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8373" name="文本框 159749"/>
          <p:cNvSpPr txBox="1"/>
          <p:nvPr/>
        </p:nvSpPr>
        <p:spPr>
          <a:xfrm>
            <a:off x="8675688" y="6537325"/>
            <a:ext cx="468312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29292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37</a:t>
            </a:r>
            <a:endParaRPr lang="en-US" altLang="zh-CN" b="1">
              <a:solidFill>
                <a:srgbClr val="29292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20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/>
      <p:bldP spid="159748" grpId="0"/>
      <p:bldP spid="15974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ontrols>
      <mc:AlternateContent xmlns:mc="http://schemas.openxmlformats.org/markup-compatibility/2006">
        <mc:Choice xmlns:v="urn:schemas-microsoft-com:vml" Requires="v">
          <p:control spid="1027" name="" r:id="rId1" imgW="9144000" imgH="5832475"/>
        </mc:Choice>
        <mc:Fallback>
          <p:control name="" r:id="rId1" imgW="9144000" imgH="5832475">
            <p:pic>
              <p:nvPicPr>
                <p:cNvPr id="0" name="Host Control  1026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0" y="333375"/>
                  <a:ext cx="9144000" cy="58324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control>
        </mc:Fallback>
      </mc:AlternateContent>
    </p:controls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3" name="标题 160769"/>
          <p:cNvSpPr>
            <a:spLocks noGrp="1"/>
          </p:cNvSpPr>
          <p:nvPr>
            <p:ph type="title"/>
          </p:nvPr>
        </p:nvSpPr>
        <p:spPr>
          <a:xfrm>
            <a:off x="250825" y="692150"/>
            <a:ext cx="8435975" cy="2016125"/>
          </a:xfrm>
        </p:spPr>
        <p:txBody>
          <a:bodyPr anchor="ctr"/>
          <a:p>
            <a:pPr algn="l"/>
            <a:r>
              <a:rPr lang="zh-CN" altLang="en-US" sz="4000" b="1">
                <a:solidFill>
                  <a:schemeClr val="tx1"/>
                </a:solidFill>
              </a:rPr>
              <a:t>三、认识星座 </a:t>
            </a:r>
            <a:br>
              <a:rPr lang="zh-CN" altLang="en-US" sz="800" b="1">
                <a:solidFill>
                  <a:schemeClr val="tx1"/>
                </a:solidFill>
              </a:rPr>
            </a:br>
            <a:br>
              <a:rPr lang="zh-CN" altLang="en-US" sz="4000" b="1">
                <a:solidFill>
                  <a:schemeClr val="tx1"/>
                </a:solidFill>
              </a:rPr>
            </a:br>
            <a:r>
              <a:rPr lang="en-US" altLang="zh-CN" sz="4000" b="1">
                <a:solidFill>
                  <a:schemeClr val="tx1"/>
                </a:solidFill>
              </a:rPr>
              <a:t>1</a:t>
            </a:r>
            <a:r>
              <a:rPr lang="zh-CN" altLang="en-US" sz="4000" b="1">
                <a:solidFill>
                  <a:schemeClr val="tx1"/>
                </a:solidFill>
              </a:rPr>
              <a:t>、想一想：假若你在夜晚迷了路，用什么方法来辨认方向呢</a:t>
            </a:r>
            <a:r>
              <a:rPr lang="en-US" altLang="zh-CN" sz="4000" b="1">
                <a:solidFill>
                  <a:schemeClr val="tx1"/>
                </a:solidFill>
              </a:rPr>
              <a:t>?</a:t>
            </a:r>
            <a:br>
              <a:rPr lang="en-US" altLang="zh-CN" sz="4000" b="1">
                <a:solidFill>
                  <a:schemeClr val="tx1"/>
                </a:solidFill>
              </a:rPr>
            </a:br>
            <a:endParaRPr lang="en-US" altLang="zh-CN" sz="4000" b="1">
              <a:solidFill>
                <a:schemeClr val="tx1"/>
              </a:solidFill>
            </a:endParaRPr>
          </a:p>
        </p:txBody>
      </p:sp>
      <p:sp>
        <p:nvSpPr>
          <p:cNvPr id="160771" name="内容占位符 160770"/>
          <p:cNvSpPr>
            <a:spLocks noGrp="1"/>
          </p:cNvSpPr>
          <p:nvPr>
            <p:ph idx="1"/>
          </p:nvPr>
        </p:nvSpPr>
        <p:spPr>
          <a:xfrm>
            <a:off x="0" y="2636838"/>
            <a:ext cx="8686800" cy="4221162"/>
          </a:xfrm>
        </p:spPr>
        <p:txBody>
          <a:bodyPr anchor="t"/>
          <a:p>
            <a:pPr>
              <a:lnSpc>
                <a:spcPct val="90000"/>
              </a:lnSpc>
            </a:pPr>
            <a:r>
              <a:rPr lang="zh-CN" altLang="en-US" b="1"/>
              <a:t>北极星可以帮助大家在夜间辨认方向，但是北极星是一个不太亮的星星，利用大熊星座的北斗七星或仙后座可以比较容易地找到它。</a:t>
            </a:r>
            <a:endParaRPr lang="zh-CN" altLang="en-US" b="1"/>
          </a:p>
          <a:p>
            <a:pPr>
              <a:lnSpc>
                <a:spcPct val="90000"/>
              </a:lnSpc>
              <a:buNone/>
            </a:pPr>
            <a:r>
              <a:rPr lang="zh-CN" altLang="en-US" b="1"/>
              <a:t>   </a:t>
            </a:r>
            <a:endParaRPr lang="zh-CN" altLang="en-US" sz="1000" b="1"/>
          </a:p>
          <a:p>
            <a:pPr>
              <a:lnSpc>
                <a:spcPct val="90000"/>
              </a:lnSpc>
              <a:buNone/>
            </a:pPr>
            <a:r>
              <a:rPr lang="zh-CN" altLang="en-US" sz="4000" b="1"/>
              <a:t>  </a:t>
            </a:r>
            <a:r>
              <a:rPr lang="en-US" altLang="zh-CN" sz="4000" b="1"/>
              <a:t>2</a:t>
            </a:r>
            <a:r>
              <a:rPr lang="zh-CN" altLang="en-US" sz="4000" b="1"/>
              <a:t>、怎样才能在天空中找到大熊星座呢</a:t>
            </a:r>
            <a:r>
              <a:rPr lang="en-US" altLang="zh-CN" sz="4000" b="1"/>
              <a:t>?</a:t>
            </a:r>
            <a:r>
              <a:rPr lang="zh-CN" altLang="en-US" sz="4000" b="1"/>
              <a:t>大熊星座的显著标志是什么？</a:t>
            </a:r>
            <a:endParaRPr lang="zh-CN" altLang="en-US" sz="4000" b="1"/>
          </a:p>
          <a:p>
            <a:pPr>
              <a:lnSpc>
                <a:spcPct val="90000"/>
              </a:lnSpc>
            </a:pPr>
            <a:r>
              <a:rPr lang="zh-CN" altLang="en-US" b="1"/>
              <a:t>大熊星座的明显标志就是我们熟悉的、由七颗亮星组成的北斗七星。</a:t>
            </a:r>
            <a:endParaRPr lang="zh-CN" alt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charRg st="0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0771">
                                            <p:txEl>
                                              <p:charRg st="0" end="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charRg st="59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0771">
                                            <p:txEl>
                                              <p:charRg st="59" end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charRg st="63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0771">
                                            <p:txEl>
                                              <p:charRg st="63" end="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charRg st="97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0771">
                                            <p:txEl>
                                              <p:charRg st="97" end="1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文本框 116737"/>
          <p:cNvSpPr txBox="1"/>
          <p:nvPr/>
        </p:nvSpPr>
        <p:spPr>
          <a:xfrm>
            <a:off x="900113" y="404813"/>
            <a:ext cx="2663825" cy="76835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4400" b="1" dirty="0">
                <a:solidFill>
                  <a:srgbClr val="090A15"/>
                </a:solidFill>
                <a:latin typeface="Times New Roman" panose="02020603050405020304" pitchFamily="18" charset="0"/>
                <a:ea typeface="华文中宋" pitchFamily="2" charset="-122"/>
              </a:rPr>
              <a:t>小熊星座</a:t>
            </a:r>
            <a:endParaRPr lang="zh-CN" altLang="en-US" sz="4400" b="1" dirty="0">
              <a:solidFill>
                <a:srgbClr val="090A15"/>
              </a:solidFill>
              <a:latin typeface="Times New Roman" panose="02020603050405020304" pitchFamily="18" charset="0"/>
              <a:ea typeface="华文中宋" pitchFamily="2" charset="-122"/>
            </a:endParaRPr>
          </a:p>
        </p:txBody>
      </p:sp>
      <p:grpSp>
        <p:nvGrpSpPr>
          <p:cNvPr id="34818" name="组合 116738"/>
          <p:cNvGrpSpPr/>
          <p:nvPr/>
        </p:nvGrpSpPr>
        <p:grpSpPr>
          <a:xfrm>
            <a:off x="1476375" y="2276475"/>
            <a:ext cx="6770688" cy="1963738"/>
            <a:chOff x="1927" y="1842"/>
            <a:chExt cx="1407" cy="408"/>
          </a:xfrm>
        </p:grpSpPr>
        <p:sp>
          <p:nvSpPr>
            <p:cNvPr id="34819" name="任意多边形 116739"/>
            <p:cNvSpPr/>
            <p:nvPr/>
          </p:nvSpPr>
          <p:spPr>
            <a:xfrm>
              <a:off x="1927" y="1842"/>
              <a:ext cx="1407" cy="408"/>
            </a:xfrm>
            <a:custGeom>
              <a:avLst/>
              <a:gdLst/>
              <a:ahLst/>
              <a:cxnLst/>
              <a:pathLst>
                <a:path w="1407" h="408">
                  <a:moveTo>
                    <a:pt x="0" y="136"/>
                  </a:moveTo>
                  <a:lnTo>
                    <a:pt x="137" y="408"/>
                  </a:lnTo>
                  <a:lnTo>
                    <a:pt x="499" y="272"/>
                  </a:lnTo>
                  <a:lnTo>
                    <a:pt x="409" y="0"/>
                  </a:lnTo>
                  <a:lnTo>
                    <a:pt x="499" y="272"/>
                  </a:lnTo>
                  <a:lnTo>
                    <a:pt x="817" y="226"/>
                  </a:lnTo>
                  <a:lnTo>
                    <a:pt x="1134" y="272"/>
                  </a:lnTo>
                  <a:lnTo>
                    <a:pt x="1407" y="408"/>
                  </a:lnTo>
                </a:path>
              </a:pathLst>
            </a:custGeom>
            <a:noFill/>
            <a:ln w="57150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4820" name="直接连接符 116740"/>
            <p:cNvSpPr/>
            <p:nvPr/>
          </p:nvSpPr>
          <p:spPr>
            <a:xfrm flipH="1" flipV="1">
              <a:off x="2336" y="1842"/>
              <a:ext cx="90" cy="273"/>
            </a:xfrm>
            <a:prstGeom prst="line">
              <a:avLst/>
            </a:prstGeom>
            <a:ln w="57150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16742" name="椭圆 116741"/>
          <p:cNvSpPr/>
          <p:nvPr/>
        </p:nvSpPr>
        <p:spPr>
          <a:xfrm>
            <a:off x="1403350" y="2852738"/>
            <a:ext cx="214313" cy="2159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6743" name="椭圆 116742"/>
          <p:cNvSpPr/>
          <p:nvPr/>
        </p:nvSpPr>
        <p:spPr>
          <a:xfrm>
            <a:off x="1979613" y="4005263"/>
            <a:ext cx="285750" cy="288925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6744" name="椭圆 116743"/>
          <p:cNvSpPr/>
          <p:nvPr/>
        </p:nvSpPr>
        <p:spPr>
          <a:xfrm>
            <a:off x="3349625" y="2276475"/>
            <a:ext cx="285750" cy="288925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6745" name="椭圆 116744"/>
          <p:cNvSpPr/>
          <p:nvPr/>
        </p:nvSpPr>
        <p:spPr>
          <a:xfrm>
            <a:off x="3711575" y="3429000"/>
            <a:ext cx="284163" cy="287338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6746" name="椭圆 116745"/>
          <p:cNvSpPr/>
          <p:nvPr/>
        </p:nvSpPr>
        <p:spPr>
          <a:xfrm>
            <a:off x="5222875" y="3213100"/>
            <a:ext cx="284163" cy="287338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6747" name="椭圆 116746"/>
          <p:cNvSpPr/>
          <p:nvPr/>
        </p:nvSpPr>
        <p:spPr>
          <a:xfrm>
            <a:off x="6659563" y="3429000"/>
            <a:ext cx="284162" cy="287338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6748" name="椭圆 116747"/>
          <p:cNvSpPr/>
          <p:nvPr/>
        </p:nvSpPr>
        <p:spPr>
          <a:xfrm>
            <a:off x="7812088" y="3789363"/>
            <a:ext cx="784225" cy="792162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6749" name="文本框 116748"/>
          <p:cNvSpPr txBox="1"/>
          <p:nvPr/>
        </p:nvSpPr>
        <p:spPr>
          <a:xfrm>
            <a:off x="6011863" y="5445125"/>
            <a:ext cx="2022475" cy="823913"/>
          </a:xfrm>
          <a:prstGeom prst="rect">
            <a:avLst/>
          </a:prstGeom>
          <a:noFill/>
          <a:ln w="57150">
            <a:noFill/>
          </a:ln>
        </p:spPr>
        <p:txBody>
          <a:bodyPr wrap="none" anchor="t">
            <a:spAutoFit/>
          </a:bodyPr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北极星</a:t>
            </a:r>
            <a:endParaRPr lang="zh-CN" altLang="en-US" sz="4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16750" name="直接连接符 116749"/>
          <p:cNvSpPr/>
          <p:nvPr/>
        </p:nvSpPr>
        <p:spPr>
          <a:xfrm flipV="1">
            <a:off x="7308850" y="4365625"/>
            <a:ext cx="792163" cy="1150938"/>
          </a:xfrm>
          <a:prstGeom prst="line">
            <a:avLst/>
          </a:prstGeom>
          <a:ln w="5715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sp>
      <p:pic>
        <p:nvPicPr>
          <p:cNvPr id="33793" name="图片 105473" descr="x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5089525" y="9525"/>
            <a:ext cx="3361690" cy="29565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6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0417" name="图片 161793" descr="未命名3"/>
          <p:cNvPicPr>
            <a:picLocks noChangeAspect="1"/>
          </p:cNvPicPr>
          <p:nvPr/>
        </p:nvPicPr>
        <p:blipFill>
          <a:blip r:embed="rId1">
            <a:lum bright="-23999" contrast="66000"/>
          </a:blip>
          <a:stretch>
            <a:fillRect/>
          </a:stretch>
        </p:blipFill>
        <p:spPr>
          <a:xfrm>
            <a:off x="3406775" y="609600"/>
            <a:ext cx="4273550" cy="449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18" name="文本框 161794"/>
          <p:cNvSpPr txBox="1"/>
          <p:nvPr/>
        </p:nvSpPr>
        <p:spPr>
          <a:xfrm>
            <a:off x="4427538" y="5257800"/>
            <a:ext cx="4259262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大熊星座</a:t>
            </a:r>
            <a:endParaRPr lang="zh-CN" altLang="en-US" sz="3600" b="1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1796" name="直接连接符 161795"/>
          <p:cNvSpPr/>
          <p:nvPr/>
        </p:nvSpPr>
        <p:spPr>
          <a:xfrm flipV="1">
            <a:off x="7524750" y="2492375"/>
            <a:ext cx="1069975" cy="1728788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797" name="文本框 161796"/>
          <p:cNvSpPr txBox="1"/>
          <p:nvPr/>
        </p:nvSpPr>
        <p:spPr>
          <a:xfrm>
            <a:off x="7696200" y="2209800"/>
            <a:ext cx="14478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北极星</a:t>
            </a:r>
            <a:endParaRPr lang="zh-CN" altLang="en-US" sz="3200" b="1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0421" name="文本框 161797"/>
          <p:cNvSpPr txBox="1"/>
          <p:nvPr/>
        </p:nvSpPr>
        <p:spPr>
          <a:xfrm>
            <a:off x="0" y="685800"/>
            <a:ext cx="3352800" cy="58213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北极星</a:t>
            </a:r>
            <a:r>
              <a:rPr lang="zh-CN" altLang="en-US" sz="32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位于</a:t>
            </a:r>
            <a:r>
              <a:rPr lang="zh-CN" altLang="en-US" sz="36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小熊星座</a:t>
            </a:r>
            <a:r>
              <a:rPr lang="zh-CN" altLang="en-US" sz="32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，距地球约</a:t>
            </a:r>
            <a:r>
              <a:rPr lang="en-US" altLang="zh-CN" sz="32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430</a:t>
            </a:r>
            <a:r>
              <a:rPr lang="zh-CN" altLang="en-US" sz="32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光年，是夜空能看到的</a:t>
            </a:r>
            <a:r>
              <a:rPr lang="zh-CN" altLang="en-US" sz="3200" b="1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亮度和位置较稳定的恒星</a:t>
            </a:r>
            <a:r>
              <a:rPr lang="zh-CN" altLang="en-US" sz="32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。由于北极星最靠近正北的方位，千百年来地球上的人们靠它的星光来导航</a:t>
            </a:r>
            <a:r>
              <a:rPr lang="zh-CN" altLang="en-US" sz="4000" b="1">
                <a:latin typeface="Arial" panose="020B0604020202020204" pitchFamily="34" charset="0"/>
                <a:ea typeface="宋体" panose="02010600030101010101" pitchFamily="2" charset="-122"/>
              </a:rPr>
              <a:t>。 </a:t>
            </a:r>
            <a:br>
              <a:rPr lang="zh-CN" altLang="en-US" sz="4000" b="1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zh-CN" altLang="en-US" sz="40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0422" name="图片 1617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7938"/>
            <a:ext cx="1828800" cy="5254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4513" name="图片 166913" descr="未命名1"/>
          <p:cNvPicPr>
            <a:picLocks noChangeAspect="1"/>
          </p:cNvPicPr>
          <p:nvPr/>
        </p:nvPicPr>
        <p:blipFill>
          <a:blip r:embed="rId1">
            <a:clrChange>
              <a:clrFrom>
                <a:srgbClr val="56605F"/>
              </a:clrFrom>
              <a:clrTo>
                <a:srgbClr val="56605F">
                  <a:alpha val="0"/>
                </a:srgbClr>
              </a:clrTo>
            </a:clrChange>
            <a:lum bright="-17999" contrast="78000"/>
          </a:blip>
          <a:stretch>
            <a:fillRect/>
          </a:stretch>
        </p:blipFill>
        <p:spPr>
          <a:xfrm>
            <a:off x="304800" y="304800"/>
            <a:ext cx="8610600" cy="617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14" name="图片 1669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7938"/>
            <a:ext cx="1828800" cy="5254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7585" name="图片 168961" descr="1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3429000"/>
            <a:ext cx="2735262" cy="3240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86" name="图片 168962" descr="1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200" y="188913"/>
            <a:ext cx="3168650" cy="3095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87" name="图片 168963" descr="120"/>
          <p:cNvPicPr>
            <a:picLocks noChangeAspect="1"/>
          </p:cNvPicPr>
          <p:nvPr/>
        </p:nvPicPr>
        <p:blipFill>
          <a:blip r:embed="rId3">
            <a:lum contrast="6000"/>
          </a:blip>
          <a:stretch>
            <a:fillRect/>
          </a:stretch>
        </p:blipFill>
        <p:spPr>
          <a:xfrm>
            <a:off x="4284663" y="3500438"/>
            <a:ext cx="3024187" cy="3095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88" name="图片 168964" descr="130"/>
          <p:cNvPicPr>
            <a:picLocks noChangeAspect="1"/>
          </p:cNvPicPr>
          <p:nvPr/>
        </p:nvPicPr>
        <p:blipFill>
          <a:blip r:embed="rId4">
            <a:lum bright="6000" contrast="6000"/>
          </a:blip>
          <a:stretch>
            <a:fillRect/>
          </a:stretch>
        </p:blipFill>
        <p:spPr>
          <a:xfrm>
            <a:off x="395288" y="188913"/>
            <a:ext cx="2808287" cy="316865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</p:pic>
      <p:sp>
        <p:nvSpPr>
          <p:cNvPr id="168966" name="文本框 168965"/>
          <p:cNvSpPr txBox="1"/>
          <p:nvPr/>
        </p:nvSpPr>
        <p:spPr>
          <a:xfrm>
            <a:off x="7451725" y="836613"/>
            <a:ext cx="865188" cy="13731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天鹅座</a:t>
            </a:r>
            <a:r>
              <a:rPr lang="en-US" altLang="zh-CN" sz="28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.</a:t>
            </a:r>
            <a:endParaRPr lang="en-US" altLang="zh-CN" sz="2800" b="1">
              <a:solidFill>
                <a:schemeClr val="hlink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68967" name="文本框 168966"/>
          <p:cNvSpPr txBox="1"/>
          <p:nvPr/>
        </p:nvSpPr>
        <p:spPr>
          <a:xfrm>
            <a:off x="7380288" y="5013325"/>
            <a:ext cx="647700" cy="13731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天琴座</a:t>
            </a:r>
            <a:endParaRPr lang="zh-CN" altLang="en-US" sz="2800" b="1">
              <a:solidFill>
                <a:schemeClr val="hlink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68968" name="文本框 168967"/>
          <p:cNvSpPr txBox="1"/>
          <p:nvPr/>
        </p:nvSpPr>
        <p:spPr>
          <a:xfrm>
            <a:off x="3276600" y="981075"/>
            <a:ext cx="790575" cy="13731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天鹰座</a:t>
            </a:r>
            <a:endParaRPr lang="zh-CN" altLang="en-US" sz="2800" b="1">
              <a:solidFill>
                <a:schemeClr val="hlink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68969" name="文本框 168968"/>
          <p:cNvSpPr txBox="1"/>
          <p:nvPr/>
        </p:nvSpPr>
        <p:spPr>
          <a:xfrm>
            <a:off x="3132138" y="4437063"/>
            <a:ext cx="719137" cy="13731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>
                <a:solidFill>
                  <a:schemeClr val="hlink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天蝎座</a:t>
            </a:r>
            <a:endParaRPr lang="zh-CN" altLang="en-US" sz="2800" b="1">
              <a:solidFill>
                <a:schemeClr val="hlink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67593" name="流程图: 过程 168969"/>
          <p:cNvSpPr/>
          <p:nvPr/>
        </p:nvSpPr>
        <p:spPr>
          <a:xfrm>
            <a:off x="1403350" y="1557338"/>
            <a:ext cx="792163" cy="215900"/>
          </a:xfrm>
          <a:prstGeom prst="flowChartProcess">
            <a:avLst/>
          </a:prstGeom>
          <a:solidFill>
            <a:schemeClr val="bg2"/>
          </a:solidFill>
          <a:ln w="9525">
            <a:noFill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7594" name="矩形 168970"/>
          <p:cNvSpPr/>
          <p:nvPr/>
        </p:nvSpPr>
        <p:spPr>
          <a:xfrm>
            <a:off x="1258888" y="1341438"/>
            <a:ext cx="1873250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牛郎星</a:t>
            </a:r>
            <a:endParaRPr lang="zh-CN" altLang="en-US" sz="2800" b="1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7595" name="矩形 168971"/>
          <p:cNvSpPr/>
          <p:nvPr/>
        </p:nvSpPr>
        <p:spPr>
          <a:xfrm>
            <a:off x="5148263" y="981075"/>
            <a:ext cx="187325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天津四</a:t>
            </a:r>
            <a:endParaRPr lang="zh-CN" altLang="en-US" sz="2800" b="1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7596" name="矩形 168972"/>
          <p:cNvSpPr/>
          <p:nvPr/>
        </p:nvSpPr>
        <p:spPr>
          <a:xfrm>
            <a:off x="1979613" y="4076700"/>
            <a:ext cx="1368425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心宿二</a:t>
            </a:r>
            <a:endParaRPr lang="zh-CN" altLang="en-US" sz="2800" b="1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7597" name="矩形 168973"/>
          <p:cNvSpPr/>
          <p:nvPr/>
        </p:nvSpPr>
        <p:spPr>
          <a:xfrm>
            <a:off x="6011863" y="3789363"/>
            <a:ext cx="1873250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织女星</a:t>
            </a:r>
            <a:endParaRPr lang="zh-CN" altLang="en-US" sz="2800" b="1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7598" name="图片 1689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7938"/>
            <a:ext cx="1828800" cy="5254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6" grpId="0"/>
      <p:bldP spid="168967" grpId="0"/>
      <p:bldP spid="168968" grpId="0"/>
      <p:bldP spid="16896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7938" name="内容占位符 167937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6237287"/>
          </a:xfrm>
        </p:spPr>
        <p:txBody>
          <a:bodyPr anchor="t"/>
          <a:p>
            <a:pPr>
              <a:buNone/>
            </a:pPr>
            <a:r>
              <a:rPr lang="zh-CN" altLang="en-US" sz="5400" b="1"/>
              <a:t>我的发现：</a:t>
            </a:r>
            <a:endParaRPr lang="zh-CN" altLang="en-US" sz="5400" b="1"/>
          </a:p>
          <a:p>
            <a:pPr>
              <a:buNone/>
            </a:pPr>
            <a:r>
              <a:rPr lang="zh-CN" altLang="en-US" sz="4800" b="1"/>
              <a:t>  </a:t>
            </a:r>
            <a:r>
              <a:rPr lang="zh-CN" altLang="en-US" sz="3600" b="1">
                <a:solidFill>
                  <a:srgbClr val="FF5050"/>
                </a:solidFill>
              </a:rPr>
              <a:t>天津四、织女星和牛郎星</a:t>
            </a:r>
            <a:r>
              <a:rPr lang="zh-CN" altLang="en-US" sz="3600" b="1"/>
              <a:t>是夏季星空中有名的亮星，形成一个三角形，被称为</a:t>
            </a:r>
            <a:r>
              <a:rPr lang="zh-CN" altLang="en-US" sz="3600" b="1">
                <a:solidFill>
                  <a:srgbClr val="FF5050"/>
                </a:solidFill>
              </a:rPr>
              <a:t>“夏季大三角”。</a:t>
            </a:r>
            <a:r>
              <a:rPr lang="zh-CN" altLang="en-US" sz="3600" b="1"/>
              <a:t>找到它们，也就找到</a:t>
            </a:r>
            <a:r>
              <a:rPr lang="zh-CN" altLang="en-US" sz="3600" b="1">
                <a:solidFill>
                  <a:srgbClr val="FF5050"/>
                </a:solidFill>
              </a:rPr>
              <a:t>天琴、天鹅、天鹰三个星座</a:t>
            </a:r>
            <a:r>
              <a:rPr lang="zh-CN" altLang="en-US" sz="3600" b="1"/>
              <a:t>。</a:t>
            </a:r>
            <a:endParaRPr lang="zh-CN" altLang="en-US" sz="3600" b="1"/>
          </a:p>
          <a:p>
            <a:pPr>
              <a:buNone/>
            </a:pPr>
            <a:r>
              <a:rPr lang="zh-CN" altLang="en-US" sz="3600" b="1"/>
              <a:t>  </a:t>
            </a:r>
            <a:endParaRPr lang="zh-CN" altLang="en-US" sz="3600" b="1"/>
          </a:p>
          <a:p>
            <a:r>
              <a:rPr lang="zh-CN" altLang="en-US" sz="3600" b="1"/>
              <a:t>      天蝎座形似蝎子，它的主要标志是</a:t>
            </a:r>
            <a:r>
              <a:rPr lang="zh-CN" altLang="en-US" sz="3600" b="1">
                <a:solidFill>
                  <a:srgbClr val="FF5050"/>
                </a:solidFill>
              </a:rPr>
              <a:t>心宿二</a:t>
            </a:r>
            <a:r>
              <a:rPr lang="zh-CN" altLang="en-US" sz="3600" b="1"/>
              <a:t>，也称</a:t>
            </a:r>
            <a:r>
              <a:rPr lang="zh-CN" altLang="en-US" sz="3600" b="1">
                <a:solidFill>
                  <a:srgbClr val="FF5050"/>
                </a:solidFill>
              </a:rPr>
              <a:t>大火星</a:t>
            </a:r>
            <a:r>
              <a:rPr lang="zh-CN" altLang="en-US" sz="3600" b="1"/>
              <a:t>，是一颗耀眼的红色亮星。 </a:t>
            </a:r>
            <a:endParaRPr lang="zh-CN" altLang="en-US" sz="36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7938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charRg st="6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7938">
                                            <p:txEl>
                                              <p:charRg st="6" end="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charRg st="76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7938">
                                            <p:txEl>
                                              <p:charRg st="76" end="1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1" name="标题 165889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>
                <a:solidFill>
                  <a:srgbClr val="FF3300"/>
                </a:solidFill>
              </a:rPr>
              <a:t>我来思考：</a:t>
            </a:r>
            <a:endParaRPr lang="zh-CN" altLang="en-US">
              <a:solidFill>
                <a:srgbClr val="FF3300"/>
              </a:solidFill>
            </a:endParaRPr>
          </a:p>
        </p:txBody>
      </p:sp>
      <p:sp>
        <p:nvSpPr>
          <p:cNvPr id="66562" name="文本占位符 165890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 anchor="t"/>
          <a:p>
            <a:r>
              <a:rPr lang="zh-CN" altLang="en-US" sz="3600" b="1"/>
              <a:t>随季节的变换，在天空中会出现不同的代表性星座，星座在天空中是会运动变化吗？</a:t>
            </a:r>
            <a:endParaRPr lang="zh-CN" altLang="en-US" sz="3600" b="1"/>
          </a:p>
          <a:p>
            <a:endParaRPr lang="zh-CN" altLang="en-US" sz="3600" b="1"/>
          </a:p>
          <a:p>
            <a:r>
              <a:rPr lang="zh-CN" altLang="en-US" sz="3600" b="1"/>
              <a:t>夏季是观察星座的最好季节，</a:t>
            </a:r>
            <a:r>
              <a:rPr lang="zh-CN" altLang="en-US" b="1"/>
              <a:t>请同学们观察夏季星空图，图中有哪些星座？它们有何明显的标志？ </a:t>
            </a:r>
            <a:endParaRPr lang="zh-CN" altLang="en-US" b="1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7" name="文本框 152577"/>
          <p:cNvSpPr txBox="1"/>
          <p:nvPr/>
        </p:nvSpPr>
        <p:spPr>
          <a:xfrm>
            <a:off x="152400" y="2133600"/>
            <a:ext cx="8839200" cy="42910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判断题。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 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）天空中看起来大小差不多的星星与我们的距离是一样的。（  ）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 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）星座实际上是几颗彼此没有联系的恒星在天穹上的排列图像。（  ）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 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）北极星是天空中最亮的一颗星。（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 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）我们可以借助北斗星来寻找北极星。（  ）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 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）从不同角度看“北斗七星”模型，看到的图形都是一样的。（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0658" name="矩形 152578"/>
          <p:cNvSpPr/>
          <p:nvPr/>
        </p:nvSpPr>
        <p:spPr>
          <a:xfrm>
            <a:off x="1371600" y="457200"/>
            <a:ext cx="2590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PerspectiveBottomRight">
                <a:rot lat="0" lon="2124000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p>
            <a:pPr algn="ctr"/>
            <a:r>
              <a:rPr lang="zh-CN" altLang="en-US" sz="3600">
                <a:gradFill rotWithShape="0">
                  <a:gsLst>
                    <a:gs pos="0">
                      <a:srgbClr val="DCEBF5">
                        <a:alpha val="100000"/>
                      </a:srgbClr>
                    </a:gs>
                    <a:gs pos="8000">
                      <a:srgbClr val="83A7C3">
                        <a:alpha val="100000"/>
                      </a:srgbClr>
                    </a:gs>
                    <a:gs pos="13000">
                      <a:srgbClr val="768FB9">
                        <a:alpha val="100000"/>
                      </a:srgbClr>
                    </a:gs>
                    <a:gs pos="21001">
                      <a:srgbClr val="83A7C3">
                        <a:alpha val="100000"/>
                      </a:srgbClr>
                    </a:gs>
                    <a:gs pos="52000">
                      <a:srgbClr val="FFFFFF">
                        <a:alpha val="100000"/>
                      </a:srgbClr>
                    </a:gs>
                    <a:gs pos="56000">
                      <a:srgbClr val="9C6563">
                        <a:alpha val="100000"/>
                      </a:srgbClr>
                    </a:gs>
                    <a:gs pos="58000">
                      <a:srgbClr val="80302D">
                        <a:alpha val="100000"/>
                      </a:srgbClr>
                    </a:gs>
                    <a:gs pos="71001">
                      <a:srgbClr val="C0524E">
                        <a:alpha val="100000"/>
                      </a:srgbClr>
                    </a:gs>
                    <a:gs pos="94000">
                      <a:srgbClr val="EBDAD4">
                        <a:alpha val="100000"/>
                      </a:srgbClr>
                    </a:gs>
                    <a:gs pos="100000">
                      <a:srgbClr val="55261C">
                        <a:alpha val="100000"/>
                      </a:srgbClr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课后练习</a:t>
            </a:r>
            <a:endParaRPr lang="zh-CN" altLang="en-US" sz="3600">
              <a:gradFill rotWithShape="0">
                <a:gsLst>
                  <a:gs pos="0">
                    <a:srgbClr val="DCEBF5">
                      <a:alpha val="100000"/>
                    </a:srgbClr>
                  </a:gs>
                  <a:gs pos="8000">
                    <a:srgbClr val="83A7C3">
                      <a:alpha val="100000"/>
                    </a:srgbClr>
                  </a:gs>
                  <a:gs pos="13000">
                    <a:srgbClr val="768FB9">
                      <a:alpha val="100000"/>
                    </a:srgbClr>
                  </a:gs>
                  <a:gs pos="21001">
                    <a:srgbClr val="83A7C3">
                      <a:alpha val="100000"/>
                    </a:srgbClr>
                  </a:gs>
                  <a:gs pos="52000">
                    <a:srgbClr val="FFFFFF">
                      <a:alpha val="100000"/>
                    </a:srgbClr>
                  </a:gs>
                  <a:gs pos="56000">
                    <a:srgbClr val="9C6563">
                      <a:alpha val="100000"/>
                    </a:srgbClr>
                  </a:gs>
                  <a:gs pos="58000">
                    <a:srgbClr val="80302D">
                      <a:alpha val="100000"/>
                    </a:srgbClr>
                  </a:gs>
                  <a:gs pos="71001">
                    <a:srgbClr val="C0524E">
                      <a:alpha val="100000"/>
                    </a:srgbClr>
                  </a:gs>
                  <a:gs pos="94000">
                    <a:srgbClr val="EBDAD4">
                      <a:alpha val="100000"/>
                    </a:srgbClr>
                  </a:gs>
                  <a:gs pos="100000">
                    <a:srgbClr val="55261C">
                      <a:alpha val="100000"/>
                    </a:srgbClr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2580" name="文本框 152579"/>
          <p:cNvSpPr txBox="1"/>
          <p:nvPr/>
        </p:nvSpPr>
        <p:spPr>
          <a:xfrm>
            <a:off x="395288" y="3068638"/>
            <a:ext cx="6096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ⅹ</a:t>
            </a:r>
            <a:endParaRPr lang="en-US" altLang="zh-CN" sz="24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2581" name="文本框 152580"/>
          <p:cNvSpPr txBox="1"/>
          <p:nvPr/>
        </p:nvSpPr>
        <p:spPr>
          <a:xfrm>
            <a:off x="1371600" y="3962400"/>
            <a:ext cx="6096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√</a:t>
            </a: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2582" name="文本框 152581"/>
          <p:cNvSpPr txBox="1"/>
          <p:nvPr/>
        </p:nvSpPr>
        <p:spPr>
          <a:xfrm>
            <a:off x="5715000" y="4495800"/>
            <a:ext cx="6096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ⅹ</a:t>
            </a:r>
            <a:endParaRPr lang="en-US" altLang="zh-CN" sz="24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2583" name="文本框 152582"/>
          <p:cNvSpPr txBox="1"/>
          <p:nvPr/>
        </p:nvSpPr>
        <p:spPr>
          <a:xfrm>
            <a:off x="6400800" y="5029200"/>
            <a:ext cx="7620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√</a:t>
            </a: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2584" name="文本框 152583"/>
          <p:cNvSpPr txBox="1"/>
          <p:nvPr/>
        </p:nvSpPr>
        <p:spPr>
          <a:xfrm>
            <a:off x="990600" y="5943600"/>
            <a:ext cx="6096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ⅹ</a:t>
            </a:r>
            <a:endParaRPr lang="en-US" altLang="zh-CN" sz="24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58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58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2581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2581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258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258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258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258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81" name="矩形 175105"/>
          <p:cNvSpPr/>
          <p:nvPr/>
        </p:nvSpPr>
        <p:spPr>
          <a:xfrm>
            <a:off x="0" y="558800"/>
            <a:ext cx="9144000" cy="6664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、星座是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远近不同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没有联系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的恒星在天空中的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视觉图像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。如果从不同角度观察，图形（不同）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、北斗七星是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大熊星座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的主要标志。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亮星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构成的图形是星座的主要标志。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、夏夜三颗亮星构成了巨大的三角形称 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夏季大三角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，它们是 （ 天津四   ）、（织女星）和（牛郎星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).</a:t>
            </a:r>
            <a:endParaRPr lang="en-US" altLang="zh-CN" sz="2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二、连线：将星星与其所在的星座连上。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天津四              天蝎座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织女星              天鹅座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牛郎星              天琴座 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心宿二               天鹰座 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69" name="图片 103425" descr="大熊座3-23"/>
          <p:cNvPicPr>
            <a:picLocks noChangeAspect="1"/>
          </p:cNvPicPr>
          <p:nvPr/>
        </p:nvPicPr>
        <p:blipFill>
          <a:blip r:embed="rId1">
            <a:lum bright="6000"/>
          </a:blip>
          <a:srcRect l="1785" t="2794" r="3572" b="5006"/>
          <a:stretch>
            <a:fillRect/>
          </a:stretch>
        </p:blipFill>
        <p:spPr>
          <a:xfrm>
            <a:off x="1371600" y="914400"/>
            <a:ext cx="6248400" cy="434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0" name="流程图: 联系 103426"/>
          <p:cNvSpPr/>
          <p:nvPr/>
        </p:nvSpPr>
        <p:spPr>
          <a:xfrm>
            <a:off x="1600200" y="2895600"/>
            <a:ext cx="152400" cy="1524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71" name="流程图: 联系 103427"/>
          <p:cNvSpPr/>
          <p:nvPr/>
        </p:nvSpPr>
        <p:spPr>
          <a:xfrm>
            <a:off x="2209800" y="2209800"/>
            <a:ext cx="152400" cy="1524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72" name="流程图: 联系 103428"/>
          <p:cNvSpPr/>
          <p:nvPr/>
        </p:nvSpPr>
        <p:spPr>
          <a:xfrm>
            <a:off x="3657600" y="2362200"/>
            <a:ext cx="152400" cy="1524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73" name="流程图: 联系 103429"/>
          <p:cNvSpPr/>
          <p:nvPr/>
        </p:nvSpPr>
        <p:spPr>
          <a:xfrm>
            <a:off x="2743200" y="2057400"/>
            <a:ext cx="152400" cy="1524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74" name="流程图: 联系 103430"/>
          <p:cNvSpPr/>
          <p:nvPr/>
        </p:nvSpPr>
        <p:spPr>
          <a:xfrm>
            <a:off x="3352800" y="1905000"/>
            <a:ext cx="152400" cy="1524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75" name="流程图: 联系 103431"/>
          <p:cNvSpPr/>
          <p:nvPr/>
        </p:nvSpPr>
        <p:spPr>
          <a:xfrm>
            <a:off x="4419600" y="2057400"/>
            <a:ext cx="152400" cy="1524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76" name="流程图: 联系 103432"/>
          <p:cNvSpPr/>
          <p:nvPr/>
        </p:nvSpPr>
        <p:spPr>
          <a:xfrm>
            <a:off x="4419600" y="1371600"/>
            <a:ext cx="152400" cy="1524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434" name="文本框 103433"/>
          <p:cNvSpPr txBox="1"/>
          <p:nvPr/>
        </p:nvSpPr>
        <p:spPr>
          <a:xfrm>
            <a:off x="2514600" y="5410200"/>
            <a:ext cx="3657600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5400" b="1" dirty="0">
                <a:solidFill>
                  <a:srgbClr val="090A15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大熊星座</a:t>
            </a:r>
            <a:endParaRPr lang="zh-CN" altLang="en-US" sz="5400" b="1">
              <a:solidFill>
                <a:srgbClr val="090A15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2778" name="矩形 103434"/>
          <p:cNvSpPr/>
          <p:nvPr/>
        </p:nvSpPr>
        <p:spPr>
          <a:xfrm>
            <a:off x="395288" y="0"/>
            <a:ext cx="8229600" cy="1371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4800" b="1" dirty="0">
                <a:solidFill>
                  <a:srgbClr val="C71305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认识一些星座</a:t>
            </a:r>
            <a:endParaRPr lang="zh-CN" altLang="en-US" sz="4800" b="1" dirty="0">
              <a:solidFill>
                <a:srgbClr val="C71305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03436" name="直接连接符 103435"/>
          <p:cNvSpPr/>
          <p:nvPr/>
        </p:nvSpPr>
        <p:spPr>
          <a:xfrm flipV="1">
            <a:off x="1619250" y="2205038"/>
            <a:ext cx="1512888" cy="2663825"/>
          </a:xfrm>
          <a:prstGeom prst="line">
            <a:avLst/>
          </a:prstGeom>
          <a:ln w="28575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03437" name="矩形 103436"/>
          <p:cNvSpPr/>
          <p:nvPr/>
        </p:nvSpPr>
        <p:spPr>
          <a:xfrm>
            <a:off x="0" y="4581525"/>
            <a:ext cx="3024188" cy="1371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4400" b="1" dirty="0">
                <a:solidFill>
                  <a:srgbClr val="FF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北斗七星</a:t>
            </a:r>
            <a:endParaRPr lang="zh-CN" altLang="en-US" sz="4400" b="1" dirty="0">
              <a:solidFill>
                <a:srgbClr val="FF00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4" grpId="0"/>
      <p:bldP spid="1034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3" name="图片 146433" descr="2007720125554845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4" name="图片 146434" descr="4e83cb62d506c7c0e7113af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219200"/>
            <a:ext cx="3297238" cy="472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5" name="文本框 146435"/>
          <p:cNvSpPr txBox="1"/>
          <p:nvPr/>
        </p:nvSpPr>
        <p:spPr>
          <a:xfrm>
            <a:off x="4724400" y="1143000"/>
            <a:ext cx="914400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6437" name="文本框 146436"/>
          <p:cNvSpPr txBox="1"/>
          <p:nvPr/>
        </p:nvSpPr>
        <p:spPr>
          <a:xfrm>
            <a:off x="4038600" y="1066800"/>
            <a:ext cx="914400" cy="366713"/>
          </a:xfrm>
          <a:prstGeom prst="rect">
            <a:avLst/>
          </a:prstGeom>
          <a:solidFill>
            <a:srgbClr val="99CC00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小熊座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6438" name="文本框 146437"/>
          <p:cNvSpPr txBox="1"/>
          <p:nvPr/>
        </p:nvSpPr>
        <p:spPr>
          <a:xfrm>
            <a:off x="6400800" y="4876800"/>
            <a:ext cx="914400" cy="366713"/>
          </a:xfrm>
          <a:prstGeom prst="rect">
            <a:avLst/>
          </a:prstGeom>
          <a:solidFill>
            <a:srgbClr val="99CC00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大熊座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18" name="矩形 146438" descr="水滴"/>
          <p:cNvSpPr/>
          <p:nvPr/>
        </p:nvSpPr>
        <p:spPr>
          <a:xfrm rot="5400000">
            <a:off x="-990600" y="2819400"/>
            <a:ext cx="6019800" cy="1143000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12700" cap="flat" cmpd="sng">
                  <a:solidFill>
                    <a:srgbClr val="C4B596"/>
                  </a:solidFill>
                  <a:prstDash val="solid"/>
                  <a:round/>
                  <a:headEnd type="none" w="med" len="med"/>
                  <a:tailEnd type="none" w="med" len="med"/>
                </a:ln>
                <a:blipFill rotWithShape="0">
                  <a:blip r:embed="rId3"/>
                </a:blipFill>
                <a:effectLst>
                  <a:outerShdw dist="53882" dir="2699999" algn="ctr" rotWithShape="0">
                    <a:srgbClr val="CBCBCB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大、小熊座的关系图</a:t>
            </a:r>
            <a:endParaRPr lang="zh-CN" altLang="en-US" sz="3600">
              <a:ln w="12700" cap="flat" cmpd="sng">
                <a:solidFill>
                  <a:srgbClr val="C4B596"/>
                </a:solidFill>
                <a:prstDash val="solid"/>
                <a:round/>
                <a:headEnd type="none" w="med" len="med"/>
                <a:tailEnd type="none" w="med" len="med"/>
              </a:ln>
              <a:blipFill rotWithShape="0">
                <a:blip r:embed="rId3"/>
              </a:blipFill>
              <a:effectLst>
                <a:outerShdw dist="53882" dir="2699999" algn="ctr" rotWithShape="0">
                  <a:srgbClr val="CBCBCB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7" grpId="0" animBg="1"/>
      <p:bldP spid="1464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2465" name="图片 163841" descr="北斗七星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13" y="30163"/>
            <a:ext cx="9144000" cy="685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66" name="图片 163842" descr="x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325" y="2349500"/>
            <a:ext cx="215900" cy="214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67" name="图片 163843" descr="x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050" y="2420938"/>
            <a:ext cx="215900" cy="214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68" name="图片 163844" descr="x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825" y="3214688"/>
            <a:ext cx="215900" cy="214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69" name="图片 163845" descr="x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025" y="3430588"/>
            <a:ext cx="215900" cy="214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70" name="图片 163846" descr="x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25" y="3860800"/>
            <a:ext cx="215900" cy="214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71" name="图片 163847" descr="x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663" y="4294188"/>
            <a:ext cx="215900" cy="214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72" name="图片 163848" descr="x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588" y="5013325"/>
            <a:ext cx="215900" cy="214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73" name="直接连接符 163849"/>
          <p:cNvSpPr/>
          <p:nvPr/>
        </p:nvSpPr>
        <p:spPr>
          <a:xfrm>
            <a:off x="6443663" y="2492375"/>
            <a:ext cx="433387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851" name="直接连接符 163850"/>
          <p:cNvSpPr/>
          <p:nvPr/>
        </p:nvSpPr>
        <p:spPr>
          <a:xfrm flipH="1" flipV="1">
            <a:off x="6372225" y="2565400"/>
            <a:ext cx="720725" cy="0"/>
          </a:xfrm>
          <a:prstGeom prst="line">
            <a:avLst/>
          </a:prstGeom>
          <a:ln w="762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852" name="文本框 163851"/>
          <p:cNvSpPr txBox="1"/>
          <p:nvPr/>
        </p:nvSpPr>
        <p:spPr>
          <a:xfrm>
            <a:off x="3563938" y="1989138"/>
            <a:ext cx="1728787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en-US" sz="20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倍的距离</a:t>
            </a:r>
            <a:endParaRPr lang="zh-CN" altLang="en-US" sz="2000" b="1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53" name="直接连接符 163852"/>
          <p:cNvSpPr/>
          <p:nvPr/>
        </p:nvSpPr>
        <p:spPr>
          <a:xfrm flipH="1">
            <a:off x="5508625" y="2565400"/>
            <a:ext cx="647700" cy="0"/>
          </a:xfrm>
          <a:prstGeom prst="line">
            <a:avLst/>
          </a:prstGeom>
          <a:ln w="762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854" name="直接连接符 163853"/>
          <p:cNvSpPr/>
          <p:nvPr/>
        </p:nvSpPr>
        <p:spPr>
          <a:xfrm flipH="1">
            <a:off x="4643438" y="2565400"/>
            <a:ext cx="792162" cy="0"/>
          </a:xfrm>
          <a:prstGeom prst="line">
            <a:avLst/>
          </a:prstGeom>
          <a:ln w="762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855" name="直接连接符 163854"/>
          <p:cNvSpPr/>
          <p:nvPr/>
        </p:nvSpPr>
        <p:spPr>
          <a:xfrm flipH="1">
            <a:off x="3851275" y="2565400"/>
            <a:ext cx="720725" cy="0"/>
          </a:xfrm>
          <a:prstGeom prst="line">
            <a:avLst/>
          </a:prstGeom>
          <a:ln w="762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856" name="直接连接符 163855"/>
          <p:cNvSpPr/>
          <p:nvPr/>
        </p:nvSpPr>
        <p:spPr>
          <a:xfrm flipH="1">
            <a:off x="3059113" y="2565400"/>
            <a:ext cx="719137" cy="0"/>
          </a:xfrm>
          <a:prstGeom prst="line">
            <a:avLst/>
          </a:prstGeom>
          <a:ln w="762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857" name="直接连接符 163856"/>
          <p:cNvSpPr/>
          <p:nvPr/>
        </p:nvSpPr>
        <p:spPr>
          <a:xfrm flipH="1" flipV="1">
            <a:off x="2339975" y="2565400"/>
            <a:ext cx="647700" cy="0"/>
          </a:xfrm>
          <a:prstGeom prst="line">
            <a:avLst/>
          </a:prstGeom>
          <a:ln w="762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481" name="文本框 163857"/>
          <p:cNvSpPr txBox="1"/>
          <p:nvPr/>
        </p:nvSpPr>
        <p:spPr>
          <a:xfrm>
            <a:off x="250825" y="5373688"/>
            <a:ext cx="8893175" cy="15541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en-US" sz="32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把北斗七星勺子前沿的两颗星的连线延长，在大约相当于这两颗星距离的</a:t>
            </a:r>
            <a:r>
              <a:rPr lang="en-US" altLang="zh-CN" sz="32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en-US" sz="32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倍处，有一颗比较亮的星，那就是北极星。北极星属于小熊星座。 </a:t>
            </a:r>
            <a:endParaRPr lang="zh-CN" altLang="en-US" sz="3200" b="1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6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63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63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6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63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63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3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矩形 12800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26" name="标题 12800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955675"/>
          </a:xfrm>
        </p:spPr>
        <p:txBody>
          <a:bodyPr anchor="ctr"/>
          <a:p>
            <a:r>
              <a:rPr lang="zh-CN" altLang="en-US" b="1" dirty="0">
                <a:solidFill>
                  <a:schemeClr val="bg1"/>
                </a:solidFill>
                <a:ea typeface="黑体" panose="02010609060101010101" pitchFamily="2" charset="-122"/>
              </a:rPr>
              <a:t>南北星空的划分</a:t>
            </a:r>
            <a:endParaRPr lang="zh-CN" altLang="en-US" b="1">
              <a:solidFill>
                <a:schemeClr val="bg1"/>
              </a:solidFill>
              <a:ea typeface="黑体" panose="02010609060101010101" pitchFamily="2" charset="-122"/>
            </a:endParaRPr>
          </a:p>
        </p:txBody>
      </p:sp>
      <p:pic>
        <p:nvPicPr>
          <p:cNvPr id="26627" name="图片 12800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550" y="1325563"/>
            <a:ext cx="8188325" cy="5522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8005" name="图片 128004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38" y="1306513"/>
            <a:ext cx="8210550" cy="5570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8006" name="图片 128005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0" y="1325563"/>
            <a:ext cx="8204200" cy="5522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8007" name="图片 128006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13" y="1341438"/>
            <a:ext cx="8208962" cy="5538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8008" name="直接连接符 128007"/>
          <p:cNvSpPr/>
          <p:nvPr/>
        </p:nvSpPr>
        <p:spPr>
          <a:xfrm>
            <a:off x="3132138" y="3573463"/>
            <a:ext cx="2735262" cy="1368425"/>
          </a:xfrm>
          <a:prstGeom prst="line">
            <a:avLst/>
          </a:prstGeom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009" name="文本框 128008"/>
          <p:cNvSpPr txBox="1"/>
          <p:nvPr/>
        </p:nvSpPr>
        <p:spPr>
          <a:xfrm>
            <a:off x="6948488" y="4365625"/>
            <a:ext cx="1101725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赤道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8010" name="椭圆 128009"/>
          <p:cNvSpPr/>
          <p:nvPr/>
        </p:nvSpPr>
        <p:spPr>
          <a:xfrm>
            <a:off x="2268538" y="1989138"/>
            <a:ext cx="4608512" cy="4608512"/>
          </a:xfrm>
          <a:prstGeom prst="ellipse">
            <a:avLst/>
          </a:prstGeom>
          <a:noFill/>
          <a:ln w="5715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8011" name="直接连接符 128010"/>
          <p:cNvSpPr/>
          <p:nvPr/>
        </p:nvSpPr>
        <p:spPr>
          <a:xfrm>
            <a:off x="1619250" y="2781300"/>
            <a:ext cx="6337300" cy="3168650"/>
          </a:xfrm>
          <a:prstGeom prst="line">
            <a:avLst/>
          </a:prstGeom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28012" name="图片 128011" descr="未标题-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76090">
            <a:off x="2051050" y="1773238"/>
            <a:ext cx="5905500" cy="32924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8013" name="组合 128012"/>
          <p:cNvGrpSpPr/>
          <p:nvPr/>
        </p:nvGrpSpPr>
        <p:grpSpPr>
          <a:xfrm>
            <a:off x="250825" y="1412875"/>
            <a:ext cx="3025775" cy="1008063"/>
            <a:chOff x="158" y="890"/>
            <a:chExt cx="1906" cy="635"/>
          </a:xfrm>
        </p:grpSpPr>
        <p:sp>
          <p:nvSpPr>
            <p:cNvPr id="26637" name="文本框 128013"/>
            <p:cNvSpPr txBox="1"/>
            <p:nvPr/>
          </p:nvSpPr>
          <p:spPr>
            <a:xfrm>
              <a:off x="158" y="890"/>
              <a:ext cx="1497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zh-CN" altLang="en-US" sz="3600" b="1" dirty="0">
                  <a:solidFill>
                    <a:srgbClr val="FFFF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北天星空</a:t>
              </a:r>
              <a:r>
                <a:rPr lang="zh-CN" altLang="en-US" sz="36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endParaRPr lang="zh-CN" altLang="en-US" sz="3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38" name="直接连接符 128014"/>
            <p:cNvSpPr/>
            <p:nvPr/>
          </p:nvSpPr>
          <p:spPr>
            <a:xfrm>
              <a:off x="1519" y="1207"/>
              <a:ext cx="545" cy="318"/>
            </a:xfrm>
            <a:prstGeom prst="line">
              <a:avLst/>
            </a:prstGeom>
            <a:ln w="28575" cap="flat" cmpd="sng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grpSp>
        <p:nvGrpSpPr>
          <p:cNvPr id="128016" name="组合 128015"/>
          <p:cNvGrpSpPr/>
          <p:nvPr/>
        </p:nvGrpSpPr>
        <p:grpSpPr>
          <a:xfrm>
            <a:off x="250825" y="5518150"/>
            <a:ext cx="2449513" cy="1144588"/>
            <a:chOff x="158" y="3476"/>
            <a:chExt cx="1543" cy="721"/>
          </a:xfrm>
        </p:grpSpPr>
        <p:sp>
          <p:nvSpPr>
            <p:cNvPr id="26640" name="文本框 128016"/>
            <p:cNvSpPr txBox="1"/>
            <p:nvPr/>
          </p:nvSpPr>
          <p:spPr>
            <a:xfrm>
              <a:off x="158" y="3793"/>
              <a:ext cx="1497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zh-CN" altLang="en-US" sz="3600" b="1" dirty="0">
                  <a:solidFill>
                    <a:srgbClr val="33CC33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南天星空</a:t>
              </a:r>
              <a:r>
                <a:rPr lang="zh-CN" altLang="en-US" sz="36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endParaRPr lang="zh-CN" altLang="en-US" sz="3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41" name="直接连接符 128017"/>
            <p:cNvSpPr/>
            <p:nvPr/>
          </p:nvSpPr>
          <p:spPr>
            <a:xfrm flipV="1">
              <a:off x="1338" y="3476"/>
              <a:ext cx="363" cy="362"/>
            </a:xfrm>
            <a:prstGeom prst="line">
              <a:avLst/>
            </a:prstGeom>
            <a:ln w="28575" cap="flat" cmpd="sng">
              <a:solidFill>
                <a:srgbClr val="33CC33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pic>
        <p:nvPicPr>
          <p:cNvPr id="128019" name="图片 128018" descr="未标题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9245132">
            <a:off x="1187450" y="3606800"/>
            <a:ext cx="5832475" cy="325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8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8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8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8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8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8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1" name="图片 132097" descr="北天星空3-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350" y="188913"/>
            <a:ext cx="7162800" cy="6669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2" name="文本框 132098"/>
          <p:cNvSpPr txBox="1"/>
          <p:nvPr/>
        </p:nvSpPr>
        <p:spPr>
          <a:xfrm>
            <a:off x="5148263" y="4724400"/>
            <a:ext cx="12954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华文中宋" pitchFamily="2" charset="-122"/>
              </a:rPr>
              <a:t>大熊座</a:t>
            </a:r>
            <a:endParaRPr lang="zh-CN" altLang="en-US" sz="2000" dirty="0">
              <a:solidFill>
                <a:srgbClr val="000000"/>
              </a:solidFill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30723" name="文本框 132099"/>
          <p:cNvSpPr txBox="1"/>
          <p:nvPr/>
        </p:nvSpPr>
        <p:spPr>
          <a:xfrm>
            <a:off x="4500563" y="3716338"/>
            <a:ext cx="13716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华文中宋" pitchFamily="2" charset="-122"/>
              </a:rPr>
              <a:t>小熊座</a:t>
            </a:r>
            <a:endParaRPr lang="zh-CN" altLang="en-US" sz="2000" dirty="0">
              <a:solidFill>
                <a:srgbClr val="000000"/>
              </a:solidFill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30724" name="文本框 132100"/>
          <p:cNvSpPr txBox="1"/>
          <p:nvPr/>
        </p:nvSpPr>
        <p:spPr>
          <a:xfrm>
            <a:off x="1619250" y="2420938"/>
            <a:ext cx="12192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华文中宋" pitchFamily="2" charset="-122"/>
              </a:rPr>
              <a:t>天鹰座</a:t>
            </a:r>
            <a:endParaRPr lang="zh-CN" altLang="en-US" sz="2000" dirty="0">
              <a:solidFill>
                <a:srgbClr val="000000"/>
              </a:solidFill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30725" name="文本框 132101"/>
          <p:cNvSpPr txBox="1"/>
          <p:nvPr/>
        </p:nvSpPr>
        <p:spPr>
          <a:xfrm>
            <a:off x="1979613" y="2997200"/>
            <a:ext cx="1008062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华文中宋" pitchFamily="2" charset="-122"/>
              </a:rPr>
              <a:t>天琴座</a:t>
            </a:r>
            <a:endParaRPr lang="zh-CN" altLang="en-US" sz="2000" dirty="0">
              <a:solidFill>
                <a:srgbClr val="000000"/>
              </a:solidFill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30726" name="文本框 132102"/>
          <p:cNvSpPr txBox="1"/>
          <p:nvPr/>
        </p:nvSpPr>
        <p:spPr>
          <a:xfrm>
            <a:off x="2916238" y="2565400"/>
            <a:ext cx="13716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华文中宋" pitchFamily="2" charset="-122"/>
              </a:rPr>
              <a:t>天鹅座</a:t>
            </a:r>
            <a:endParaRPr lang="zh-CN" altLang="en-US" sz="2000" dirty="0">
              <a:solidFill>
                <a:srgbClr val="000000"/>
              </a:solidFill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30727" name="文本框 132103"/>
          <p:cNvSpPr txBox="1"/>
          <p:nvPr/>
        </p:nvSpPr>
        <p:spPr>
          <a:xfrm>
            <a:off x="5148263" y="2133600"/>
            <a:ext cx="9906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华文中宋" pitchFamily="2" charset="-122"/>
              </a:rPr>
              <a:t>仙后座</a:t>
            </a:r>
            <a:endParaRPr lang="zh-CN" altLang="en-US" sz="2000" dirty="0">
              <a:solidFill>
                <a:srgbClr val="000000"/>
              </a:solidFill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30728" name="文本框 132104"/>
          <p:cNvSpPr txBox="1"/>
          <p:nvPr/>
        </p:nvSpPr>
        <p:spPr>
          <a:xfrm>
            <a:off x="7596188" y="2924175"/>
            <a:ext cx="11430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华文中宋" pitchFamily="2" charset="-122"/>
              </a:rPr>
              <a:t>猎户座</a:t>
            </a:r>
            <a:endParaRPr lang="zh-CN" altLang="en-US" sz="2000" dirty="0">
              <a:solidFill>
                <a:srgbClr val="000000"/>
              </a:solidFill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30729" name="文本框 132105"/>
          <p:cNvSpPr txBox="1"/>
          <p:nvPr/>
        </p:nvSpPr>
        <p:spPr>
          <a:xfrm>
            <a:off x="61913" y="476250"/>
            <a:ext cx="854075" cy="5486400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北天星空</a:t>
            </a:r>
            <a:endParaRPr lang="zh-CN" altLang="en-US" sz="4400" b="1" dirty="0">
              <a:solidFill>
                <a:srgbClr val="0033CC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0730" name="文本框 132108"/>
          <p:cNvSpPr txBox="1"/>
          <p:nvPr/>
        </p:nvSpPr>
        <p:spPr>
          <a:xfrm>
            <a:off x="4067175" y="765175"/>
            <a:ext cx="15240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华文中宋" pitchFamily="2" charset="-122"/>
              </a:rPr>
              <a:t>飞马座</a:t>
            </a:r>
            <a:endParaRPr lang="zh-CN" altLang="en-US" sz="2000" dirty="0">
              <a:solidFill>
                <a:srgbClr val="000000"/>
              </a:solidFill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30731" name="文本框 132109"/>
          <p:cNvSpPr txBox="1"/>
          <p:nvPr/>
        </p:nvSpPr>
        <p:spPr>
          <a:xfrm>
            <a:off x="5651500" y="476250"/>
            <a:ext cx="13716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华文中宋" pitchFamily="2" charset="-122"/>
              </a:rPr>
              <a:t>双鱼座</a:t>
            </a:r>
            <a:endParaRPr lang="zh-CN" altLang="en-US" sz="2000" dirty="0">
              <a:solidFill>
                <a:srgbClr val="000000"/>
              </a:solidFill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30732" name="文本框 132110"/>
          <p:cNvSpPr txBox="1"/>
          <p:nvPr/>
        </p:nvSpPr>
        <p:spPr>
          <a:xfrm>
            <a:off x="4572000" y="1700213"/>
            <a:ext cx="12954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华文中宋" pitchFamily="2" charset="-122"/>
              </a:rPr>
              <a:t>仙女座</a:t>
            </a:r>
            <a:endParaRPr lang="zh-CN" altLang="en-US" sz="2000" dirty="0">
              <a:solidFill>
                <a:srgbClr val="000000"/>
              </a:solidFill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30733" name="文本框 132111"/>
          <p:cNvSpPr txBox="1"/>
          <p:nvPr/>
        </p:nvSpPr>
        <p:spPr>
          <a:xfrm>
            <a:off x="2051050" y="3789363"/>
            <a:ext cx="12954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华文中宋" pitchFamily="2" charset="-122"/>
              </a:rPr>
              <a:t>武仙座</a:t>
            </a:r>
            <a:endParaRPr lang="zh-CN" altLang="en-US" sz="2000" dirty="0">
              <a:solidFill>
                <a:srgbClr val="000000"/>
              </a:solidFill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30734" name="文本框 132112"/>
          <p:cNvSpPr txBox="1"/>
          <p:nvPr/>
        </p:nvSpPr>
        <p:spPr>
          <a:xfrm>
            <a:off x="2987675" y="5013325"/>
            <a:ext cx="12192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华文中宋" pitchFamily="2" charset="-122"/>
              </a:rPr>
              <a:t>牧夫座</a:t>
            </a:r>
            <a:endParaRPr lang="zh-CN" altLang="en-US" sz="2000" dirty="0">
              <a:solidFill>
                <a:srgbClr val="000000"/>
              </a:solidFill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30735" name="文本框 132113"/>
          <p:cNvSpPr txBox="1"/>
          <p:nvPr/>
        </p:nvSpPr>
        <p:spPr>
          <a:xfrm>
            <a:off x="5508625" y="5876925"/>
            <a:ext cx="11430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华文中宋" pitchFamily="2" charset="-122"/>
              </a:rPr>
              <a:t>狮子座</a:t>
            </a:r>
            <a:endParaRPr lang="zh-CN" altLang="en-US" sz="2000" dirty="0">
              <a:solidFill>
                <a:srgbClr val="000000"/>
              </a:solidFill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30736" name="文本框 132116"/>
          <p:cNvSpPr txBox="1"/>
          <p:nvPr/>
        </p:nvSpPr>
        <p:spPr>
          <a:xfrm>
            <a:off x="755650" y="2781300"/>
            <a:ext cx="8382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Tahoma" panose="020B0604030504040204" pitchFamily="34" charset="0"/>
                <a:ea typeface="华文中宋" pitchFamily="2" charset="-122"/>
              </a:rPr>
              <a:t>东</a:t>
            </a:r>
            <a:endParaRPr lang="zh-CN" altLang="en-US" sz="3600" b="1">
              <a:solidFill>
                <a:srgbClr val="FF0000"/>
              </a:solidFill>
              <a:latin typeface="Tahoma" panose="020B0604030504040204" pitchFamily="34" charset="0"/>
              <a:ea typeface="华文中宋" pitchFamily="2" charset="-122"/>
            </a:endParaRPr>
          </a:p>
        </p:txBody>
      </p:sp>
      <p:sp>
        <p:nvSpPr>
          <p:cNvPr id="30737" name="文本框 132117"/>
          <p:cNvSpPr txBox="1"/>
          <p:nvPr/>
        </p:nvSpPr>
        <p:spPr>
          <a:xfrm>
            <a:off x="4643438" y="0"/>
            <a:ext cx="9144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Tahoma" panose="020B0604030504040204" pitchFamily="34" charset="0"/>
                <a:ea typeface="华文中宋" pitchFamily="2" charset="-122"/>
              </a:rPr>
              <a:t>北</a:t>
            </a:r>
            <a:endParaRPr lang="zh-CN" altLang="en-US" sz="3600" b="1">
              <a:solidFill>
                <a:srgbClr val="FF0000"/>
              </a:solidFill>
              <a:latin typeface="Tahoma" panose="020B0604030504040204" pitchFamily="34" charset="0"/>
              <a:ea typeface="华文中宋" pitchFamily="2" charset="-122"/>
            </a:endParaRPr>
          </a:p>
        </p:txBody>
      </p:sp>
      <p:sp>
        <p:nvSpPr>
          <p:cNvPr id="30738" name="文本框 132118"/>
          <p:cNvSpPr txBox="1"/>
          <p:nvPr/>
        </p:nvSpPr>
        <p:spPr>
          <a:xfrm>
            <a:off x="8459788" y="2781300"/>
            <a:ext cx="684212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FF0000"/>
                </a:solidFill>
                <a:latin typeface="Tahoma" panose="020B0604030504040204" pitchFamily="34" charset="0"/>
                <a:ea typeface="华文中宋" pitchFamily="2" charset="-122"/>
              </a:rPr>
              <a:t>西</a:t>
            </a:r>
            <a:endParaRPr lang="zh-CN" altLang="en-US" sz="3600">
              <a:solidFill>
                <a:srgbClr val="FF0000"/>
              </a:solidFill>
              <a:latin typeface="Tahoma" panose="020B0604030504040204" pitchFamily="34" charset="0"/>
              <a:ea typeface="华文中宋" pitchFamily="2" charset="-122"/>
            </a:endParaRPr>
          </a:p>
        </p:txBody>
      </p:sp>
      <p:sp>
        <p:nvSpPr>
          <p:cNvPr id="30739" name="文本框 132119"/>
          <p:cNvSpPr txBox="1"/>
          <p:nvPr/>
        </p:nvSpPr>
        <p:spPr>
          <a:xfrm>
            <a:off x="4643438" y="6216650"/>
            <a:ext cx="9144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Tahoma" panose="020B0604030504040204" pitchFamily="34" charset="0"/>
                <a:ea typeface="华文中宋" pitchFamily="2" charset="-122"/>
              </a:rPr>
              <a:t>南</a:t>
            </a:r>
            <a:endParaRPr lang="zh-CN" altLang="en-US" sz="3600" b="1">
              <a:solidFill>
                <a:srgbClr val="FF0000"/>
              </a:solidFill>
              <a:latin typeface="Tahoma" panose="020B0604030504040204" pitchFamily="34" charset="0"/>
              <a:ea typeface="华文中宋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8605" y="5554980"/>
            <a:ext cx="20116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dirty="0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sym typeface="+mn-ea"/>
              </a:rPr>
              <a:t>29</a:t>
            </a:r>
            <a:r>
              <a:rPr lang="zh-CN" altLang="en-US" sz="7200" dirty="0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sym typeface="+mn-ea"/>
              </a:rPr>
              <a:t>个</a:t>
            </a:r>
            <a:endParaRPr lang="zh-CN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1" name="图片 142337" descr="7661422_142748429181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381000"/>
            <a:ext cx="7543800" cy="61722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5602" name="直接箭头连接符 142338"/>
          <p:cNvCxnSpPr>
            <a:stCxn id="25601" idx="1"/>
            <a:endCxn id="25601" idx="1"/>
          </p:cNvCxnSpPr>
          <p:nvPr/>
        </p:nvCxnSpPr>
        <p:spPr>
          <a:xfrm>
            <a:off x="1524000" y="3467100"/>
            <a:ext cx="0" cy="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603" name="直接箭头连接符 142339"/>
          <p:cNvCxnSpPr>
            <a:stCxn id="25601" idx="1"/>
            <a:endCxn id="25601" idx="1"/>
          </p:cNvCxnSpPr>
          <p:nvPr/>
        </p:nvCxnSpPr>
        <p:spPr>
          <a:xfrm>
            <a:off x="1524000" y="3467100"/>
            <a:ext cx="0" cy="0"/>
          </a:xfrm>
          <a:prstGeom prst="straightConnector1">
            <a:avLst/>
          </a:prstGeom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604" name="矩形 142340" descr="沙滩"/>
          <p:cNvSpPr/>
          <p:nvPr/>
        </p:nvSpPr>
        <p:spPr>
          <a:xfrm rot="5400000">
            <a:off x="-1827212" y="2970213"/>
            <a:ext cx="5334000" cy="762000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000">
                <a:ln w="12700" cap="flat" cmpd="sng">
                  <a:solidFill>
                    <a:srgbClr val="C4B596"/>
                  </a:solidFill>
                  <a:prstDash val="solid"/>
                  <a:round/>
                  <a:headEnd type="none" w="med" len="med"/>
                  <a:tailEnd type="none" w="med" len="med"/>
                </a:ln>
                <a:blipFill rotWithShape="0">
                  <a:blip r:embed="rId2"/>
                </a:blipFill>
                <a:effectLst>
                  <a:outerShdw dist="53882" dir="2699999" algn="ctr" rotWithShape="0">
                    <a:srgbClr val="CBCBCB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来看看十二星座</a:t>
            </a:r>
            <a:endParaRPr lang="zh-CN" altLang="en-US" sz="2000">
              <a:ln w="12700" cap="flat" cmpd="sng">
                <a:solidFill>
                  <a:srgbClr val="C4B596"/>
                </a:solidFill>
                <a:prstDash val="solid"/>
                <a:round/>
                <a:headEnd type="none" w="med" len="med"/>
                <a:tailEnd type="none" w="med" len="med"/>
              </a:ln>
              <a:blipFill rotWithShape="0">
                <a:blip r:embed="rId2"/>
              </a:blipFill>
              <a:effectLst>
                <a:outerShdw dist="53882" dir="2699999" algn="ctr" rotWithShape="0">
                  <a:srgbClr val="CBCBCB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MH" val="20161014205849"/>
  <p:tag name="MH_LIBRARY" val="GRAPHIC"/>
  <p:tag name="MH_ORDER" val="Freeform 8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2067</Words>
  <Application>WPS 演示</Application>
  <PresentationFormat>在屏幕上显示</PresentationFormat>
  <Paragraphs>241</Paragraphs>
  <Slides>36</Slides>
  <Notes>2</Notes>
  <HiddenSlides>0</HiddenSlides>
  <MMClips>2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7</vt:i4>
      </vt:variant>
      <vt:variant>
        <vt:lpstr>幻灯片标题</vt:lpstr>
      </vt:variant>
      <vt:variant>
        <vt:i4>36</vt:i4>
      </vt:variant>
    </vt:vector>
  </HeadingPairs>
  <TitlesOfParts>
    <vt:vector size="59" baseType="lpstr">
      <vt:lpstr>Arial</vt:lpstr>
      <vt:lpstr>宋体</vt:lpstr>
      <vt:lpstr>Wingdings</vt:lpstr>
      <vt:lpstr>Times New Roman</vt:lpstr>
      <vt:lpstr>楷体_GB2312</vt:lpstr>
      <vt:lpstr>新宋体</vt:lpstr>
      <vt:lpstr>华文中宋</vt:lpstr>
      <vt:lpstr>黑体</vt:lpstr>
      <vt:lpstr>Tahoma</vt:lpstr>
      <vt:lpstr>隶书</vt:lpstr>
      <vt:lpstr>微软雅黑</vt:lpstr>
      <vt:lpstr>Arial Unicode MS</vt:lpstr>
      <vt:lpstr>楷体_GB2312</vt:lpstr>
      <vt:lpstr>等线</vt:lpstr>
      <vt:lpstr>默认设计模板</vt:lpstr>
      <vt:lpstr>2_默认设计模板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南北星空的划分</vt:lpstr>
      <vt:lpstr>PowerPoint 演示文稿</vt:lpstr>
      <vt:lpstr>PowerPoint 演示文稿</vt:lpstr>
      <vt:lpstr>PowerPoint 演示文稿</vt:lpstr>
      <vt:lpstr>PowerPoint 演示文稿</vt:lpstr>
      <vt:lpstr>星座的由来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三、认识星座   1、想一想：假若你在夜晚迷了路，用什么方法来辨认方向呢? </vt:lpstr>
      <vt:lpstr>PowerPoint 演示文稿</vt:lpstr>
      <vt:lpstr>PowerPoint 演示文稿</vt:lpstr>
      <vt:lpstr>PowerPoint 演示文稿</vt:lpstr>
      <vt:lpstr>PowerPoint 演示文稿</vt:lpstr>
      <vt:lpstr>我来思考：</vt:lpstr>
      <vt:lpstr>PowerPoint 演示文稿</vt:lpstr>
      <vt:lpstr>PowerPoint 演示文稿</vt:lpstr>
    </vt:vector>
  </TitlesOfParts>
  <Company>XINTAI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XIEHAI</dc:creator>
  <cp:lastModifiedBy>红心</cp:lastModifiedBy>
  <cp:revision>196</cp:revision>
  <dcterms:created xsi:type="dcterms:W3CDTF">2006-11-21T02:20:00Z</dcterms:created>
  <dcterms:modified xsi:type="dcterms:W3CDTF">2021-01-20T02:16:12Z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