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7" r:id="rId3"/>
    <p:sldId id="362" r:id="rId4"/>
    <p:sldId id="345" r:id="rId5"/>
    <p:sldId id="363" r:id="rId7"/>
    <p:sldId id="352" r:id="rId8"/>
    <p:sldId id="354" r:id="rId9"/>
    <p:sldId id="364" r:id="rId10"/>
    <p:sldId id="365" r:id="rId11"/>
    <p:sldId id="366" r:id="rId12"/>
    <p:sldId id="367" r:id="rId13"/>
    <p:sldId id="368" r:id="rId1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6699"/>
    <a:srgbClr val="468DE4"/>
    <a:srgbClr val="33FD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96" autoAdjust="0"/>
    <p:restoredTop sz="94660"/>
  </p:normalViewPr>
  <p:slideViewPr>
    <p:cSldViewPr>
      <p:cViewPr varScale="1">
        <p:scale>
          <a:sx n="95" d="100"/>
          <a:sy n="95" d="100"/>
        </p:scale>
        <p:origin x="9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F050A-D2AD-4DFE-94E9-DCE49FEDF32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35D4FB-E543-44E9-9240-BF368CDFB2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5D4FB-E543-44E9-9240-BF368CDFB2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35D4FB-E543-44E9-9240-BF368CDFB2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1500174"/>
            <a:ext cx="9144000" cy="3416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5157192"/>
            <a:ext cx="914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小学科学教学资源建设</a:t>
            </a:r>
            <a:r>
              <a:rPr lang="zh-CN" altLang="en-US" sz="3600" b="1">
                <a:latin typeface="华文楷体" panose="02010600040101010101" pitchFamily="2" charset="-122"/>
                <a:ea typeface="华文楷体" panose="02010600040101010101" pitchFamily="2" charset="-122"/>
              </a:rPr>
              <a:t>团队  </a:t>
            </a:r>
            <a:endParaRPr lang="en-US" altLang="zh-CN" sz="36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0" y="2437418"/>
            <a:ext cx="9144000" cy="207170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2866046"/>
            <a:ext cx="914400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3.</a:t>
            </a:r>
            <a:r>
              <a:rPr lang="zh-CN" altLang="en-US" sz="6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书的历史</a:t>
            </a:r>
            <a:endParaRPr lang="zh-CN" altLang="en-US" sz="66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任意多边形 9"/>
          <p:cNvSpPr/>
          <p:nvPr>
            <p:custDataLst>
              <p:tags r:id="rId1"/>
            </p:custDataLst>
          </p:nvPr>
        </p:nvSpPr>
        <p:spPr>
          <a:xfrm flipH="1">
            <a:off x="428596" y="484652"/>
            <a:ext cx="6643734" cy="1000132"/>
          </a:xfrm>
          <a:custGeom>
            <a:avLst/>
            <a:gdLst>
              <a:gd name="connsiteX0" fmla="*/ 2 w 3878508"/>
              <a:gd name="connsiteY0" fmla="*/ 0 h 762904"/>
              <a:gd name="connsiteX1" fmla="*/ 3497056 w 3878508"/>
              <a:gd name="connsiteY1" fmla="*/ 0 h 762904"/>
              <a:gd name="connsiteX2" fmla="*/ 3878508 w 3878508"/>
              <a:gd name="connsiteY2" fmla="*/ 381452 h 762904"/>
              <a:gd name="connsiteX3" fmla="*/ 3878507 w 3878508"/>
              <a:gd name="connsiteY3" fmla="*/ 381452 h 762904"/>
              <a:gd name="connsiteX4" fmla="*/ 3497055 w 3878508"/>
              <a:gd name="connsiteY4" fmla="*/ 762904 h 762904"/>
              <a:gd name="connsiteX5" fmla="*/ 0 w 3878508"/>
              <a:gd name="connsiteY5" fmla="*/ 762903 h 762904"/>
              <a:gd name="connsiteX6" fmla="*/ 51426 w 3878508"/>
              <a:gd name="connsiteY6" fmla="*/ 720474 h 762904"/>
              <a:gd name="connsiteX7" fmla="*/ 191853 w 3878508"/>
              <a:gd name="connsiteY7" fmla="*/ 381451 h 762904"/>
              <a:gd name="connsiteX8" fmla="*/ 51426 w 3878508"/>
              <a:gd name="connsiteY8" fmla="*/ 42429 h 762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78508" h="762904">
                <a:moveTo>
                  <a:pt x="2" y="0"/>
                </a:moveTo>
                <a:lnTo>
                  <a:pt x="3497056" y="0"/>
                </a:lnTo>
                <a:cubicBezTo>
                  <a:pt x="3707726" y="0"/>
                  <a:pt x="3878508" y="170782"/>
                  <a:pt x="3878508" y="381452"/>
                </a:cubicBezTo>
                <a:lnTo>
                  <a:pt x="3878507" y="381452"/>
                </a:lnTo>
                <a:cubicBezTo>
                  <a:pt x="3878507" y="592122"/>
                  <a:pt x="3707725" y="762904"/>
                  <a:pt x="3497055" y="762904"/>
                </a:cubicBezTo>
                <a:lnTo>
                  <a:pt x="0" y="762903"/>
                </a:lnTo>
                <a:lnTo>
                  <a:pt x="51426" y="720474"/>
                </a:lnTo>
                <a:cubicBezTo>
                  <a:pt x="138189" y="633710"/>
                  <a:pt x="191853" y="513848"/>
                  <a:pt x="191853" y="381451"/>
                </a:cubicBezTo>
                <a:cubicBezTo>
                  <a:pt x="191853" y="249055"/>
                  <a:pt x="138189" y="129192"/>
                  <a:pt x="51426" y="42429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lIns="396000" tIns="0" rIns="0" bIns="0" anchor="ctr">
            <a:no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2800" b="1" dirty="0"/>
              <a:t> 教科版二上</a:t>
            </a:r>
            <a:r>
              <a:rPr lang="en-US" altLang="zh-CN" sz="2800" b="1" dirty="0"/>
              <a:t>《</a:t>
            </a:r>
            <a:r>
              <a:rPr lang="zh-CN" altLang="en-US" sz="2800" b="1" dirty="0"/>
              <a:t>材料</a:t>
            </a:r>
            <a:r>
              <a:rPr lang="en-US" altLang="zh-CN" sz="2800" b="1" dirty="0"/>
              <a:t>》</a:t>
            </a:r>
            <a:r>
              <a:rPr lang="zh-CN" altLang="en-US" sz="2800" b="1" dirty="0"/>
              <a:t>单元</a:t>
            </a:r>
            <a:endParaRPr lang="zh-CN" altLang="en-US" sz="2800" kern="0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388704"/>
            <a:ext cx="1526917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aphicFrame>
        <p:nvGraphicFramePr>
          <p:cNvPr id="7" name="表格 6"/>
          <p:cNvGraphicFramePr>
            <a:graphicFrameLocks noGrp="1"/>
          </p:cNvGraphicFramePr>
          <p:nvPr/>
        </p:nvGraphicFramePr>
        <p:xfrm>
          <a:off x="1403648" y="1700808"/>
          <a:ext cx="6408712" cy="3811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22596"/>
                <a:gridCol w="1750624"/>
                <a:gridCol w="1726264"/>
                <a:gridCol w="1109228"/>
              </a:tblGrid>
              <a:tr h="7622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zh-CN" sz="1100" dirty="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 dirty="0">
                          <a:effectLst/>
                        </a:rPr>
                        <a:t>陶泥片</a:t>
                      </a:r>
                      <a:endParaRPr lang="zh-CN" sz="3200" dirty="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 dirty="0">
                          <a:effectLst/>
                        </a:rPr>
                        <a:t>竹片</a:t>
                      </a:r>
                      <a:endParaRPr lang="zh-CN" sz="3200" dirty="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 dirty="0">
                          <a:effectLst/>
                        </a:rPr>
                        <a:t>纸</a:t>
                      </a:r>
                      <a:endParaRPr lang="zh-CN" sz="3200" dirty="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22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>
                          <a:effectLst/>
                        </a:rPr>
                        <a:t>书写方便</a:t>
                      </a:r>
                      <a:endParaRPr lang="zh-CN" sz="32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zh-CN" sz="11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zh-CN" sz="11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zh-CN" sz="11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22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>
                          <a:effectLst/>
                        </a:rPr>
                        <a:t>装订方便</a:t>
                      </a:r>
                      <a:endParaRPr lang="zh-CN" sz="32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zh-CN" sz="11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zh-CN" sz="11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zh-CN" sz="11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22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>
                          <a:effectLst/>
                        </a:rPr>
                        <a:t>携带方便</a:t>
                      </a:r>
                      <a:endParaRPr lang="zh-CN" sz="32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zh-CN" sz="11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zh-CN" sz="11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zh-CN" sz="11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762240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3200" dirty="0">
                          <a:effectLst/>
                        </a:rPr>
                        <a:t>阅读方便</a:t>
                      </a:r>
                      <a:endParaRPr lang="zh-CN" sz="3200" dirty="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zh-CN" sz="11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zh-CN" sz="110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 </a:t>
                      </a:r>
                      <a:endParaRPr lang="zh-CN" sz="1100" dirty="0">
                        <a:effectLst/>
                        <a:latin typeface="Tahoma" panose="020B0604030504040204" pitchFamily="34" charset="0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TextBox 5"/>
          <p:cNvSpPr txBox="1"/>
          <p:nvPr/>
        </p:nvSpPr>
        <p:spPr>
          <a:xfrm>
            <a:off x="1763688" y="441538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三种材料的书优点大比拼</a:t>
            </a:r>
            <a:endParaRPr lang="zh-CN" altLang="en-US" sz="36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TextBox 5"/>
          <p:cNvSpPr txBox="1"/>
          <p:nvPr/>
        </p:nvSpPr>
        <p:spPr>
          <a:xfrm>
            <a:off x="323528" y="379983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拓展：未来我们会有什么样的书？</a:t>
            </a:r>
            <a:endParaRPr lang="zh-CN" altLang="en-US" sz="36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75656" y="1844824"/>
            <a:ext cx="5925994" cy="31683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544" y="1345749"/>
            <a:ext cx="3896706" cy="36004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3581" y="1366128"/>
            <a:ext cx="3831750" cy="36004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113923" y="5168706"/>
            <a:ext cx="1296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书 店</a:t>
            </a:r>
            <a:endParaRPr lang="zh-CN" altLang="en-US" sz="36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5903" y="5196698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华文中宋" panose="02010600040101010101" pitchFamily="2" charset="-122"/>
                <a:ea typeface="华文中宋" panose="02010600040101010101" pitchFamily="2" charset="-122"/>
              </a:rPr>
              <a:t>图书馆</a:t>
            </a:r>
            <a:endParaRPr lang="zh-CN" altLang="en-US" sz="3600" b="1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0" y="260648"/>
            <a:ext cx="9144000" cy="1008112"/>
            <a:chOff x="0" y="260648"/>
            <a:chExt cx="9144000" cy="1008112"/>
          </a:xfrm>
        </p:grpSpPr>
        <p:sp>
          <p:nvSpPr>
            <p:cNvPr id="4" name="矩形 3"/>
            <p:cNvSpPr/>
            <p:nvPr/>
          </p:nvSpPr>
          <p:spPr>
            <a:xfrm>
              <a:off x="0" y="260648"/>
              <a:ext cx="9144000" cy="1008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79512" y="443280"/>
              <a:ext cx="892899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0"/>
              <a:r>
                <a:rPr lang="zh-CN" altLang="en-US" sz="36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一、聚焦：</a:t>
              </a:r>
              <a:r>
                <a:rPr lang="zh-CN" altLang="zh-CN" sz="3600" b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古时候的书用什么材料做的呢？</a:t>
              </a:r>
              <a:endParaRPr lang="zh-CN" altLang="en-US" sz="36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56792"/>
            <a:ext cx="7112495" cy="4728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" name="书的历史（微课）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508000" y="1340768"/>
            <a:ext cx="8128000" cy="4572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484784"/>
            <a:ext cx="1282440" cy="227989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2852345"/>
            <a:ext cx="3079794" cy="12524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307701"/>
            <a:ext cx="2664296" cy="14750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602441"/>
            <a:ext cx="1225516" cy="204457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755576" y="290209"/>
            <a:ext cx="78854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b="1" dirty="0">
                <a:solidFill>
                  <a:srgbClr val="0000C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这些书是用什么材料做的？</a:t>
            </a:r>
            <a:endParaRPr lang="zh-CN" altLang="en-US" sz="4800" b="1" dirty="0">
              <a:solidFill>
                <a:srgbClr val="0000C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4347876"/>
            <a:ext cx="3366581" cy="2193689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2191" y="4437112"/>
            <a:ext cx="3692033" cy="187757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260648"/>
            <a:ext cx="9395520" cy="1008112"/>
            <a:chOff x="0" y="260648"/>
            <a:chExt cx="9395520" cy="1008112"/>
          </a:xfrm>
        </p:grpSpPr>
        <p:sp>
          <p:nvSpPr>
            <p:cNvPr id="5" name="矩形 4"/>
            <p:cNvSpPr/>
            <p:nvPr/>
          </p:nvSpPr>
          <p:spPr>
            <a:xfrm>
              <a:off x="0" y="260648"/>
              <a:ext cx="9144000" cy="10081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51520" y="441538"/>
              <a:ext cx="9144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600" b="1" dirty="0">
                  <a:latin typeface="华文中宋" panose="02010600040101010101" pitchFamily="2" charset="-122"/>
                  <a:ea typeface="华文中宋" panose="02010600040101010101" pitchFamily="2" charset="-122"/>
                </a:rPr>
                <a:t>活动一：用不同的笔在三种材料上写字</a:t>
              </a:r>
              <a:endParaRPr lang="zh-CN" altLang="en-US" sz="3600" b="1" dirty="0">
                <a:latin typeface="华文中宋" panose="02010600040101010101" pitchFamily="2" charset="-122"/>
                <a:ea typeface="华文中宋" panose="02010600040101010101" pitchFamily="2" charset="-122"/>
              </a:endParaRPr>
            </a:p>
          </p:txBody>
        </p:sp>
      </p:grpSp>
      <p:pic>
        <p:nvPicPr>
          <p:cNvPr id="10" name="图片 9" descr="C:\Users\zsjlzm\Desktop\IMG_20180517_061759.jpgIMG_20180517_061759"/>
          <p:cNvPicPr>
            <a:picLocks noChangeAspect="1"/>
          </p:cNvPicPr>
          <p:nvPr/>
        </p:nvPicPr>
        <p:blipFill>
          <a:blip r:embed="rId1">
            <a:clrChange>
              <a:clrFrom>
                <a:srgbClr val="FEF4DB">
                  <a:alpha val="100000"/>
                </a:srgbClr>
              </a:clrFrom>
              <a:clrTo>
                <a:srgbClr val="FEF4DB">
                  <a:alpha val="100000"/>
                  <a:alpha val="0"/>
                </a:srgbClr>
              </a:clrTo>
            </a:clrChange>
          </a:blip>
          <a:srcRect l="13257" t="22846" r="11797" b="12527"/>
          <a:stretch>
            <a:fillRect/>
          </a:stretch>
        </p:blipFill>
        <p:spPr>
          <a:xfrm>
            <a:off x="3532564" y="1628800"/>
            <a:ext cx="1887469" cy="217044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1916832"/>
            <a:ext cx="1632034" cy="19432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291" y="4404409"/>
            <a:ext cx="1974951" cy="156853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325" y="1959333"/>
            <a:ext cx="2272252" cy="1512168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58" y="4103450"/>
            <a:ext cx="1488018" cy="20358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192280"/>
            <a:ext cx="2106686" cy="17518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60648"/>
            <a:ext cx="9144000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395536" y="1268760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b="1" dirty="0">
                <a:solidFill>
                  <a:srgbClr val="0000CC"/>
                </a:solidFill>
                <a:cs typeface="Times New Roman" panose="02020603050405020304" pitchFamily="18" charset="0"/>
              </a:rPr>
              <a:t>在材料上写自己的姓名，和同学说一说在不同材料上写字的感受。音乐声响起，工具放回材料盘，体验结束。</a:t>
            </a:r>
            <a:endParaRPr lang="zh-CN" altLang="en-US" sz="3600" b="1" dirty="0">
              <a:solidFill>
                <a:srgbClr val="0000CC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3528" y="332656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latin typeface="黑体" panose="02010609060101010101" pitchFamily="49" charset="-122"/>
                <a:ea typeface="黑体" panose="02010609060101010101" pitchFamily="49" charset="-122"/>
              </a:rPr>
              <a:t>活动要求：</a:t>
            </a:r>
            <a:endParaRPr lang="zh-CN" altLang="en-US" sz="5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 descr="C:\Users\zsjlzm\Desktop\IMG_20180517_061759.jpgIMG_20180517_061759"/>
          <p:cNvPicPr>
            <a:picLocks noChangeAspect="1"/>
          </p:cNvPicPr>
          <p:nvPr/>
        </p:nvPicPr>
        <p:blipFill>
          <a:blip r:embed="rId1">
            <a:clrChange>
              <a:clrFrom>
                <a:srgbClr val="FEF4DB">
                  <a:alpha val="100000"/>
                </a:srgbClr>
              </a:clrFrom>
              <a:clrTo>
                <a:srgbClr val="FEF4DB">
                  <a:alpha val="100000"/>
                  <a:alpha val="0"/>
                </a:srgbClr>
              </a:clrTo>
            </a:clrChange>
          </a:blip>
          <a:srcRect l="13257" t="22846" r="11797" b="12527"/>
          <a:stretch>
            <a:fillRect/>
          </a:stretch>
        </p:blipFill>
        <p:spPr>
          <a:xfrm>
            <a:off x="3742013" y="3328155"/>
            <a:ext cx="1887469" cy="21704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657" y="3616187"/>
            <a:ext cx="1632034" cy="19432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16" y="3831703"/>
            <a:ext cx="2272252" cy="151216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3448" y="260648"/>
            <a:ext cx="9144000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339752" y="548680"/>
            <a:ext cx="41764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0000CC"/>
                </a:solidFill>
                <a:latin typeface="方正超粗黑简体" panose="03000509000000000000" pitchFamily="65" charset="-122"/>
                <a:ea typeface="方正超粗黑简体" panose="03000509000000000000" pitchFamily="65" charset="-122"/>
              </a:rPr>
              <a:t>书写材料体验记录表</a:t>
            </a:r>
            <a:endParaRPr lang="zh-CN" altLang="en-US" sz="3200" b="1" dirty="0">
              <a:solidFill>
                <a:srgbClr val="0000CC"/>
              </a:solidFill>
              <a:latin typeface="方正超粗黑简体" panose="03000509000000000000" pitchFamily="65" charset="-122"/>
              <a:ea typeface="方正超粗黑简体" panose="03000509000000000000" pitchFamily="65" charset="-122"/>
            </a:endParaRPr>
          </a:p>
        </p:txBody>
      </p:sp>
      <p:graphicFrame>
        <p:nvGraphicFramePr>
          <p:cNvPr id="4" name="表格 3"/>
          <p:cNvGraphicFramePr/>
          <p:nvPr/>
        </p:nvGraphicFramePr>
        <p:xfrm>
          <a:off x="531819" y="1556792"/>
          <a:ext cx="8073465" cy="46294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39615"/>
                <a:gridCol w="3939144"/>
                <a:gridCol w="2494706"/>
              </a:tblGrid>
              <a:tr h="742339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3600" b="0" dirty="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材料</a:t>
                      </a:r>
                      <a:r>
                        <a:rPr lang="en-US" sz="3600" b="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</a:t>
                      </a:r>
                      <a:endParaRPr lang="en-US" altLang="en-US" sz="3600" b="1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3600" b="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特 点</a:t>
                      </a:r>
                      <a:r>
                        <a:rPr lang="en-US" sz="3600" b="0">
                          <a:solidFill>
                            <a:srgbClr val="0000CC"/>
                          </a:solidFill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  </a:t>
                      </a:r>
                      <a:endParaRPr lang="en-US" altLang="en-US" sz="3600" b="0">
                        <a:solidFill>
                          <a:srgbClr val="0000CC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altLang="en-US" sz="3200" b="1">
                          <a:solidFill>
                            <a:srgbClr val="0000CC"/>
                          </a:solidFill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其它发现</a:t>
                      </a:r>
                      <a:endParaRPr lang="zh-CN" altLang="en-US" sz="3200" b="1">
                        <a:solidFill>
                          <a:srgbClr val="0000CC"/>
                        </a:solidFill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7616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 u="sng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u="sng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 u="sng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u="sng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 u="sng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00994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 u="sng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 u="sng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u="sng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 u="sng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8537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u="sng" dirty="0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 u="sng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400" b="0" u="sng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 </a:t>
                      </a:r>
                      <a:endParaRPr lang="en-US" altLang="en-US" sz="1400" b="0" u="sng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endParaRPr lang="en-US" altLang="en-US" sz="1400" b="0" u="sng" dirty="0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3568" y="2420888"/>
            <a:ext cx="1365020" cy="908411"/>
          </a:xfrm>
          <a:prstGeom prst="rect">
            <a:avLst/>
          </a:prstGeom>
        </p:spPr>
      </p:pic>
      <p:pic>
        <p:nvPicPr>
          <p:cNvPr id="6" name="图片 5" descr="C:\Users\zsjlzm\Desktop\IMG_20180517_061759.jpgIMG_20180517_061759"/>
          <p:cNvPicPr>
            <a:picLocks noChangeAspect="1"/>
          </p:cNvPicPr>
          <p:nvPr/>
        </p:nvPicPr>
        <p:blipFill>
          <a:blip r:embed="rId2">
            <a:clrChange>
              <a:clrFrom>
                <a:srgbClr val="FEF4DB">
                  <a:alpha val="100000"/>
                </a:srgbClr>
              </a:clrFrom>
              <a:clrTo>
                <a:srgbClr val="FEF4DB">
                  <a:alpha val="100000"/>
                  <a:alpha val="0"/>
                </a:srgbClr>
              </a:clrTo>
            </a:clrChange>
          </a:blip>
          <a:srcRect l="13257" t="22846" r="11797" b="12527"/>
          <a:stretch>
            <a:fillRect/>
          </a:stretch>
        </p:blipFill>
        <p:spPr>
          <a:xfrm>
            <a:off x="749774" y="3329299"/>
            <a:ext cx="1298814" cy="149353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33" y="4838352"/>
            <a:ext cx="1086695" cy="1293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8501" y="644823"/>
            <a:ext cx="9144000" cy="10081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1025216" y="764704"/>
            <a:ext cx="74720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>
                <a:solidFill>
                  <a:srgbClr val="0000CC"/>
                </a:solidFill>
              </a:rPr>
              <a:t>试着装订成册，成为一本书。</a:t>
            </a:r>
            <a:endParaRPr lang="zh-CN" altLang="en-US" sz="4400" b="1" dirty="0">
              <a:solidFill>
                <a:srgbClr val="0000CC"/>
              </a:solidFill>
            </a:endParaRPr>
          </a:p>
        </p:txBody>
      </p:sp>
      <p:pic>
        <p:nvPicPr>
          <p:cNvPr id="4" name="图片 3" descr="C:\Users\zsjlzm\Desktop\IMG_20180517_061759.jpgIMG_20180517_061759"/>
          <p:cNvPicPr>
            <a:picLocks noChangeAspect="1"/>
          </p:cNvPicPr>
          <p:nvPr/>
        </p:nvPicPr>
        <p:blipFill>
          <a:blip r:embed="rId1">
            <a:clrChange>
              <a:clrFrom>
                <a:srgbClr val="FEF4DB">
                  <a:alpha val="100000"/>
                </a:srgbClr>
              </a:clrFrom>
              <a:clrTo>
                <a:srgbClr val="FEF4DB">
                  <a:alpha val="100000"/>
                  <a:alpha val="0"/>
                </a:srgbClr>
              </a:clrTo>
            </a:clrChange>
          </a:blip>
          <a:srcRect l="13257" t="22846" r="11797" b="12527"/>
          <a:stretch>
            <a:fillRect/>
          </a:stretch>
        </p:blipFill>
        <p:spPr>
          <a:xfrm>
            <a:off x="3542456" y="1893570"/>
            <a:ext cx="2489303" cy="28625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82" y="2060848"/>
            <a:ext cx="2457979" cy="292662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462040"/>
            <a:ext cx="3191973" cy="2124236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MH" val="20161014205849"/>
  <p:tag name="MH_LIBRARY" val="GRAPHIC"/>
  <p:tag name="MH_ORDER" val="Freeform 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242</Words>
  <Application>WPS 演示</Application>
  <PresentationFormat>全屏显示(4:3)</PresentationFormat>
  <Paragraphs>90</Paragraphs>
  <Slides>11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4" baseType="lpstr">
      <vt:lpstr>Arial</vt:lpstr>
      <vt:lpstr>宋体</vt:lpstr>
      <vt:lpstr>Wingdings</vt:lpstr>
      <vt:lpstr>华文楷体</vt:lpstr>
      <vt:lpstr>华文中宋</vt:lpstr>
      <vt:lpstr>微软雅黑</vt:lpstr>
      <vt:lpstr>Times New Roman</vt:lpstr>
      <vt:lpstr>黑体</vt:lpstr>
      <vt:lpstr>方正超粗黑简体</vt:lpstr>
      <vt:lpstr>Tahoma</vt:lpstr>
      <vt:lpstr>Calibri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媛媛</cp:lastModifiedBy>
  <cp:revision>329</cp:revision>
  <dcterms:created xsi:type="dcterms:W3CDTF">2017-08-06T08:46:00Z</dcterms:created>
  <dcterms:modified xsi:type="dcterms:W3CDTF">2021-01-20T10:21:03Z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2052-11.1.0.10314</vt:lpwstr>
  </property>
</Properties>
</file>