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7" r:id="rId3"/>
    <p:sldId id="391" r:id="rId4"/>
    <p:sldId id="390" r:id="rId5"/>
    <p:sldId id="354" r:id="rId7"/>
    <p:sldId id="357" r:id="rId8"/>
    <p:sldId id="392" r:id="rId9"/>
    <p:sldId id="378" r:id="rId10"/>
    <p:sldId id="393" r:id="rId11"/>
    <p:sldId id="394" r:id="rId12"/>
    <p:sldId id="358" r:id="rId13"/>
    <p:sldId id="403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ADA"/>
    <a:srgbClr val="0000CC"/>
    <a:srgbClr val="FF6699"/>
    <a:srgbClr val="468DE4"/>
    <a:srgbClr val="33F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96" autoAdjust="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2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F050A-D2AD-4DFE-94E9-DCE49FEDF3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5D4FB-E543-44E9-9240-BF368CDFB2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5D4FB-E543-44E9-9240-BF368CDFB2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5D4FB-E543-44E9-9240-BF368CDFB2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5D4FB-E543-44E9-9240-BF368CDFB2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5D4FB-E543-44E9-9240-BF368CDFB2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1500174"/>
            <a:ext cx="9144000" cy="34165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5157192"/>
            <a:ext cx="914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小学科学教学网资源建设团队  </a:t>
            </a:r>
            <a:endParaRPr lang="en-US" altLang="zh-CN" sz="36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2437418"/>
            <a:ext cx="9144000" cy="20717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2866046"/>
            <a:ext cx="9144000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sz="66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6.磁极间的相互作用</a:t>
            </a:r>
            <a:endParaRPr sz="66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0" name="任意多边形 9"/>
          <p:cNvSpPr/>
          <p:nvPr>
            <p:custDataLst>
              <p:tags r:id="rId1"/>
            </p:custDataLst>
          </p:nvPr>
        </p:nvSpPr>
        <p:spPr>
          <a:xfrm flipH="1">
            <a:off x="428596" y="484652"/>
            <a:ext cx="6643734" cy="1000132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396000" tIns="0" rIns="0" bIns="0" anchor="ctr">
            <a:noAutofit/>
          </a:bodyPr>
          <a:lstStyle/>
          <a:p>
            <a:pPr>
              <a:lnSpc>
                <a:spcPct val="130000"/>
              </a:lnSpc>
              <a:defRPr/>
            </a:pPr>
            <a:r>
              <a:rPr lang="zh-CN" altLang="en-US" sz="2800" b="1" dirty="0"/>
              <a:t> 教科版二下</a:t>
            </a:r>
            <a:r>
              <a:rPr lang="en-US" altLang="zh-CN" sz="2800" b="1" dirty="0"/>
              <a:t>《</a:t>
            </a:r>
            <a:r>
              <a:rPr lang="zh-CN" altLang="en-US" sz="2800" b="1" dirty="0"/>
              <a:t>磁铁</a:t>
            </a:r>
            <a:r>
              <a:rPr lang="en-US" altLang="zh-CN" sz="2800" b="1" dirty="0"/>
              <a:t>》</a:t>
            </a:r>
            <a:r>
              <a:rPr lang="zh-CN" altLang="en-US" sz="2800" b="1" dirty="0"/>
              <a:t>单元</a:t>
            </a:r>
            <a:endParaRPr lang="zh-CN" altLang="en-US" sz="2800" kern="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  <a:sym typeface="+mn-e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388704"/>
            <a:ext cx="1526917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0" y="260648"/>
            <a:ext cx="9467528" cy="1008112"/>
            <a:chOff x="0" y="260648"/>
            <a:chExt cx="9467528" cy="1008112"/>
          </a:xfrm>
        </p:grpSpPr>
        <p:sp>
          <p:nvSpPr>
            <p:cNvPr id="3" name="矩形 2"/>
            <p:cNvSpPr/>
            <p:nvPr/>
          </p:nvSpPr>
          <p:spPr>
            <a:xfrm>
              <a:off x="0" y="260648"/>
              <a:ext cx="9144000" cy="100811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" name="TextBox 5"/>
            <p:cNvSpPr txBox="1"/>
            <p:nvPr/>
          </p:nvSpPr>
          <p:spPr>
            <a:xfrm>
              <a:off x="323528" y="379983"/>
              <a:ext cx="9144000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600" b="1" dirty="0">
                  <a:latin typeface="华文中宋" panose="02010600040101010101" pitchFamily="2" charset="-122"/>
                  <a:ea typeface="华文中宋" panose="02010600040101010101" pitchFamily="2" charset="-122"/>
                </a:rPr>
                <a:t>四、拓展：</a:t>
              </a:r>
              <a:r>
                <a:rPr lang="zh-CN" altLang="en-US" sz="3600" b="1" dirty="0">
                  <a:latin typeface="华文中宋" panose="02010600040101010101" pitchFamily="2" charset="-122"/>
                  <a:ea typeface="华文中宋" panose="02010600040101010101" pitchFamily="2" charset="-122"/>
                  <a:sym typeface="+mn-ea"/>
                </a:rPr>
                <a:t>磁铁总是能够指示南北吗？</a:t>
              </a:r>
              <a:endParaRPr lang="zh-CN" altLang="en-US" sz="3600" b="1" dirty="0">
                <a:latin typeface="华文中宋" panose="02010600040101010101" pitchFamily="2" charset="-122"/>
                <a:ea typeface="华文中宋" panose="02010600040101010101" pitchFamily="2" charset="-122"/>
              </a:endParaRPr>
            </a:p>
          </p:txBody>
        </p:sp>
      </p:grpSp>
      <p:pic>
        <p:nvPicPr>
          <p:cNvPr id="5" name="图片 4" descr="webwxgetmsgimg(1)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277620" y="1878330"/>
            <a:ext cx="6588760" cy="2814320"/>
          </a:xfrm>
          <a:prstGeom prst="rect">
            <a:avLst/>
          </a:prstGeom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21640" y="5155565"/>
            <a:ext cx="8300720" cy="1337945"/>
          </a:xfrm>
          <a:prstGeom prst="rect">
            <a:avLst/>
          </a:prstGeom>
          <a:solidFill>
            <a:srgbClr val="FDEADA"/>
          </a:solidFill>
          <a:ln w="952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700" b="1" dirty="0">
                <a:latin typeface="黑体" panose="02010609060101010101" pitchFamily="49" charset="-122"/>
                <a:ea typeface="黑体" panose="02010609060101010101" pitchFamily="49" charset="-122"/>
              </a:rPr>
              <a:t>小结：磁铁能指示南北方向，但是当周围出现其他磁  铁或铁时，它指示的方向就会出现变化。</a:t>
            </a:r>
            <a:endParaRPr lang="zh-CN" altLang="en-US" sz="27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)7Z3S`E8MAB[BH~J%J$4@B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080" y="1837690"/>
            <a:ext cx="8372475" cy="417893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0" y="246782"/>
            <a:ext cx="9144000" cy="10081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课堂练习</a:t>
            </a:r>
            <a:endParaRPr lang="zh-CN" altLang="en-US" sz="4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0" y="260648"/>
            <a:ext cx="9395520" cy="1008112"/>
            <a:chOff x="0" y="260648"/>
            <a:chExt cx="9395520" cy="1008112"/>
          </a:xfrm>
        </p:grpSpPr>
        <p:sp>
          <p:nvSpPr>
            <p:cNvPr id="8" name="矩形 7"/>
            <p:cNvSpPr/>
            <p:nvPr/>
          </p:nvSpPr>
          <p:spPr>
            <a:xfrm>
              <a:off x="0" y="260648"/>
              <a:ext cx="9144000" cy="100811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9" name="TextBox 5"/>
            <p:cNvSpPr txBox="1"/>
            <p:nvPr/>
          </p:nvSpPr>
          <p:spPr>
            <a:xfrm>
              <a:off x="251520" y="441538"/>
              <a:ext cx="9144000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600" b="1" dirty="0">
                  <a:latin typeface="华文中宋" panose="02010600040101010101" pitchFamily="2" charset="-122"/>
                  <a:ea typeface="华文中宋" panose="02010600040101010101" pitchFamily="2" charset="-122"/>
                </a:rPr>
                <a:t>一、聚焦：你观察到什么现象</a:t>
              </a:r>
              <a:endParaRPr lang="zh-CN" altLang="en-US" sz="3600" b="1" dirty="0">
                <a:latin typeface="华文中宋" panose="02010600040101010101" pitchFamily="2" charset="-122"/>
                <a:ea typeface="华文中宋" panose="02010600040101010101" pitchFamily="2" charset="-122"/>
              </a:endParaRPr>
            </a:p>
          </p:txBody>
        </p:sp>
      </p:grpSp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 cstate="print"/>
          <a:srcRect l="44400" t="41600" r="33200" b="26901"/>
          <a:stretch>
            <a:fillRect/>
          </a:stretch>
        </p:blipFill>
        <p:spPr>
          <a:xfrm rot="16200000">
            <a:off x="1915580" y="1979447"/>
            <a:ext cx="1458161" cy="2734052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6008696" y="3859017"/>
            <a:ext cx="1512168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条形磁铁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6177" name="Group 33"/>
          <p:cNvGrpSpPr/>
          <p:nvPr/>
        </p:nvGrpSpPr>
        <p:grpSpPr bwMode="auto">
          <a:xfrm>
            <a:off x="5643007" y="3181747"/>
            <a:ext cx="2468165" cy="546497"/>
            <a:chOff x="0" y="0"/>
            <a:chExt cx="2073" cy="459"/>
          </a:xfrm>
        </p:grpSpPr>
        <p:grpSp>
          <p:nvGrpSpPr>
            <p:cNvPr id="6178" name="Group 34"/>
            <p:cNvGrpSpPr/>
            <p:nvPr/>
          </p:nvGrpSpPr>
          <p:grpSpPr bwMode="auto">
            <a:xfrm>
              <a:off x="0" y="0"/>
              <a:ext cx="2073" cy="459"/>
              <a:chOff x="0" y="0"/>
              <a:chExt cx="2662" cy="412"/>
            </a:xfrm>
          </p:grpSpPr>
          <p:sp>
            <p:nvSpPr>
              <p:cNvPr id="6179" name="AutoShape 10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80" name="AutoShape 10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81" name="Text Box 103"/>
            <p:cNvSpPr txBox="1">
              <a:spLocks noChangeArrowheads="1"/>
            </p:cNvSpPr>
            <p:nvPr/>
          </p:nvSpPr>
          <p:spPr bwMode="auto">
            <a:xfrm>
              <a:off x="80" y="183"/>
              <a:ext cx="227" cy="25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82" name="Text Box 104"/>
            <p:cNvSpPr txBox="1">
              <a:spLocks noChangeArrowheads="1"/>
            </p:cNvSpPr>
            <p:nvPr/>
          </p:nvSpPr>
          <p:spPr bwMode="auto">
            <a:xfrm>
              <a:off x="1655" y="183"/>
              <a:ext cx="235" cy="25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199010 0.000000 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2" cstate="print"/>
          <a:srcRect l="44400" t="41600" r="33200" b="26901"/>
          <a:stretch>
            <a:fillRect/>
          </a:stretch>
        </p:blipFill>
        <p:spPr>
          <a:xfrm rot="16200000">
            <a:off x="2458031" y="2051202"/>
            <a:ext cx="1458161" cy="2734052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6152206" y="3930772"/>
            <a:ext cx="1512168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条形磁铁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6177" name="Group 33"/>
          <p:cNvGrpSpPr/>
          <p:nvPr/>
        </p:nvGrpSpPr>
        <p:grpSpPr bwMode="auto">
          <a:xfrm flipH="1">
            <a:off x="5786517" y="3253502"/>
            <a:ext cx="2468165" cy="546497"/>
            <a:chOff x="0" y="0"/>
            <a:chExt cx="2073" cy="459"/>
          </a:xfrm>
        </p:grpSpPr>
        <p:grpSp>
          <p:nvGrpSpPr>
            <p:cNvPr id="6178" name="Group 34"/>
            <p:cNvGrpSpPr/>
            <p:nvPr/>
          </p:nvGrpSpPr>
          <p:grpSpPr bwMode="auto">
            <a:xfrm>
              <a:off x="0" y="0"/>
              <a:ext cx="2073" cy="459"/>
              <a:chOff x="0" y="0"/>
              <a:chExt cx="2662" cy="412"/>
            </a:xfrm>
          </p:grpSpPr>
          <p:sp>
            <p:nvSpPr>
              <p:cNvPr id="6179" name="AutoShape 10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80" name="AutoShape 10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81" name="Text Box 103"/>
            <p:cNvSpPr txBox="1">
              <a:spLocks noChangeArrowheads="1"/>
            </p:cNvSpPr>
            <p:nvPr/>
          </p:nvSpPr>
          <p:spPr bwMode="auto">
            <a:xfrm>
              <a:off x="80" y="183"/>
              <a:ext cx="227" cy="25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82" name="Text Box 104"/>
            <p:cNvSpPr txBox="1">
              <a:spLocks noChangeArrowheads="1"/>
            </p:cNvSpPr>
            <p:nvPr/>
          </p:nvSpPr>
          <p:spPr bwMode="auto">
            <a:xfrm>
              <a:off x="1655" y="183"/>
              <a:ext cx="235" cy="25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0" y="260648"/>
            <a:ext cx="9395520" cy="1008112"/>
            <a:chOff x="0" y="260648"/>
            <a:chExt cx="9395520" cy="1008112"/>
          </a:xfrm>
        </p:grpSpPr>
        <p:sp>
          <p:nvSpPr>
            <p:cNvPr id="22" name="矩形 21"/>
            <p:cNvSpPr/>
            <p:nvPr/>
          </p:nvSpPr>
          <p:spPr>
            <a:xfrm>
              <a:off x="0" y="260648"/>
              <a:ext cx="9144000" cy="100811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23" name="TextBox 5"/>
            <p:cNvSpPr txBox="1"/>
            <p:nvPr/>
          </p:nvSpPr>
          <p:spPr>
            <a:xfrm>
              <a:off x="251520" y="441538"/>
              <a:ext cx="9144000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600" b="1" dirty="0">
                  <a:latin typeface="华文中宋" panose="02010600040101010101" pitchFamily="2" charset="-122"/>
                  <a:ea typeface="华文中宋" panose="02010600040101010101" pitchFamily="2" charset="-122"/>
                </a:rPr>
                <a:t>把条形磁铁换个方向，你观察到什么？</a:t>
              </a:r>
              <a:endParaRPr lang="zh-CN" altLang="en-US" sz="3600" b="1" dirty="0">
                <a:latin typeface="华文中宋" panose="02010600040101010101" pitchFamily="2" charset="-122"/>
                <a:ea typeface="华文中宋" panose="0201060004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48148E-6 L -0.14966 -1.48148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0" y="260648"/>
            <a:ext cx="9395520" cy="1008112"/>
            <a:chOff x="0" y="260648"/>
            <a:chExt cx="9395520" cy="1008112"/>
          </a:xfrm>
        </p:grpSpPr>
        <p:sp>
          <p:nvSpPr>
            <p:cNvPr id="5" name="矩形 4"/>
            <p:cNvSpPr/>
            <p:nvPr/>
          </p:nvSpPr>
          <p:spPr>
            <a:xfrm>
              <a:off x="0" y="260648"/>
              <a:ext cx="9144000" cy="100811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1520" y="441538"/>
              <a:ext cx="9144000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600" b="1" dirty="0">
                  <a:latin typeface="华文中宋" panose="02010600040101010101" pitchFamily="2" charset="-122"/>
                  <a:ea typeface="华文中宋" panose="02010600040101010101" pitchFamily="2" charset="-122"/>
                </a:rPr>
                <a:t>二、探索</a:t>
              </a:r>
              <a:endParaRPr lang="zh-CN" altLang="en-US" sz="3600" b="1" dirty="0">
                <a:latin typeface="华文中宋" panose="02010600040101010101" pitchFamily="2" charset="-122"/>
                <a:ea typeface="华文中宋" panose="02010600040101010101" pitchFamily="2" charset="-122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1306116" y="2417843"/>
            <a:ext cx="6537722" cy="546497"/>
            <a:chOff x="217488" y="2080791"/>
            <a:chExt cx="8716962" cy="728662"/>
          </a:xfrm>
        </p:grpSpPr>
        <p:grpSp>
          <p:nvGrpSpPr>
            <p:cNvPr id="6152" name="Group 8"/>
            <p:cNvGrpSpPr/>
            <p:nvPr/>
          </p:nvGrpSpPr>
          <p:grpSpPr bwMode="auto">
            <a:xfrm>
              <a:off x="217488" y="2080791"/>
              <a:ext cx="3290888" cy="728662"/>
              <a:chOff x="2" y="0"/>
              <a:chExt cx="2073" cy="459"/>
            </a:xfrm>
          </p:grpSpPr>
          <p:grpSp>
            <p:nvGrpSpPr>
              <p:cNvPr id="6153" name="Group 9"/>
              <p:cNvGrpSpPr/>
              <p:nvPr/>
            </p:nvGrpSpPr>
            <p:grpSpPr bwMode="auto">
              <a:xfrm>
                <a:off x="2" y="0"/>
                <a:ext cx="2073" cy="459"/>
                <a:chOff x="0" y="0"/>
                <a:chExt cx="2662" cy="412"/>
              </a:xfrm>
            </p:grpSpPr>
            <p:sp>
              <p:nvSpPr>
                <p:cNvPr id="6154" name="AutoShape 13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409" cy="408"/>
                </a:xfrm>
                <a:prstGeom prst="cube">
                  <a:avLst>
                    <a:gd name="adj" fmla="val 25000"/>
                  </a:avLst>
                </a:prstGeom>
                <a:solidFill>
                  <a:srgbClr val="7575D1"/>
                </a:solidFill>
                <a:ln w="9525" cmpd="sng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sz="1350"/>
                </a:p>
              </p:txBody>
            </p:sp>
            <p:sp>
              <p:nvSpPr>
                <p:cNvPr id="6155" name="AutoShape 132"/>
                <p:cNvSpPr>
                  <a:spLocks noChangeArrowheads="1"/>
                </p:cNvSpPr>
                <p:nvPr/>
              </p:nvSpPr>
              <p:spPr bwMode="auto">
                <a:xfrm>
                  <a:off x="1252" y="0"/>
                  <a:ext cx="1410" cy="41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0000"/>
                </a:solidFill>
                <a:ln w="9525" cmpd="sng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sz="1350"/>
                </a:p>
              </p:txBody>
            </p:sp>
          </p:grpSp>
          <p:sp>
            <p:nvSpPr>
              <p:cNvPr id="6156" name="Text Box 133"/>
              <p:cNvSpPr txBox="1">
                <a:spLocks noChangeArrowheads="1"/>
              </p:cNvSpPr>
              <p:nvPr/>
            </p:nvSpPr>
            <p:spPr bwMode="auto">
              <a:xfrm>
                <a:off x="38" y="132"/>
                <a:ext cx="227" cy="25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zh-CN" sz="1350" b="1">
                    <a:solidFill>
                      <a:srgbClr val="000066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S</a:t>
                </a:r>
                <a:endPara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6157" name="Text Box 134"/>
              <p:cNvSpPr txBox="1">
                <a:spLocks noChangeArrowheads="1"/>
              </p:cNvSpPr>
              <p:nvPr/>
            </p:nvSpPr>
            <p:spPr bwMode="auto">
              <a:xfrm>
                <a:off x="1683" y="136"/>
                <a:ext cx="185" cy="25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1350" b="1">
                    <a:solidFill>
                      <a:srgbClr val="000066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N</a:t>
                </a:r>
                <a:endPara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6159" name="Group 15"/>
            <p:cNvGrpSpPr/>
            <p:nvPr/>
          </p:nvGrpSpPr>
          <p:grpSpPr bwMode="auto">
            <a:xfrm>
              <a:off x="5643563" y="2080791"/>
              <a:ext cx="3290887" cy="728662"/>
              <a:chOff x="0" y="0"/>
              <a:chExt cx="2073" cy="459"/>
            </a:xfrm>
          </p:grpSpPr>
          <p:grpSp>
            <p:nvGrpSpPr>
              <p:cNvPr id="6160" name="Group 16"/>
              <p:cNvGrpSpPr/>
              <p:nvPr/>
            </p:nvGrpSpPr>
            <p:grpSpPr bwMode="auto">
              <a:xfrm>
                <a:off x="0" y="0"/>
                <a:ext cx="2073" cy="459"/>
                <a:chOff x="0" y="0"/>
                <a:chExt cx="2662" cy="412"/>
              </a:xfrm>
            </p:grpSpPr>
            <p:sp>
              <p:nvSpPr>
                <p:cNvPr id="6161" name="AutoShape 10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409" cy="408"/>
                </a:xfrm>
                <a:prstGeom prst="cube">
                  <a:avLst>
                    <a:gd name="adj" fmla="val 25000"/>
                  </a:avLst>
                </a:prstGeom>
                <a:solidFill>
                  <a:srgbClr val="7575D1"/>
                </a:solidFill>
                <a:ln w="9525" cmpd="sng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sz="1350"/>
                </a:p>
              </p:txBody>
            </p:sp>
            <p:sp>
              <p:nvSpPr>
                <p:cNvPr id="6162" name="AutoShape 102"/>
                <p:cNvSpPr>
                  <a:spLocks noChangeArrowheads="1"/>
                </p:cNvSpPr>
                <p:nvPr/>
              </p:nvSpPr>
              <p:spPr bwMode="auto">
                <a:xfrm>
                  <a:off x="1252" y="0"/>
                  <a:ext cx="1410" cy="41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0000"/>
                </a:solidFill>
                <a:ln w="9525" cmpd="sng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sz="1350"/>
                </a:p>
              </p:txBody>
            </p:sp>
          </p:grpSp>
          <p:sp>
            <p:nvSpPr>
              <p:cNvPr id="6163" name="Text Box 103"/>
              <p:cNvSpPr txBox="1">
                <a:spLocks noChangeArrowheads="1"/>
              </p:cNvSpPr>
              <p:nvPr/>
            </p:nvSpPr>
            <p:spPr bwMode="auto">
              <a:xfrm>
                <a:off x="36" y="132"/>
                <a:ext cx="227" cy="25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zh-CN" sz="1350" b="1">
                    <a:solidFill>
                      <a:srgbClr val="000066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S</a:t>
                </a:r>
                <a:endPara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6164" name="Text Box 104"/>
              <p:cNvSpPr txBox="1">
                <a:spLocks noChangeArrowheads="1"/>
              </p:cNvSpPr>
              <p:nvPr/>
            </p:nvSpPr>
            <p:spPr bwMode="auto">
              <a:xfrm>
                <a:off x="1705" y="183"/>
                <a:ext cx="185" cy="25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1350" b="1">
                    <a:solidFill>
                      <a:srgbClr val="000066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N</a:t>
                </a:r>
                <a:endPara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7" name="组合 6"/>
          <p:cNvGrpSpPr/>
          <p:nvPr/>
        </p:nvGrpSpPr>
        <p:grpSpPr>
          <a:xfrm>
            <a:off x="1302544" y="3328671"/>
            <a:ext cx="6537722" cy="546497"/>
            <a:chOff x="212725" y="3295228"/>
            <a:chExt cx="8716963" cy="728663"/>
          </a:xfrm>
        </p:grpSpPr>
        <p:grpSp>
          <p:nvGrpSpPr>
            <p:cNvPr id="6165" name="Group 21"/>
            <p:cNvGrpSpPr/>
            <p:nvPr/>
          </p:nvGrpSpPr>
          <p:grpSpPr bwMode="auto">
            <a:xfrm>
              <a:off x="212725" y="3295228"/>
              <a:ext cx="3290888" cy="728663"/>
              <a:chOff x="2" y="0"/>
              <a:chExt cx="2073" cy="459"/>
            </a:xfrm>
          </p:grpSpPr>
          <p:grpSp>
            <p:nvGrpSpPr>
              <p:cNvPr id="6166" name="Group 22"/>
              <p:cNvGrpSpPr/>
              <p:nvPr/>
            </p:nvGrpSpPr>
            <p:grpSpPr bwMode="auto">
              <a:xfrm>
                <a:off x="2" y="0"/>
                <a:ext cx="2073" cy="459"/>
                <a:chOff x="0" y="0"/>
                <a:chExt cx="2662" cy="412"/>
              </a:xfrm>
            </p:grpSpPr>
            <p:sp>
              <p:nvSpPr>
                <p:cNvPr id="6167" name="AutoShape 13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409" cy="408"/>
                </a:xfrm>
                <a:prstGeom prst="cube">
                  <a:avLst>
                    <a:gd name="adj" fmla="val 25000"/>
                  </a:avLst>
                </a:prstGeom>
                <a:solidFill>
                  <a:srgbClr val="7575D1"/>
                </a:solidFill>
                <a:ln w="9525" cmpd="sng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sz="1350"/>
                </a:p>
              </p:txBody>
            </p:sp>
            <p:sp>
              <p:nvSpPr>
                <p:cNvPr id="6168" name="AutoShape 132"/>
                <p:cNvSpPr>
                  <a:spLocks noChangeArrowheads="1"/>
                </p:cNvSpPr>
                <p:nvPr/>
              </p:nvSpPr>
              <p:spPr bwMode="auto">
                <a:xfrm>
                  <a:off x="1252" y="0"/>
                  <a:ext cx="1410" cy="41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0000"/>
                </a:solidFill>
                <a:ln w="9525" cmpd="sng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sz="1350"/>
                </a:p>
              </p:txBody>
            </p:sp>
          </p:grpSp>
          <p:sp>
            <p:nvSpPr>
              <p:cNvPr id="6169" name="Text Box 133"/>
              <p:cNvSpPr txBox="1">
                <a:spLocks noChangeArrowheads="1"/>
              </p:cNvSpPr>
              <p:nvPr/>
            </p:nvSpPr>
            <p:spPr bwMode="auto">
              <a:xfrm>
                <a:off x="38" y="132"/>
                <a:ext cx="227" cy="25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zh-CN" sz="1350" b="1">
                    <a:solidFill>
                      <a:srgbClr val="000066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S</a:t>
                </a:r>
                <a:endPara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6170" name="Text Box 134"/>
              <p:cNvSpPr txBox="1">
                <a:spLocks noChangeArrowheads="1"/>
              </p:cNvSpPr>
              <p:nvPr/>
            </p:nvSpPr>
            <p:spPr bwMode="auto">
              <a:xfrm>
                <a:off x="1683" y="136"/>
                <a:ext cx="185" cy="25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1350" b="1" dirty="0">
                    <a:solidFill>
                      <a:srgbClr val="000066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N</a:t>
                </a:r>
                <a:endParaRPr lang="en-US" altLang="zh-CN" sz="1350" b="1" dirty="0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6171" name="Group 27"/>
            <p:cNvGrpSpPr/>
            <p:nvPr/>
          </p:nvGrpSpPr>
          <p:grpSpPr bwMode="auto">
            <a:xfrm>
              <a:off x="5638800" y="3295228"/>
              <a:ext cx="3290888" cy="728663"/>
              <a:chOff x="0" y="0"/>
              <a:chExt cx="2073" cy="459"/>
            </a:xfrm>
          </p:grpSpPr>
          <p:grpSp>
            <p:nvGrpSpPr>
              <p:cNvPr id="6172" name="Group 28"/>
              <p:cNvGrpSpPr/>
              <p:nvPr/>
            </p:nvGrpSpPr>
            <p:grpSpPr bwMode="auto">
              <a:xfrm>
                <a:off x="0" y="0"/>
                <a:ext cx="2073" cy="459"/>
                <a:chOff x="0" y="0"/>
                <a:chExt cx="2662" cy="412"/>
              </a:xfrm>
            </p:grpSpPr>
            <p:sp>
              <p:nvSpPr>
                <p:cNvPr id="6173" name="AutoShape 10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409" cy="408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0000"/>
                </a:solidFill>
                <a:ln w="9525" cmpd="sng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sz="1350"/>
                </a:p>
              </p:txBody>
            </p:sp>
            <p:sp>
              <p:nvSpPr>
                <p:cNvPr id="6174" name="AutoShape 102"/>
                <p:cNvSpPr>
                  <a:spLocks noChangeArrowheads="1"/>
                </p:cNvSpPr>
                <p:nvPr/>
              </p:nvSpPr>
              <p:spPr bwMode="auto">
                <a:xfrm>
                  <a:off x="1252" y="0"/>
                  <a:ext cx="1410" cy="412"/>
                </a:xfrm>
                <a:prstGeom prst="cube">
                  <a:avLst>
                    <a:gd name="adj" fmla="val 25000"/>
                  </a:avLst>
                </a:prstGeom>
                <a:solidFill>
                  <a:srgbClr val="7575D1"/>
                </a:solidFill>
                <a:ln w="9525" cmpd="sng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sz="1350"/>
                </a:p>
              </p:txBody>
            </p:sp>
          </p:grpSp>
          <p:sp>
            <p:nvSpPr>
              <p:cNvPr id="6175" name="Text Box 103"/>
              <p:cNvSpPr txBox="1">
                <a:spLocks noChangeArrowheads="1"/>
              </p:cNvSpPr>
              <p:nvPr/>
            </p:nvSpPr>
            <p:spPr bwMode="auto">
              <a:xfrm>
                <a:off x="36" y="132"/>
                <a:ext cx="227" cy="25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zh-CN" sz="1350" b="1">
                    <a:solidFill>
                      <a:srgbClr val="000066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N</a:t>
                </a:r>
                <a:endPara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6176" name="Text Box 104"/>
              <p:cNvSpPr txBox="1">
                <a:spLocks noChangeArrowheads="1"/>
              </p:cNvSpPr>
              <p:nvPr/>
            </p:nvSpPr>
            <p:spPr bwMode="auto">
              <a:xfrm>
                <a:off x="1705" y="183"/>
                <a:ext cx="185" cy="25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1350" b="1">
                    <a:solidFill>
                      <a:srgbClr val="000066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S</a:t>
                </a:r>
                <a:endPara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11" name="组合 10"/>
          <p:cNvGrpSpPr/>
          <p:nvPr/>
        </p:nvGrpSpPr>
        <p:grpSpPr>
          <a:xfrm>
            <a:off x="1306116" y="5096750"/>
            <a:ext cx="6537722" cy="546497"/>
            <a:chOff x="217488" y="5652666"/>
            <a:chExt cx="8716962" cy="728662"/>
          </a:xfrm>
        </p:grpSpPr>
        <p:grpSp>
          <p:nvGrpSpPr>
            <p:cNvPr id="6146" name="Group 2"/>
            <p:cNvGrpSpPr/>
            <p:nvPr/>
          </p:nvGrpSpPr>
          <p:grpSpPr bwMode="auto">
            <a:xfrm>
              <a:off x="217488" y="5652666"/>
              <a:ext cx="3290888" cy="728662"/>
              <a:chOff x="2" y="0"/>
              <a:chExt cx="2073" cy="459"/>
            </a:xfrm>
          </p:grpSpPr>
          <p:grpSp>
            <p:nvGrpSpPr>
              <p:cNvPr id="6147" name="Group 3"/>
              <p:cNvGrpSpPr/>
              <p:nvPr/>
            </p:nvGrpSpPr>
            <p:grpSpPr bwMode="auto">
              <a:xfrm>
                <a:off x="2" y="0"/>
                <a:ext cx="2073" cy="459"/>
                <a:chOff x="0" y="0"/>
                <a:chExt cx="2662" cy="412"/>
              </a:xfrm>
            </p:grpSpPr>
            <p:sp>
              <p:nvSpPr>
                <p:cNvPr id="6148" name="AutoShape 13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409" cy="408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0000"/>
                </a:solidFill>
                <a:ln w="9525" cmpd="sng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sz="1350"/>
                </a:p>
              </p:txBody>
            </p:sp>
            <p:sp>
              <p:nvSpPr>
                <p:cNvPr id="6149" name="AutoShape 132"/>
                <p:cNvSpPr>
                  <a:spLocks noChangeArrowheads="1"/>
                </p:cNvSpPr>
                <p:nvPr/>
              </p:nvSpPr>
              <p:spPr bwMode="auto">
                <a:xfrm>
                  <a:off x="1252" y="0"/>
                  <a:ext cx="1410" cy="412"/>
                </a:xfrm>
                <a:prstGeom prst="cube">
                  <a:avLst>
                    <a:gd name="adj" fmla="val 25000"/>
                  </a:avLst>
                </a:prstGeom>
                <a:solidFill>
                  <a:srgbClr val="7575D1"/>
                </a:solidFill>
                <a:ln w="9525" cmpd="sng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sz="1350"/>
                </a:p>
              </p:txBody>
            </p:sp>
          </p:grpSp>
          <p:sp>
            <p:nvSpPr>
              <p:cNvPr id="6150" name="Text Box 133"/>
              <p:cNvSpPr txBox="1">
                <a:spLocks noChangeArrowheads="1"/>
              </p:cNvSpPr>
              <p:nvPr/>
            </p:nvSpPr>
            <p:spPr bwMode="auto">
              <a:xfrm>
                <a:off x="38" y="132"/>
                <a:ext cx="227" cy="25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zh-CN" sz="1350" b="1">
                    <a:solidFill>
                      <a:srgbClr val="000066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N</a:t>
                </a:r>
                <a:endPara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6151" name="Text Box 134"/>
              <p:cNvSpPr txBox="1">
                <a:spLocks noChangeArrowheads="1"/>
              </p:cNvSpPr>
              <p:nvPr/>
            </p:nvSpPr>
            <p:spPr bwMode="auto">
              <a:xfrm>
                <a:off x="1683" y="136"/>
                <a:ext cx="185" cy="25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1350" b="1">
                    <a:solidFill>
                      <a:srgbClr val="000066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S</a:t>
                </a:r>
                <a:endPara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6177" name="Group 33"/>
            <p:cNvGrpSpPr/>
            <p:nvPr/>
          </p:nvGrpSpPr>
          <p:grpSpPr bwMode="auto">
            <a:xfrm>
              <a:off x="5643563" y="5652666"/>
              <a:ext cx="3290887" cy="728662"/>
              <a:chOff x="0" y="0"/>
              <a:chExt cx="2073" cy="459"/>
            </a:xfrm>
          </p:grpSpPr>
          <p:grpSp>
            <p:nvGrpSpPr>
              <p:cNvPr id="6178" name="Group 34"/>
              <p:cNvGrpSpPr/>
              <p:nvPr/>
            </p:nvGrpSpPr>
            <p:grpSpPr bwMode="auto">
              <a:xfrm>
                <a:off x="0" y="0"/>
                <a:ext cx="2073" cy="459"/>
                <a:chOff x="0" y="0"/>
                <a:chExt cx="2662" cy="412"/>
              </a:xfrm>
            </p:grpSpPr>
            <p:sp>
              <p:nvSpPr>
                <p:cNvPr id="6179" name="AutoShape 10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409" cy="408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0000"/>
                </a:solidFill>
                <a:ln w="9525" cmpd="sng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sz="1350"/>
                </a:p>
              </p:txBody>
            </p:sp>
            <p:sp>
              <p:nvSpPr>
                <p:cNvPr id="6180" name="AutoShape 102"/>
                <p:cNvSpPr>
                  <a:spLocks noChangeArrowheads="1"/>
                </p:cNvSpPr>
                <p:nvPr/>
              </p:nvSpPr>
              <p:spPr bwMode="auto">
                <a:xfrm>
                  <a:off x="1252" y="0"/>
                  <a:ext cx="1410" cy="412"/>
                </a:xfrm>
                <a:prstGeom prst="cube">
                  <a:avLst>
                    <a:gd name="adj" fmla="val 25000"/>
                  </a:avLst>
                </a:prstGeom>
                <a:solidFill>
                  <a:srgbClr val="7575D1"/>
                </a:solidFill>
                <a:ln w="9525" cmpd="sng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sz="1350"/>
                </a:p>
              </p:txBody>
            </p:sp>
          </p:grpSp>
          <p:sp>
            <p:nvSpPr>
              <p:cNvPr id="6181" name="Text Box 103"/>
              <p:cNvSpPr txBox="1">
                <a:spLocks noChangeArrowheads="1"/>
              </p:cNvSpPr>
              <p:nvPr/>
            </p:nvSpPr>
            <p:spPr bwMode="auto">
              <a:xfrm>
                <a:off x="36" y="132"/>
                <a:ext cx="227" cy="25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zh-CN" sz="1350" b="1">
                    <a:solidFill>
                      <a:srgbClr val="000066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N</a:t>
                </a:r>
                <a:endPara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6182" name="Text Box 104"/>
              <p:cNvSpPr txBox="1">
                <a:spLocks noChangeArrowheads="1"/>
              </p:cNvSpPr>
              <p:nvPr/>
            </p:nvSpPr>
            <p:spPr bwMode="auto">
              <a:xfrm>
                <a:off x="1705" y="183"/>
                <a:ext cx="185" cy="25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1350" b="1">
                    <a:solidFill>
                      <a:srgbClr val="000066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S</a:t>
                </a:r>
                <a:endPara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12" name="组合 11"/>
          <p:cNvGrpSpPr/>
          <p:nvPr/>
        </p:nvGrpSpPr>
        <p:grpSpPr>
          <a:xfrm>
            <a:off x="1302544" y="4228784"/>
            <a:ext cx="6537722" cy="546497"/>
            <a:chOff x="212725" y="4495378"/>
            <a:chExt cx="8716963" cy="728663"/>
          </a:xfrm>
        </p:grpSpPr>
        <p:grpSp>
          <p:nvGrpSpPr>
            <p:cNvPr id="6183" name="Group 39"/>
            <p:cNvGrpSpPr/>
            <p:nvPr/>
          </p:nvGrpSpPr>
          <p:grpSpPr bwMode="auto">
            <a:xfrm>
              <a:off x="212725" y="4495378"/>
              <a:ext cx="3290888" cy="728663"/>
              <a:chOff x="2" y="0"/>
              <a:chExt cx="2073" cy="459"/>
            </a:xfrm>
          </p:grpSpPr>
          <p:grpSp>
            <p:nvGrpSpPr>
              <p:cNvPr id="6184" name="Group 40"/>
              <p:cNvGrpSpPr/>
              <p:nvPr/>
            </p:nvGrpSpPr>
            <p:grpSpPr bwMode="auto">
              <a:xfrm>
                <a:off x="2" y="0"/>
                <a:ext cx="2073" cy="459"/>
                <a:chOff x="0" y="0"/>
                <a:chExt cx="2662" cy="412"/>
              </a:xfrm>
            </p:grpSpPr>
            <p:sp>
              <p:nvSpPr>
                <p:cNvPr id="6185" name="AutoShape 13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409" cy="408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0000"/>
                </a:solidFill>
                <a:ln w="9525" cmpd="sng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sz="1350"/>
                </a:p>
              </p:txBody>
            </p:sp>
            <p:sp>
              <p:nvSpPr>
                <p:cNvPr id="6186" name="AutoShape 132"/>
                <p:cNvSpPr>
                  <a:spLocks noChangeArrowheads="1"/>
                </p:cNvSpPr>
                <p:nvPr/>
              </p:nvSpPr>
              <p:spPr bwMode="auto">
                <a:xfrm>
                  <a:off x="1252" y="0"/>
                  <a:ext cx="1410" cy="412"/>
                </a:xfrm>
                <a:prstGeom prst="cube">
                  <a:avLst>
                    <a:gd name="adj" fmla="val 25000"/>
                  </a:avLst>
                </a:prstGeom>
                <a:solidFill>
                  <a:srgbClr val="7575D1"/>
                </a:solidFill>
                <a:ln w="9525" cmpd="sng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sz="1350"/>
                </a:p>
              </p:txBody>
            </p:sp>
          </p:grpSp>
          <p:sp>
            <p:nvSpPr>
              <p:cNvPr id="6187" name="Text Box 133"/>
              <p:cNvSpPr txBox="1">
                <a:spLocks noChangeArrowheads="1"/>
              </p:cNvSpPr>
              <p:nvPr/>
            </p:nvSpPr>
            <p:spPr bwMode="auto">
              <a:xfrm>
                <a:off x="38" y="132"/>
                <a:ext cx="227" cy="25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zh-CN" sz="1350" b="1">
                    <a:solidFill>
                      <a:srgbClr val="000066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N</a:t>
                </a:r>
                <a:endPara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6188" name="Text Box 134"/>
              <p:cNvSpPr txBox="1">
                <a:spLocks noChangeArrowheads="1"/>
              </p:cNvSpPr>
              <p:nvPr/>
            </p:nvSpPr>
            <p:spPr bwMode="auto">
              <a:xfrm>
                <a:off x="1683" y="136"/>
                <a:ext cx="185" cy="25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1350" b="1">
                    <a:solidFill>
                      <a:srgbClr val="000066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S</a:t>
                </a:r>
                <a:endPara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6189" name="Group 45"/>
            <p:cNvGrpSpPr/>
            <p:nvPr/>
          </p:nvGrpSpPr>
          <p:grpSpPr bwMode="auto">
            <a:xfrm>
              <a:off x="5638800" y="4495378"/>
              <a:ext cx="3290888" cy="728663"/>
              <a:chOff x="0" y="0"/>
              <a:chExt cx="2073" cy="459"/>
            </a:xfrm>
          </p:grpSpPr>
          <p:grpSp>
            <p:nvGrpSpPr>
              <p:cNvPr id="6190" name="Group 46"/>
              <p:cNvGrpSpPr/>
              <p:nvPr/>
            </p:nvGrpSpPr>
            <p:grpSpPr bwMode="auto">
              <a:xfrm>
                <a:off x="0" y="0"/>
                <a:ext cx="2073" cy="459"/>
                <a:chOff x="0" y="0"/>
                <a:chExt cx="2662" cy="412"/>
              </a:xfrm>
            </p:grpSpPr>
            <p:sp>
              <p:nvSpPr>
                <p:cNvPr id="6191" name="AutoShape 10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409" cy="408"/>
                </a:xfrm>
                <a:prstGeom prst="cube">
                  <a:avLst>
                    <a:gd name="adj" fmla="val 25000"/>
                  </a:avLst>
                </a:prstGeom>
                <a:solidFill>
                  <a:srgbClr val="7575D1"/>
                </a:solidFill>
                <a:ln w="9525" cmpd="sng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sz="1350"/>
                </a:p>
              </p:txBody>
            </p:sp>
            <p:sp>
              <p:nvSpPr>
                <p:cNvPr id="6192" name="AutoShape 102"/>
                <p:cNvSpPr>
                  <a:spLocks noChangeArrowheads="1"/>
                </p:cNvSpPr>
                <p:nvPr/>
              </p:nvSpPr>
              <p:spPr bwMode="auto">
                <a:xfrm>
                  <a:off x="1252" y="0"/>
                  <a:ext cx="1410" cy="41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0000"/>
                </a:solidFill>
                <a:ln w="9525" cmpd="sng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sz="1350"/>
                </a:p>
              </p:txBody>
            </p:sp>
          </p:grpSp>
          <p:sp>
            <p:nvSpPr>
              <p:cNvPr id="6193" name="Text Box 103"/>
              <p:cNvSpPr txBox="1">
                <a:spLocks noChangeArrowheads="1"/>
              </p:cNvSpPr>
              <p:nvPr/>
            </p:nvSpPr>
            <p:spPr bwMode="auto">
              <a:xfrm>
                <a:off x="36" y="132"/>
                <a:ext cx="227" cy="25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zh-CN" sz="1350" b="1">
                    <a:solidFill>
                      <a:srgbClr val="000066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S</a:t>
                </a:r>
                <a:endPara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6194" name="Text Box 104"/>
              <p:cNvSpPr txBox="1">
                <a:spLocks noChangeArrowheads="1"/>
              </p:cNvSpPr>
              <p:nvPr/>
            </p:nvSpPr>
            <p:spPr bwMode="auto">
              <a:xfrm>
                <a:off x="1705" y="183"/>
                <a:ext cx="185" cy="25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1350" b="1">
                    <a:solidFill>
                      <a:srgbClr val="000066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N</a:t>
                </a:r>
                <a:endPara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sp>
        <p:nvSpPr>
          <p:cNvPr id="13" name="文本框 12"/>
          <p:cNvSpPr txBox="1"/>
          <p:nvPr/>
        </p:nvSpPr>
        <p:spPr>
          <a:xfrm>
            <a:off x="1098550" y="1412875"/>
            <a:ext cx="67417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讨论：两条磁铁的磁极相互靠近，有</a:t>
            </a:r>
            <a:r>
              <a:rPr lang="zh-CN" altLang="en-US" sz="2400" b="1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哪几种</a:t>
            </a:r>
            <a:r>
              <a:rPr lang="zh-CN" altLang="en-US" sz="2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情况？</a:t>
            </a:r>
            <a:endParaRPr lang="zh-CN" altLang="en-US" sz="24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246782"/>
            <a:ext cx="9144000" cy="10081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TextBox 5"/>
          <p:cNvSpPr txBox="1"/>
          <p:nvPr/>
        </p:nvSpPr>
        <p:spPr>
          <a:xfrm>
            <a:off x="323528" y="366117"/>
            <a:ext cx="914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实验要求</a:t>
            </a:r>
            <a:endParaRPr lang="zh-CN" altLang="en-US" sz="36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grpSp>
        <p:nvGrpSpPr>
          <p:cNvPr id="6152" name="Group 8"/>
          <p:cNvGrpSpPr/>
          <p:nvPr/>
        </p:nvGrpSpPr>
        <p:grpSpPr bwMode="auto">
          <a:xfrm>
            <a:off x="158115" y="2418080"/>
            <a:ext cx="2023110" cy="454025"/>
            <a:chOff x="2" y="0"/>
            <a:chExt cx="2073" cy="459"/>
          </a:xfrm>
        </p:grpSpPr>
        <p:grpSp>
          <p:nvGrpSpPr>
            <p:cNvPr id="6153" name="Group 9"/>
            <p:cNvGrpSpPr/>
            <p:nvPr/>
          </p:nvGrpSpPr>
          <p:grpSpPr bwMode="auto">
            <a:xfrm>
              <a:off x="2" y="0"/>
              <a:ext cx="2073" cy="459"/>
              <a:chOff x="0" y="0"/>
              <a:chExt cx="2662" cy="412"/>
            </a:xfrm>
          </p:grpSpPr>
          <p:sp>
            <p:nvSpPr>
              <p:cNvPr id="6154" name="AutoShape 13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55" name="AutoShape 13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56" name="Text Box 133"/>
            <p:cNvSpPr txBox="1">
              <a:spLocks noChangeArrowheads="1"/>
            </p:cNvSpPr>
            <p:nvPr/>
          </p:nvSpPr>
          <p:spPr bwMode="auto">
            <a:xfrm>
              <a:off x="38" y="132"/>
              <a:ext cx="227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57" name="Text Box 134"/>
            <p:cNvSpPr txBox="1">
              <a:spLocks noChangeArrowheads="1"/>
            </p:cNvSpPr>
            <p:nvPr/>
          </p:nvSpPr>
          <p:spPr bwMode="auto">
            <a:xfrm>
              <a:off x="1683" y="136"/>
              <a:ext cx="185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6159" name="Group 15"/>
          <p:cNvGrpSpPr/>
          <p:nvPr/>
        </p:nvGrpSpPr>
        <p:grpSpPr bwMode="auto">
          <a:xfrm>
            <a:off x="2582545" y="2418080"/>
            <a:ext cx="2023110" cy="454325"/>
            <a:chOff x="0" y="0"/>
            <a:chExt cx="2073" cy="459"/>
          </a:xfrm>
        </p:grpSpPr>
        <p:grpSp>
          <p:nvGrpSpPr>
            <p:cNvPr id="6160" name="Group 16"/>
            <p:cNvGrpSpPr/>
            <p:nvPr/>
          </p:nvGrpSpPr>
          <p:grpSpPr bwMode="auto">
            <a:xfrm>
              <a:off x="0" y="0"/>
              <a:ext cx="2073" cy="459"/>
              <a:chOff x="0" y="0"/>
              <a:chExt cx="2662" cy="412"/>
            </a:xfrm>
          </p:grpSpPr>
          <p:sp>
            <p:nvSpPr>
              <p:cNvPr id="6161" name="AutoShape 10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62" name="AutoShape 10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63" name="Text Box 103"/>
            <p:cNvSpPr txBox="1">
              <a:spLocks noChangeArrowheads="1"/>
            </p:cNvSpPr>
            <p:nvPr/>
          </p:nvSpPr>
          <p:spPr bwMode="auto">
            <a:xfrm>
              <a:off x="36" y="132"/>
              <a:ext cx="227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64" name="Text Box 104"/>
            <p:cNvSpPr txBox="1">
              <a:spLocks noChangeArrowheads="1"/>
            </p:cNvSpPr>
            <p:nvPr/>
          </p:nvSpPr>
          <p:spPr bwMode="auto">
            <a:xfrm>
              <a:off x="1705" y="111"/>
              <a:ext cx="185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6165" name="Group 21"/>
          <p:cNvGrpSpPr/>
          <p:nvPr/>
        </p:nvGrpSpPr>
        <p:grpSpPr bwMode="auto">
          <a:xfrm>
            <a:off x="154305" y="3328670"/>
            <a:ext cx="2023110" cy="454025"/>
            <a:chOff x="2" y="0"/>
            <a:chExt cx="2073" cy="459"/>
          </a:xfrm>
        </p:grpSpPr>
        <p:grpSp>
          <p:nvGrpSpPr>
            <p:cNvPr id="6166" name="Group 22"/>
            <p:cNvGrpSpPr/>
            <p:nvPr/>
          </p:nvGrpSpPr>
          <p:grpSpPr bwMode="auto">
            <a:xfrm>
              <a:off x="2" y="0"/>
              <a:ext cx="2073" cy="459"/>
              <a:chOff x="0" y="0"/>
              <a:chExt cx="2662" cy="412"/>
            </a:xfrm>
          </p:grpSpPr>
          <p:sp>
            <p:nvSpPr>
              <p:cNvPr id="6167" name="AutoShape 13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68" name="AutoShape 13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69" name="Text Box 133"/>
            <p:cNvSpPr txBox="1">
              <a:spLocks noChangeArrowheads="1"/>
            </p:cNvSpPr>
            <p:nvPr/>
          </p:nvSpPr>
          <p:spPr bwMode="auto">
            <a:xfrm>
              <a:off x="38" y="132"/>
              <a:ext cx="227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70" name="Text Box 134"/>
            <p:cNvSpPr txBox="1">
              <a:spLocks noChangeArrowheads="1"/>
            </p:cNvSpPr>
            <p:nvPr/>
          </p:nvSpPr>
          <p:spPr bwMode="auto">
            <a:xfrm>
              <a:off x="1683" y="136"/>
              <a:ext cx="185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 dirty="0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 dirty="0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6171" name="Group 27"/>
          <p:cNvGrpSpPr/>
          <p:nvPr/>
        </p:nvGrpSpPr>
        <p:grpSpPr bwMode="auto">
          <a:xfrm>
            <a:off x="2520315" y="3381375"/>
            <a:ext cx="2023110" cy="454325"/>
            <a:chOff x="0" y="0"/>
            <a:chExt cx="2073" cy="459"/>
          </a:xfrm>
        </p:grpSpPr>
        <p:grpSp>
          <p:nvGrpSpPr>
            <p:cNvPr id="6172" name="Group 28"/>
            <p:cNvGrpSpPr/>
            <p:nvPr/>
          </p:nvGrpSpPr>
          <p:grpSpPr bwMode="auto">
            <a:xfrm>
              <a:off x="0" y="0"/>
              <a:ext cx="2073" cy="459"/>
              <a:chOff x="0" y="0"/>
              <a:chExt cx="2662" cy="412"/>
            </a:xfrm>
          </p:grpSpPr>
          <p:sp>
            <p:nvSpPr>
              <p:cNvPr id="6173" name="AutoShape 10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74" name="AutoShape 10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75" name="Text Box 103"/>
            <p:cNvSpPr txBox="1">
              <a:spLocks noChangeArrowheads="1"/>
            </p:cNvSpPr>
            <p:nvPr/>
          </p:nvSpPr>
          <p:spPr bwMode="auto">
            <a:xfrm>
              <a:off x="36" y="132"/>
              <a:ext cx="227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76" name="Text Box 104"/>
            <p:cNvSpPr txBox="1">
              <a:spLocks noChangeArrowheads="1"/>
            </p:cNvSpPr>
            <p:nvPr/>
          </p:nvSpPr>
          <p:spPr bwMode="auto">
            <a:xfrm>
              <a:off x="1705" y="153"/>
              <a:ext cx="185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6146" name="Group 2"/>
          <p:cNvGrpSpPr/>
          <p:nvPr/>
        </p:nvGrpSpPr>
        <p:grpSpPr bwMode="auto">
          <a:xfrm>
            <a:off x="158115" y="5096510"/>
            <a:ext cx="2023110" cy="454025"/>
            <a:chOff x="2" y="0"/>
            <a:chExt cx="2073" cy="459"/>
          </a:xfrm>
        </p:grpSpPr>
        <p:grpSp>
          <p:nvGrpSpPr>
            <p:cNvPr id="6147" name="Group 3"/>
            <p:cNvGrpSpPr/>
            <p:nvPr/>
          </p:nvGrpSpPr>
          <p:grpSpPr bwMode="auto">
            <a:xfrm>
              <a:off x="2" y="0"/>
              <a:ext cx="2073" cy="459"/>
              <a:chOff x="0" y="0"/>
              <a:chExt cx="2662" cy="412"/>
            </a:xfrm>
          </p:grpSpPr>
          <p:sp>
            <p:nvSpPr>
              <p:cNvPr id="6148" name="AutoShape 13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49" name="AutoShape 13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50" name="Text Box 133"/>
            <p:cNvSpPr txBox="1">
              <a:spLocks noChangeArrowheads="1"/>
            </p:cNvSpPr>
            <p:nvPr/>
          </p:nvSpPr>
          <p:spPr bwMode="auto">
            <a:xfrm>
              <a:off x="38" y="132"/>
              <a:ext cx="227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51" name="Text Box 134"/>
            <p:cNvSpPr txBox="1">
              <a:spLocks noChangeArrowheads="1"/>
            </p:cNvSpPr>
            <p:nvPr/>
          </p:nvSpPr>
          <p:spPr bwMode="auto">
            <a:xfrm>
              <a:off x="1683" y="136"/>
              <a:ext cx="185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6177" name="Group 33"/>
          <p:cNvGrpSpPr/>
          <p:nvPr/>
        </p:nvGrpSpPr>
        <p:grpSpPr bwMode="auto">
          <a:xfrm>
            <a:off x="2520315" y="5075555"/>
            <a:ext cx="2023110" cy="454325"/>
            <a:chOff x="0" y="0"/>
            <a:chExt cx="2073" cy="459"/>
          </a:xfrm>
        </p:grpSpPr>
        <p:grpSp>
          <p:nvGrpSpPr>
            <p:cNvPr id="6178" name="Group 34"/>
            <p:cNvGrpSpPr/>
            <p:nvPr/>
          </p:nvGrpSpPr>
          <p:grpSpPr bwMode="auto">
            <a:xfrm>
              <a:off x="0" y="0"/>
              <a:ext cx="2073" cy="459"/>
              <a:chOff x="0" y="0"/>
              <a:chExt cx="2662" cy="412"/>
            </a:xfrm>
          </p:grpSpPr>
          <p:sp>
            <p:nvSpPr>
              <p:cNvPr id="6179" name="AutoShape 10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80" name="AutoShape 10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81" name="Text Box 103"/>
            <p:cNvSpPr txBox="1">
              <a:spLocks noChangeArrowheads="1"/>
            </p:cNvSpPr>
            <p:nvPr/>
          </p:nvSpPr>
          <p:spPr bwMode="auto">
            <a:xfrm>
              <a:off x="36" y="132"/>
              <a:ext cx="227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82" name="Text Box 104"/>
            <p:cNvSpPr txBox="1">
              <a:spLocks noChangeArrowheads="1"/>
            </p:cNvSpPr>
            <p:nvPr/>
          </p:nvSpPr>
          <p:spPr bwMode="auto">
            <a:xfrm>
              <a:off x="1705" y="132"/>
              <a:ext cx="185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6183" name="Group 39"/>
          <p:cNvGrpSpPr/>
          <p:nvPr/>
        </p:nvGrpSpPr>
        <p:grpSpPr bwMode="auto">
          <a:xfrm>
            <a:off x="154305" y="4229100"/>
            <a:ext cx="2023110" cy="454025"/>
            <a:chOff x="2" y="0"/>
            <a:chExt cx="2073" cy="459"/>
          </a:xfrm>
        </p:grpSpPr>
        <p:grpSp>
          <p:nvGrpSpPr>
            <p:cNvPr id="6184" name="Group 40"/>
            <p:cNvGrpSpPr/>
            <p:nvPr/>
          </p:nvGrpSpPr>
          <p:grpSpPr bwMode="auto">
            <a:xfrm>
              <a:off x="2" y="0"/>
              <a:ext cx="2073" cy="459"/>
              <a:chOff x="0" y="0"/>
              <a:chExt cx="2662" cy="412"/>
            </a:xfrm>
          </p:grpSpPr>
          <p:sp>
            <p:nvSpPr>
              <p:cNvPr id="6185" name="AutoShape 13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86" name="AutoShape 13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87" name="Text Box 133"/>
            <p:cNvSpPr txBox="1">
              <a:spLocks noChangeArrowheads="1"/>
            </p:cNvSpPr>
            <p:nvPr/>
          </p:nvSpPr>
          <p:spPr bwMode="auto">
            <a:xfrm>
              <a:off x="38" y="132"/>
              <a:ext cx="227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88" name="Text Box 134"/>
            <p:cNvSpPr txBox="1">
              <a:spLocks noChangeArrowheads="1"/>
            </p:cNvSpPr>
            <p:nvPr/>
          </p:nvSpPr>
          <p:spPr bwMode="auto">
            <a:xfrm>
              <a:off x="1683" y="136"/>
              <a:ext cx="185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6189" name="Group 45"/>
          <p:cNvGrpSpPr/>
          <p:nvPr/>
        </p:nvGrpSpPr>
        <p:grpSpPr bwMode="auto">
          <a:xfrm>
            <a:off x="2520315" y="4204335"/>
            <a:ext cx="2023110" cy="454325"/>
            <a:chOff x="0" y="0"/>
            <a:chExt cx="2073" cy="459"/>
          </a:xfrm>
        </p:grpSpPr>
        <p:grpSp>
          <p:nvGrpSpPr>
            <p:cNvPr id="6190" name="Group 46"/>
            <p:cNvGrpSpPr/>
            <p:nvPr/>
          </p:nvGrpSpPr>
          <p:grpSpPr bwMode="auto">
            <a:xfrm>
              <a:off x="0" y="0"/>
              <a:ext cx="2073" cy="459"/>
              <a:chOff x="0" y="0"/>
              <a:chExt cx="2662" cy="412"/>
            </a:xfrm>
          </p:grpSpPr>
          <p:sp>
            <p:nvSpPr>
              <p:cNvPr id="6191" name="AutoShape 10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92" name="AutoShape 10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93" name="Text Box 103"/>
            <p:cNvSpPr txBox="1">
              <a:spLocks noChangeArrowheads="1"/>
            </p:cNvSpPr>
            <p:nvPr/>
          </p:nvSpPr>
          <p:spPr bwMode="auto">
            <a:xfrm>
              <a:off x="36" y="132"/>
              <a:ext cx="227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94" name="Text Box 104"/>
            <p:cNvSpPr txBox="1">
              <a:spLocks noChangeArrowheads="1"/>
            </p:cNvSpPr>
            <p:nvPr/>
          </p:nvSpPr>
          <p:spPr bwMode="auto">
            <a:xfrm>
              <a:off x="1705" y="132"/>
              <a:ext cx="185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6" name="圆角矩形 5"/>
          <p:cNvSpPr/>
          <p:nvPr/>
        </p:nvSpPr>
        <p:spPr>
          <a:xfrm>
            <a:off x="4949190" y="1634490"/>
            <a:ext cx="4041775" cy="4522470"/>
          </a:xfrm>
          <a:prstGeom prst="roundRect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5010150" y="2359660"/>
            <a:ext cx="39204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按照左图的做法依次靠近。</a:t>
            </a:r>
            <a:endParaRPr lang="zh-CN" altLang="en-US" sz="2400" b="1"/>
          </a:p>
        </p:txBody>
      </p:sp>
      <p:sp>
        <p:nvSpPr>
          <p:cNvPr id="9" name="文本框 8"/>
          <p:cNvSpPr txBox="1"/>
          <p:nvPr/>
        </p:nvSpPr>
        <p:spPr>
          <a:xfrm>
            <a:off x="5010150" y="3015615"/>
            <a:ext cx="32461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2</a:t>
            </a:r>
            <a:r>
              <a:rPr lang="en-US" altLang="zh-CN" sz="2400" b="1"/>
              <a:t>.</a:t>
            </a:r>
            <a:r>
              <a:rPr lang="zh-CN" altLang="en-US" sz="2400" b="1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每次实验重复三次</a:t>
            </a:r>
            <a:r>
              <a:rPr lang="zh-CN" altLang="en-US" sz="2400" b="1"/>
              <a:t>。</a:t>
            </a:r>
            <a:endParaRPr lang="zh-CN" altLang="en-US" sz="2400" b="1"/>
          </a:p>
        </p:txBody>
      </p:sp>
      <p:sp>
        <p:nvSpPr>
          <p:cNvPr id="10" name="文本框 9"/>
          <p:cNvSpPr txBox="1"/>
          <p:nvPr/>
        </p:nvSpPr>
        <p:spPr>
          <a:xfrm>
            <a:off x="5009515" y="3676015"/>
            <a:ext cx="392049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3.</a:t>
            </a:r>
            <a:r>
              <a:rPr lang="en-US" altLang="zh-CN" sz="2400" b="1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相互</a:t>
            </a:r>
            <a:r>
              <a:rPr lang="en-US" altLang="zh-CN" sz="24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排斥</a:t>
            </a:r>
            <a:r>
              <a:rPr lang="en-US" altLang="zh-CN" sz="2400" b="1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用“</a:t>
            </a:r>
            <a:r>
              <a:rPr lang="en-US" altLang="zh-CN" sz="24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←→</a:t>
            </a:r>
            <a:r>
              <a:rPr lang="en-US" altLang="zh-CN" sz="2400" b="1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”表示；  </a:t>
            </a:r>
            <a:endParaRPr lang="en-US" altLang="zh-CN" sz="24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  相互</a:t>
            </a:r>
            <a:r>
              <a:rPr lang="en-US" altLang="zh-CN" sz="24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吸引</a:t>
            </a:r>
            <a:r>
              <a:rPr lang="en-US" altLang="zh-CN" sz="2400" b="1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用“</a:t>
            </a:r>
            <a:r>
              <a:rPr lang="en-US" altLang="zh-CN" sz="24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→←</a:t>
            </a:r>
            <a:r>
              <a:rPr lang="en-US" altLang="zh-CN" sz="2400" b="1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”表示</a:t>
            </a:r>
            <a:endParaRPr lang="en-US" altLang="zh-CN" sz="24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sz="2400" b="1"/>
          </a:p>
        </p:txBody>
      </p:sp>
      <p:sp>
        <p:nvSpPr>
          <p:cNvPr id="13" name="文本框 12"/>
          <p:cNvSpPr txBox="1"/>
          <p:nvPr/>
        </p:nvSpPr>
        <p:spPr>
          <a:xfrm>
            <a:off x="5010150" y="5052060"/>
            <a:ext cx="32461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4</a:t>
            </a:r>
            <a:r>
              <a:rPr lang="en-US" altLang="zh-CN" sz="2400" b="1"/>
              <a:t>.</a:t>
            </a:r>
            <a:r>
              <a:rPr lang="zh-CN" altLang="en-US" sz="2400" b="1"/>
              <a:t>及时记录。</a:t>
            </a:r>
            <a:endParaRPr lang="zh-CN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2" name="Group 8"/>
          <p:cNvGrpSpPr/>
          <p:nvPr/>
        </p:nvGrpSpPr>
        <p:grpSpPr bwMode="auto">
          <a:xfrm>
            <a:off x="1593215" y="1628775"/>
            <a:ext cx="2023110" cy="454025"/>
            <a:chOff x="2" y="0"/>
            <a:chExt cx="2073" cy="459"/>
          </a:xfrm>
        </p:grpSpPr>
        <p:grpSp>
          <p:nvGrpSpPr>
            <p:cNvPr id="6153" name="Group 9"/>
            <p:cNvGrpSpPr/>
            <p:nvPr/>
          </p:nvGrpSpPr>
          <p:grpSpPr bwMode="auto">
            <a:xfrm>
              <a:off x="2" y="0"/>
              <a:ext cx="2073" cy="459"/>
              <a:chOff x="0" y="0"/>
              <a:chExt cx="2662" cy="412"/>
            </a:xfrm>
          </p:grpSpPr>
          <p:sp>
            <p:nvSpPr>
              <p:cNvPr id="6154" name="AutoShape 13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55" name="AutoShape 13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56" name="Text Box 133"/>
            <p:cNvSpPr txBox="1">
              <a:spLocks noChangeArrowheads="1"/>
            </p:cNvSpPr>
            <p:nvPr/>
          </p:nvSpPr>
          <p:spPr bwMode="auto">
            <a:xfrm>
              <a:off x="38" y="132"/>
              <a:ext cx="227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57" name="Text Box 134"/>
            <p:cNvSpPr txBox="1">
              <a:spLocks noChangeArrowheads="1"/>
            </p:cNvSpPr>
            <p:nvPr/>
          </p:nvSpPr>
          <p:spPr bwMode="auto">
            <a:xfrm>
              <a:off x="1683" y="136"/>
              <a:ext cx="185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6159" name="Group 15"/>
          <p:cNvGrpSpPr/>
          <p:nvPr/>
        </p:nvGrpSpPr>
        <p:grpSpPr bwMode="auto">
          <a:xfrm>
            <a:off x="5380990" y="1628775"/>
            <a:ext cx="2023110" cy="454325"/>
            <a:chOff x="0" y="0"/>
            <a:chExt cx="2073" cy="459"/>
          </a:xfrm>
        </p:grpSpPr>
        <p:grpSp>
          <p:nvGrpSpPr>
            <p:cNvPr id="6160" name="Group 16"/>
            <p:cNvGrpSpPr/>
            <p:nvPr/>
          </p:nvGrpSpPr>
          <p:grpSpPr bwMode="auto">
            <a:xfrm>
              <a:off x="0" y="0"/>
              <a:ext cx="2073" cy="459"/>
              <a:chOff x="0" y="0"/>
              <a:chExt cx="2662" cy="412"/>
            </a:xfrm>
          </p:grpSpPr>
          <p:sp>
            <p:nvSpPr>
              <p:cNvPr id="6161" name="AutoShape 10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62" name="AutoShape 10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63" name="Text Box 103"/>
            <p:cNvSpPr txBox="1">
              <a:spLocks noChangeArrowheads="1"/>
            </p:cNvSpPr>
            <p:nvPr/>
          </p:nvSpPr>
          <p:spPr bwMode="auto">
            <a:xfrm>
              <a:off x="36" y="132"/>
              <a:ext cx="227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64" name="Text Box 104"/>
            <p:cNvSpPr txBox="1">
              <a:spLocks noChangeArrowheads="1"/>
            </p:cNvSpPr>
            <p:nvPr/>
          </p:nvSpPr>
          <p:spPr bwMode="auto">
            <a:xfrm>
              <a:off x="1705" y="111"/>
              <a:ext cx="185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6165" name="Group 21"/>
          <p:cNvGrpSpPr/>
          <p:nvPr/>
        </p:nvGrpSpPr>
        <p:grpSpPr bwMode="auto">
          <a:xfrm>
            <a:off x="1589405" y="2539365"/>
            <a:ext cx="2023110" cy="454025"/>
            <a:chOff x="2" y="0"/>
            <a:chExt cx="2073" cy="459"/>
          </a:xfrm>
        </p:grpSpPr>
        <p:grpSp>
          <p:nvGrpSpPr>
            <p:cNvPr id="6166" name="Group 22"/>
            <p:cNvGrpSpPr/>
            <p:nvPr/>
          </p:nvGrpSpPr>
          <p:grpSpPr bwMode="auto">
            <a:xfrm>
              <a:off x="2" y="0"/>
              <a:ext cx="2073" cy="459"/>
              <a:chOff x="0" y="0"/>
              <a:chExt cx="2662" cy="412"/>
            </a:xfrm>
          </p:grpSpPr>
          <p:sp>
            <p:nvSpPr>
              <p:cNvPr id="6167" name="AutoShape 13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68" name="AutoShape 13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69" name="Text Box 133"/>
            <p:cNvSpPr txBox="1">
              <a:spLocks noChangeArrowheads="1"/>
            </p:cNvSpPr>
            <p:nvPr/>
          </p:nvSpPr>
          <p:spPr bwMode="auto">
            <a:xfrm>
              <a:off x="38" y="132"/>
              <a:ext cx="227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70" name="Text Box 134"/>
            <p:cNvSpPr txBox="1">
              <a:spLocks noChangeArrowheads="1"/>
            </p:cNvSpPr>
            <p:nvPr/>
          </p:nvSpPr>
          <p:spPr bwMode="auto">
            <a:xfrm>
              <a:off x="1683" y="136"/>
              <a:ext cx="185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 dirty="0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 dirty="0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6171" name="Group 27"/>
          <p:cNvGrpSpPr/>
          <p:nvPr/>
        </p:nvGrpSpPr>
        <p:grpSpPr bwMode="auto">
          <a:xfrm>
            <a:off x="5318760" y="2592070"/>
            <a:ext cx="2023110" cy="454325"/>
            <a:chOff x="0" y="0"/>
            <a:chExt cx="2073" cy="459"/>
          </a:xfrm>
        </p:grpSpPr>
        <p:grpSp>
          <p:nvGrpSpPr>
            <p:cNvPr id="6172" name="Group 28"/>
            <p:cNvGrpSpPr/>
            <p:nvPr/>
          </p:nvGrpSpPr>
          <p:grpSpPr bwMode="auto">
            <a:xfrm>
              <a:off x="0" y="0"/>
              <a:ext cx="2073" cy="459"/>
              <a:chOff x="0" y="0"/>
              <a:chExt cx="2662" cy="412"/>
            </a:xfrm>
          </p:grpSpPr>
          <p:sp>
            <p:nvSpPr>
              <p:cNvPr id="6173" name="AutoShape 10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74" name="AutoShape 10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75" name="Text Box 103"/>
            <p:cNvSpPr txBox="1">
              <a:spLocks noChangeArrowheads="1"/>
            </p:cNvSpPr>
            <p:nvPr/>
          </p:nvSpPr>
          <p:spPr bwMode="auto">
            <a:xfrm>
              <a:off x="36" y="132"/>
              <a:ext cx="227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76" name="Text Box 104"/>
            <p:cNvSpPr txBox="1">
              <a:spLocks noChangeArrowheads="1"/>
            </p:cNvSpPr>
            <p:nvPr/>
          </p:nvSpPr>
          <p:spPr bwMode="auto">
            <a:xfrm>
              <a:off x="1705" y="153"/>
              <a:ext cx="185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6146" name="Group 2"/>
          <p:cNvGrpSpPr/>
          <p:nvPr/>
        </p:nvGrpSpPr>
        <p:grpSpPr bwMode="auto">
          <a:xfrm>
            <a:off x="1593215" y="4307205"/>
            <a:ext cx="2023110" cy="454025"/>
            <a:chOff x="2" y="0"/>
            <a:chExt cx="2073" cy="459"/>
          </a:xfrm>
        </p:grpSpPr>
        <p:grpSp>
          <p:nvGrpSpPr>
            <p:cNvPr id="6147" name="Group 3"/>
            <p:cNvGrpSpPr/>
            <p:nvPr/>
          </p:nvGrpSpPr>
          <p:grpSpPr bwMode="auto">
            <a:xfrm>
              <a:off x="2" y="0"/>
              <a:ext cx="2073" cy="459"/>
              <a:chOff x="0" y="0"/>
              <a:chExt cx="2662" cy="412"/>
            </a:xfrm>
          </p:grpSpPr>
          <p:sp>
            <p:nvSpPr>
              <p:cNvPr id="6148" name="AutoShape 13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49" name="AutoShape 13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50" name="Text Box 133"/>
            <p:cNvSpPr txBox="1">
              <a:spLocks noChangeArrowheads="1"/>
            </p:cNvSpPr>
            <p:nvPr/>
          </p:nvSpPr>
          <p:spPr bwMode="auto">
            <a:xfrm>
              <a:off x="38" y="132"/>
              <a:ext cx="227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51" name="Text Box 134"/>
            <p:cNvSpPr txBox="1">
              <a:spLocks noChangeArrowheads="1"/>
            </p:cNvSpPr>
            <p:nvPr/>
          </p:nvSpPr>
          <p:spPr bwMode="auto">
            <a:xfrm>
              <a:off x="1683" y="136"/>
              <a:ext cx="185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6177" name="Group 33"/>
          <p:cNvGrpSpPr/>
          <p:nvPr/>
        </p:nvGrpSpPr>
        <p:grpSpPr bwMode="auto">
          <a:xfrm>
            <a:off x="5318760" y="4286250"/>
            <a:ext cx="2023110" cy="454325"/>
            <a:chOff x="0" y="0"/>
            <a:chExt cx="2073" cy="459"/>
          </a:xfrm>
        </p:grpSpPr>
        <p:grpSp>
          <p:nvGrpSpPr>
            <p:cNvPr id="6178" name="Group 34"/>
            <p:cNvGrpSpPr/>
            <p:nvPr/>
          </p:nvGrpSpPr>
          <p:grpSpPr bwMode="auto">
            <a:xfrm>
              <a:off x="0" y="0"/>
              <a:ext cx="2073" cy="459"/>
              <a:chOff x="0" y="0"/>
              <a:chExt cx="2662" cy="412"/>
            </a:xfrm>
          </p:grpSpPr>
          <p:sp>
            <p:nvSpPr>
              <p:cNvPr id="6179" name="AutoShape 10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80" name="AutoShape 10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81" name="Text Box 103"/>
            <p:cNvSpPr txBox="1">
              <a:spLocks noChangeArrowheads="1"/>
            </p:cNvSpPr>
            <p:nvPr/>
          </p:nvSpPr>
          <p:spPr bwMode="auto">
            <a:xfrm>
              <a:off x="36" y="132"/>
              <a:ext cx="227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82" name="Text Box 104"/>
            <p:cNvSpPr txBox="1">
              <a:spLocks noChangeArrowheads="1"/>
            </p:cNvSpPr>
            <p:nvPr/>
          </p:nvSpPr>
          <p:spPr bwMode="auto">
            <a:xfrm>
              <a:off x="1705" y="132"/>
              <a:ext cx="185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6183" name="Group 39"/>
          <p:cNvGrpSpPr/>
          <p:nvPr/>
        </p:nvGrpSpPr>
        <p:grpSpPr bwMode="auto">
          <a:xfrm>
            <a:off x="1589405" y="3439795"/>
            <a:ext cx="2023110" cy="454025"/>
            <a:chOff x="2" y="0"/>
            <a:chExt cx="2073" cy="459"/>
          </a:xfrm>
        </p:grpSpPr>
        <p:grpSp>
          <p:nvGrpSpPr>
            <p:cNvPr id="6184" name="Group 40"/>
            <p:cNvGrpSpPr/>
            <p:nvPr/>
          </p:nvGrpSpPr>
          <p:grpSpPr bwMode="auto">
            <a:xfrm>
              <a:off x="2" y="0"/>
              <a:ext cx="2073" cy="459"/>
              <a:chOff x="0" y="0"/>
              <a:chExt cx="2662" cy="412"/>
            </a:xfrm>
          </p:grpSpPr>
          <p:sp>
            <p:nvSpPr>
              <p:cNvPr id="6185" name="AutoShape 13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86" name="AutoShape 13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87" name="Text Box 133"/>
            <p:cNvSpPr txBox="1">
              <a:spLocks noChangeArrowheads="1"/>
            </p:cNvSpPr>
            <p:nvPr/>
          </p:nvSpPr>
          <p:spPr bwMode="auto">
            <a:xfrm>
              <a:off x="38" y="132"/>
              <a:ext cx="227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88" name="Text Box 134"/>
            <p:cNvSpPr txBox="1">
              <a:spLocks noChangeArrowheads="1"/>
            </p:cNvSpPr>
            <p:nvPr/>
          </p:nvSpPr>
          <p:spPr bwMode="auto">
            <a:xfrm>
              <a:off x="1683" y="136"/>
              <a:ext cx="185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6189" name="Group 45"/>
          <p:cNvGrpSpPr/>
          <p:nvPr/>
        </p:nvGrpSpPr>
        <p:grpSpPr bwMode="auto">
          <a:xfrm>
            <a:off x="5318760" y="3415030"/>
            <a:ext cx="2023110" cy="454325"/>
            <a:chOff x="0" y="0"/>
            <a:chExt cx="2073" cy="459"/>
          </a:xfrm>
        </p:grpSpPr>
        <p:grpSp>
          <p:nvGrpSpPr>
            <p:cNvPr id="6190" name="Group 46"/>
            <p:cNvGrpSpPr/>
            <p:nvPr/>
          </p:nvGrpSpPr>
          <p:grpSpPr bwMode="auto">
            <a:xfrm>
              <a:off x="0" y="0"/>
              <a:ext cx="2073" cy="459"/>
              <a:chOff x="0" y="0"/>
              <a:chExt cx="2662" cy="412"/>
            </a:xfrm>
          </p:grpSpPr>
          <p:sp>
            <p:nvSpPr>
              <p:cNvPr id="6191" name="AutoShape 10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09" cy="408"/>
              </a:xfrm>
              <a:prstGeom prst="cube">
                <a:avLst>
                  <a:gd name="adj" fmla="val 25000"/>
                </a:avLst>
              </a:prstGeom>
              <a:solidFill>
                <a:srgbClr val="7575D1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sp>
            <p:nvSpPr>
              <p:cNvPr id="6192" name="AutoShape 102"/>
              <p:cNvSpPr>
                <a:spLocks noChangeArrowheads="1"/>
              </p:cNvSpPr>
              <p:nvPr/>
            </p:nvSpPr>
            <p:spPr bwMode="auto">
              <a:xfrm>
                <a:off x="1252" y="0"/>
                <a:ext cx="1410" cy="412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</p:grpSp>
        <p:sp>
          <p:nvSpPr>
            <p:cNvPr id="6193" name="Text Box 103"/>
            <p:cNvSpPr txBox="1">
              <a:spLocks noChangeArrowheads="1"/>
            </p:cNvSpPr>
            <p:nvPr/>
          </p:nvSpPr>
          <p:spPr bwMode="auto">
            <a:xfrm>
              <a:off x="36" y="132"/>
              <a:ext cx="227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S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194" name="Text Box 104"/>
            <p:cNvSpPr txBox="1">
              <a:spLocks noChangeArrowheads="1"/>
            </p:cNvSpPr>
            <p:nvPr/>
          </p:nvSpPr>
          <p:spPr bwMode="auto">
            <a:xfrm>
              <a:off x="1705" y="132"/>
              <a:ext cx="185" cy="30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CN" sz="1350" b="1">
                  <a:solidFill>
                    <a:srgbClr val="000066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endParaRPr lang="en-US" altLang="zh-CN" sz="135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0" y="260648"/>
            <a:ext cx="9395520" cy="1008112"/>
            <a:chOff x="0" y="260648"/>
            <a:chExt cx="9395520" cy="1008112"/>
          </a:xfrm>
        </p:grpSpPr>
        <p:sp>
          <p:nvSpPr>
            <p:cNvPr id="5" name="矩形 4"/>
            <p:cNvSpPr/>
            <p:nvPr/>
          </p:nvSpPr>
          <p:spPr>
            <a:xfrm>
              <a:off x="0" y="260648"/>
              <a:ext cx="9144000" cy="100811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1520" y="441538"/>
              <a:ext cx="9144000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600" b="1" dirty="0">
                  <a:latin typeface="华文中宋" panose="02010600040101010101" pitchFamily="2" charset="-122"/>
                  <a:ea typeface="华文中宋" panose="02010600040101010101" pitchFamily="2" charset="-122"/>
                </a:rPr>
                <a:t>三、研讨</a:t>
              </a:r>
              <a:r>
                <a:rPr lang="en-US" altLang="zh-CN" sz="3600" b="1" dirty="0">
                  <a:latin typeface="华文中宋" panose="02010600040101010101" pitchFamily="2" charset="-122"/>
                  <a:ea typeface="华文中宋" panose="02010600040101010101" pitchFamily="2" charset="-122"/>
                </a:rPr>
                <a:t>1</a:t>
              </a:r>
              <a:r>
                <a:rPr lang="zh-CN" altLang="en-US" sz="3600" b="1" dirty="0">
                  <a:latin typeface="华文中宋" panose="02010600040101010101" pitchFamily="2" charset="-122"/>
                  <a:ea typeface="华文中宋" panose="02010600040101010101" pitchFamily="2" charset="-122"/>
                </a:rPr>
                <a:t>：</a:t>
              </a:r>
              <a:r>
                <a:rPr lang="zh-CN" altLang="en-US" sz="3600" b="1" dirty="0">
                  <a:latin typeface="华文中宋" panose="02010600040101010101" pitchFamily="2" charset="-122"/>
                  <a:ea typeface="华文中宋" panose="02010600040101010101" pitchFamily="2" charset="-122"/>
                  <a:sym typeface="+mn-ea"/>
                </a:rPr>
                <a:t>磁极间作用的规律是什么？</a:t>
              </a:r>
              <a:endParaRPr lang="zh-CN" altLang="en-US" sz="3600" b="1" dirty="0">
                <a:latin typeface="华文中宋" panose="02010600040101010101" pitchFamily="2" charset="-122"/>
                <a:ea typeface="华文中宋" panose="02010600040101010101" pitchFamily="2" charset="-122"/>
              </a:endParaRPr>
            </a:p>
          </p:txBody>
        </p:sp>
      </p:grpSp>
      <p:grpSp>
        <p:nvGrpSpPr>
          <p:cNvPr id="54" name="Group 23"/>
          <p:cNvGrpSpPr/>
          <p:nvPr/>
        </p:nvGrpSpPr>
        <p:grpSpPr bwMode="auto">
          <a:xfrm>
            <a:off x="4121626" y="3681646"/>
            <a:ext cx="726281" cy="1190"/>
            <a:chOff x="0" y="0"/>
            <a:chExt cx="610" cy="1"/>
          </a:xfrm>
        </p:grpSpPr>
        <p:sp>
          <p:nvSpPr>
            <p:cNvPr id="55" name="Line 24"/>
            <p:cNvSpPr>
              <a:spLocks noChangeShapeType="1"/>
            </p:cNvSpPr>
            <p:nvPr/>
          </p:nvSpPr>
          <p:spPr bwMode="auto">
            <a:xfrm>
              <a:off x="317" y="0"/>
              <a:ext cx="293" cy="1"/>
            </a:xfrm>
            <a:prstGeom prst="line">
              <a:avLst/>
            </a:prstGeom>
            <a:noFill/>
            <a:ln w="76200" cmpd="sng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6" name="Line 25"/>
            <p:cNvSpPr>
              <a:spLocks noChangeShapeType="1"/>
            </p:cNvSpPr>
            <p:nvPr/>
          </p:nvSpPr>
          <p:spPr bwMode="auto">
            <a:xfrm flipH="1">
              <a:off x="0" y="0"/>
              <a:ext cx="290" cy="1"/>
            </a:xfrm>
            <a:prstGeom prst="line">
              <a:avLst/>
            </a:prstGeom>
            <a:noFill/>
            <a:ln w="76200" cmpd="sng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</p:grpSp>
      <p:grpSp>
        <p:nvGrpSpPr>
          <p:cNvPr id="57" name="Group 26"/>
          <p:cNvGrpSpPr/>
          <p:nvPr/>
        </p:nvGrpSpPr>
        <p:grpSpPr bwMode="auto">
          <a:xfrm>
            <a:off x="3978116" y="4617459"/>
            <a:ext cx="722710" cy="1191"/>
            <a:chOff x="0" y="0"/>
            <a:chExt cx="607" cy="1"/>
          </a:xfrm>
        </p:grpSpPr>
        <p:sp>
          <p:nvSpPr>
            <p:cNvPr id="58" name="Line 12"/>
            <p:cNvSpPr>
              <a:spLocks noChangeShapeType="1"/>
            </p:cNvSpPr>
            <p:nvPr/>
          </p:nvSpPr>
          <p:spPr bwMode="auto">
            <a:xfrm>
              <a:off x="0" y="0"/>
              <a:ext cx="293" cy="1"/>
            </a:xfrm>
            <a:prstGeom prst="line">
              <a:avLst/>
            </a:prstGeom>
            <a:noFill/>
            <a:ln w="76200" cmpd="sng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9" name="Line 14"/>
            <p:cNvSpPr>
              <a:spLocks noChangeShapeType="1"/>
            </p:cNvSpPr>
            <p:nvPr/>
          </p:nvSpPr>
          <p:spPr bwMode="auto">
            <a:xfrm flipH="1">
              <a:off x="317" y="0"/>
              <a:ext cx="290" cy="1"/>
            </a:xfrm>
            <a:prstGeom prst="line">
              <a:avLst/>
            </a:prstGeom>
            <a:noFill/>
            <a:ln w="76200" cmpd="sng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</p:grpSp>
      <p:grpSp>
        <p:nvGrpSpPr>
          <p:cNvPr id="60" name="Group 41"/>
          <p:cNvGrpSpPr/>
          <p:nvPr/>
        </p:nvGrpSpPr>
        <p:grpSpPr bwMode="auto">
          <a:xfrm>
            <a:off x="4053444" y="1985882"/>
            <a:ext cx="722709" cy="1190"/>
            <a:chOff x="0" y="0"/>
            <a:chExt cx="607" cy="1"/>
          </a:xfrm>
        </p:grpSpPr>
        <p:sp>
          <p:nvSpPr>
            <p:cNvPr id="61" name="Line 12"/>
            <p:cNvSpPr>
              <a:spLocks noChangeShapeType="1"/>
            </p:cNvSpPr>
            <p:nvPr/>
          </p:nvSpPr>
          <p:spPr bwMode="auto">
            <a:xfrm>
              <a:off x="0" y="0"/>
              <a:ext cx="293" cy="1"/>
            </a:xfrm>
            <a:prstGeom prst="line">
              <a:avLst/>
            </a:prstGeom>
            <a:noFill/>
            <a:ln w="76200" cap="flat" cmpd="sng">
              <a:solidFill>
                <a:schemeClr val="tx1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2" name="Line 14"/>
            <p:cNvSpPr>
              <a:spLocks noChangeShapeType="1"/>
            </p:cNvSpPr>
            <p:nvPr/>
          </p:nvSpPr>
          <p:spPr bwMode="auto">
            <a:xfrm flipH="1">
              <a:off x="317" y="0"/>
              <a:ext cx="290" cy="1"/>
            </a:xfrm>
            <a:prstGeom prst="line">
              <a:avLst/>
            </a:prstGeom>
            <a:noFill/>
            <a:ln w="76200" cap="flat" cmpd="sng">
              <a:solidFill>
                <a:schemeClr val="tx1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</p:grpSp>
      <p:grpSp>
        <p:nvGrpSpPr>
          <p:cNvPr id="63" name="Group 44"/>
          <p:cNvGrpSpPr/>
          <p:nvPr/>
        </p:nvGrpSpPr>
        <p:grpSpPr bwMode="auto">
          <a:xfrm>
            <a:off x="4143375" y="2825810"/>
            <a:ext cx="726281" cy="1191"/>
            <a:chOff x="0" y="0"/>
            <a:chExt cx="610" cy="1"/>
          </a:xfrm>
        </p:grpSpPr>
        <p:sp>
          <p:nvSpPr>
            <p:cNvPr id="64" name="Line 24"/>
            <p:cNvSpPr>
              <a:spLocks noChangeShapeType="1"/>
            </p:cNvSpPr>
            <p:nvPr/>
          </p:nvSpPr>
          <p:spPr bwMode="auto">
            <a:xfrm>
              <a:off x="317" y="0"/>
              <a:ext cx="293" cy="1"/>
            </a:xfrm>
            <a:prstGeom prst="line">
              <a:avLst/>
            </a:prstGeom>
            <a:noFill/>
            <a:ln w="76200" cap="flat" cmpd="sng">
              <a:solidFill>
                <a:schemeClr val="tx1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5" name="Line 25"/>
            <p:cNvSpPr>
              <a:spLocks noChangeShapeType="1"/>
            </p:cNvSpPr>
            <p:nvPr/>
          </p:nvSpPr>
          <p:spPr bwMode="auto">
            <a:xfrm flipH="1">
              <a:off x="0" y="0"/>
              <a:ext cx="290" cy="1"/>
            </a:xfrm>
            <a:prstGeom prst="line">
              <a:avLst/>
            </a:prstGeom>
            <a:noFill/>
            <a:ln w="76200" cap="flat" cmpd="sng">
              <a:solidFill>
                <a:schemeClr val="tx1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</p:grp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453390" y="5211445"/>
            <a:ext cx="8300720" cy="1337945"/>
          </a:xfrm>
          <a:prstGeom prst="rect">
            <a:avLst/>
          </a:prstGeom>
          <a:solidFill>
            <a:srgbClr val="FDEADA"/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700" b="1" dirty="0">
                <a:latin typeface="黑体" panose="02010609060101010101" pitchFamily="49" charset="-122"/>
                <a:ea typeface="黑体" panose="02010609060101010101" pitchFamily="49" charset="-122"/>
              </a:rPr>
              <a:t>    我的发现：相同磁极间相互</a:t>
            </a:r>
            <a:r>
              <a:rPr lang="zh-CN" altLang="en-US" sz="2700" b="1" u="sng" dirty="0">
                <a:latin typeface="黑体" panose="02010609060101010101" pitchFamily="49" charset="-122"/>
                <a:ea typeface="黑体" panose="02010609060101010101" pitchFamily="49" charset="-122"/>
              </a:rPr>
              <a:t>          </a:t>
            </a:r>
            <a:r>
              <a:rPr lang="zh-CN" altLang="en-US" sz="2700" b="1" dirty="0">
                <a:latin typeface="黑体" panose="02010609060101010101" pitchFamily="49" charset="-122"/>
                <a:ea typeface="黑体" panose="02010609060101010101" pitchFamily="49" charset="-122"/>
              </a:rPr>
              <a:t>，不同磁极间相互</a:t>
            </a:r>
            <a:r>
              <a:rPr lang="zh-CN" altLang="en-US" sz="2700" b="1" u="sng" dirty="0">
                <a:latin typeface="黑体" panose="02010609060101010101" pitchFamily="49" charset="-122"/>
                <a:ea typeface="黑体" panose="02010609060101010101" pitchFamily="49" charset="-122"/>
              </a:rPr>
              <a:t>          </a:t>
            </a:r>
            <a:r>
              <a:rPr lang="zh-CN" altLang="en-US" sz="2700" b="1" dirty="0">
                <a:latin typeface="黑体" panose="02010609060101010101" pitchFamily="49" charset="-122"/>
                <a:ea typeface="黑体" panose="02010609060101010101" pitchFamily="49" charset="-122"/>
              </a:rPr>
              <a:t>。①吸引  ②排斥</a:t>
            </a:r>
            <a:endParaRPr lang="en-US" altLang="zh-CN" sz="27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119630" y="5905500"/>
            <a:ext cx="12947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①吸引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575300" y="5308600"/>
            <a:ext cx="12947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②排斥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6389 L 0.097083 0.009444 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" y="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722 0.006667 L -0.104583 0.009444 " pathEditMode="relative" rAng="0" ptsTypes="">
                                      <p:cBhvr>
                                        <p:cTn id="8" dur="2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2708 0.010556 L 0.003958 0.010556 " pathEditMode="relative" rAng="0" ptsTypes="">
                                      <p:cBhvr>
                                        <p:cTn id="12" dur="20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0486 0.006574 L -0.011736 0.006574 " pathEditMode="relative" rAng="0" ptsTypes="">
                                      <p:cBhvr>
                                        <p:cTn id="14" dur="2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2708 0.006574 L 0.003958 0.006574 " pathEditMode="relative" rAng="0" ptsTypes="">
                                      <p:cBhvr>
                                        <p:cTn id="18" dur="20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375 0.006760 L -0.007778 0.006760 " pathEditMode="relative" rAng="0" ptsTypes="">
                                      <p:cBhvr>
                                        <p:cTn id="20" dur="2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6667 L 0.089167 0.007315 " pathEditMode="relative" rAng="0" ptsTypes="">
                                      <p:cBhvr>
                                        <p:cTn id="24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58 0.006389 L -0.105625 0.010370 " pathEditMode="relative" rAng="0" ptsTypes="">
                                      <p:cBhvr>
                                        <p:cTn id="26" dur="2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246782"/>
            <a:ext cx="9144000" cy="10081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TextBox 5"/>
          <p:cNvSpPr txBox="1"/>
          <p:nvPr/>
        </p:nvSpPr>
        <p:spPr>
          <a:xfrm>
            <a:off x="323528" y="366117"/>
            <a:ext cx="914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通过实验，你发现了什么？</a:t>
            </a:r>
            <a:endParaRPr lang="zh-CN" altLang="en-US" sz="36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67360" y="2195830"/>
            <a:ext cx="806513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相同</a:t>
            </a:r>
            <a:r>
              <a:rPr lang="zh-CN" altLang="en-US" sz="3600" b="1">
                <a:latin typeface="楷体" panose="02010609060101010101" charset="-122"/>
                <a:ea typeface="楷体" panose="02010609060101010101" charset="-122"/>
              </a:rPr>
              <a:t>磁极间相互</a:t>
            </a:r>
            <a:r>
              <a:rPr lang="zh-CN" altLang="en-US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排斥</a:t>
            </a:r>
            <a:endParaRPr lang="zh-CN" altLang="en-US" sz="3600" b="1">
              <a:latin typeface="楷体" panose="02010609060101010101" charset="-122"/>
              <a:ea typeface="楷体" panose="0201060906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不同</a:t>
            </a:r>
            <a:r>
              <a:rPr lang="zh-CN" altLang="en-US" sz="3600" b="1">
                <a:latin typeface="楷体" panose="02010609060101010101" charset="-122"/>
                <a:ea typeface="楷体" panose="02010609060101010101" charset="-122"/>
              </a:rPr>
              <a:t>磁极间相互</a:t>
            </a:r>
            <a:r>
              <a:rPr lang="zh-CN" altLang="en-US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吸引</a:t>
            </a:r>
            <a:endParaRPr lang="zh-CN" altLang="en-US" sz="36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 flipH="1">
            <a:off x="6717665" y="4078605"/>
            <a:ext cx="2118360" cy="2593340"/>
            <a:chOff x="645" y="5286"/>
            <a:chExt cx="3607" cy="4918"/>
          </a:xfrm>
        </p:grpSpPr>
        <p:pic>
          <p:nvPicPr>
            <p:cNvPr id="6" name="图片 5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2"/>
            <a:srcRect l="19147" t="10781" b="6519"/>
            <a:stretch>
              <a:fillRect/>
            </a:stretch>
          </p:blipFill>
          <p:spPr>
            <a:xfrm flipH="1">
              <a:off x="645" y="5756"/>
              <a:ext cx="3202" cy="4448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3004" y="5286"/>
              <a:ext cx="1248" cy="20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0" y="260648"/>
            <a:ext cx="9252010" cy="1008112"/>
            <a:chOff x="0" y="260648"/>
            <a:chExt cx="9252010" cy="1008112"/>
          </a:xfrm>
        </p:grpSpPr>
        <p:sp>
          <p:nvSpPr>
            <p:cNvPr id="5" name="矩形 4"/>
            <p:cNvSpPr/>
            <p:nvPr/>
          </p:nvSpPr>
          <p:spPr>
            <a:xfrm>
              <a:off x="0" y="260648"/>
              <a:ext cx="9144000" cy="100811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08010" y="441538"/>
              <a:ext cx="9144000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 b="1" dirty="0">
                  <a:latin typeface="华文中宋" panose="02010600040101010101" pitchFamily="2" charset="-122"/>
                  <a:ea typeface="华文中宋" panose="02010600040101010101" pitchFamily="2" charset="-122"/>
                </a:rPr>
                <a:t>三、研讨</a:t>
              </a:r>
              <a:r>
                <a:rPr lang="en-US" altLang="zh-CN" sz="3200" b="1" dirty="0">
                  <a:latin typeface="华文中宋" panose="02010600040101010101" pitchFamily="2" charset="-122"/>
                  <a:ea typeface="华文中宋" panose="02010600040101010101" pitchFamily="2" charset="-122"/>
                  <a:sym typeface="+mn-ea"/>
                </a:rPr>
                <a:t>2</a:t>
              </a:r>
              <a:r>
                <a:rPr lang="zh-CN" altLang="en-US" sz="3200" b="1" dirty="0">
                  <a:latin typeface="华文中宋" panose="02010600040101010101" pitchFamily="2" charset="-122"/>
                  <a:ea typeface="华文中宋" panose="02010600040101010101" pitchFamily="2" charset="-122"/>
                </a:rPr>
                <a:t>：其他形状的磁铁也有同样规律吗</a:t>
              </a:r>
              <a:endPara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endParaRPr>
            </a:p>
          </p:txBody>
        </p:sp>
      </p:grpSp>
      <p:pic>
        <p:nvPicPr>
          <p:cNvPr id="8" name="图片 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77720"/>
            <a:ext cx="2458720" cy="160083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015" y="2258695"/>
            <a:ext cx="2232660" cy="141986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770" y="2208530"/>
            <a:ext cx="2180590" cy="1470025"/>
          </a:xfrm>
          <a:prstGeom prst="rect">
            <a:avLst/>
          </a:prstGeom>
        </p:spPr>
      </p:pic>
      <p:grpSp>
        <p:nvGrpSpPr>
          <p:cNvPr id="17" name="组合 16"/>
          <p:cNvGrpSpPr/>
          <p:nvPr/>
        </p:nvGrpSpPr>
        <p:grpSpPr>
          <a:xfrm>
            <a:off x="1467803" y="4441190"/>
            <a:ext cx="6208395" cy="1888490"/>
            <a:chOff x="611560" y="4184527"/>
            <a:chExt cx="7056784" cy="2376264"/>
          </a:xfrm>
        </p:grpSpPr>
        <p:sp>
          <p:nvSpPr>
            <p:cNvPr id="13" name="矩形: 剪去单角 12"/>
            <p:cNvSpPr/>
            <p:nvPr/>
          </p:nvSpPr>
          <p:spPr>
            <a:xfrm>
              <a:off x="611560" y="4184527"/>
              <a:ext cx="7056784" cy="2376264"/>
            </a:xfrm>
            <a:prstGeom prst="snip1Rect">
              <a:avLst/>
            </a:prstGeom>
            <a:solidFill>
              <a:srgbClr val="FDEADA"/>
            </a:solidFill>
            <a:ln w="25400" cap="flat" cmpd="sng" algn="ctr">
              <a:solidFill>
                <a:schemeClr val="accent6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 dirty="0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755493" y="4324227"/>
              <a:ext cx="1863513" cy="579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4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实验要求</a:t>
              </a:r>
              <a:r>
                <a:rPr lang="zh-CN" altLang="en-US" sz="2400" b="1" dirty="0"/>
                <a:t>：</a:t>
              </a:r>
              <a:endParaRPr lang="zh-CN" altLang="en-US" sz="2400" b="1" dirty="0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1547664" y="4932016"/>
              <a:ext cx="4248472" cy="579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b="1" dirty="0"/>
                <a:t>1.</a:t>
              </a:r>
              <a:r>
                <a:rPr lang="zh-CN" altLang="en-US" sz="2400" b="1" dirty="0"/>
                <a:t>选择</a:t>
              </a:r>
              <a:r>
                <a:rPr lang="zh-CN" altLang="en-US" sz="24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一组</a:t>
              </a:r>
              <a:r>
                <a:rPr lang="zh-CN" altLang="en-US" sz="2400" b="1" dirty="0"/>
                <a:t>，进行操作</a:t>
              </a:r>
              <a:endParaRPr lang="zh-CN" altLang="en-US" sz="2400" b="1" dirty="0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1547664" y="5633347"/>
              <a:ext cx="4248472" cy="579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b="1" dirty="0"/>
                <a:t>2.</a:t>
              </a:r>
              <a:r>
                <a:rPr lang="zh-CN" altLang="en-US" sz="24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反复</a:t>
              </a:r>
              <a:r>
                <a:rPr lang="zh-CN" altLang="en-US" sz="2400" b="1" dirty="0"/>
                <a:t>实验，得出结论</a:t>
              </a:r>
              <a:endParaRPr lang="zh-CN" altLang="en-US" sz="2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246782"/>
            <a:ext cx="9144000" cy="10081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TextBox 5"/>
          <p:cNvSpPr txBox="1"/>
          <p:nvPr/>
        </p:nvSpPr>
        <p:spPr>
          <a:xfrm>
            <a:off x="323528" y="366117"/>
            <a:ext cx="914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通过实验，你有什么新的发现？</a:t>
            </a:r>
            <a:endParaRPr lang="zh-CN" altLang="en-US" sz="36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67360" y="1980565"/>
            <a:ext cx="8065135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不同形状</a:t>
            </a:r>
            <a:r>
              <a:rPr lang="zh-CN" altLang="en-US" sz="36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的磁铁也具有相同的规律：</a:t>
            </a:r>
            <a:endParaRPr lang="zh-CN" altLang="en-US" sz="36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相同</a:t>
            </a:r>
            <a:r>
              <a:rPr lang="zh-CN" altLang="en-US" sz="3600" b="1">
                <a:latin typeface="楷体" panose="02010609060101010101" charset="-122"/>
                <a:ea typeface="楷体" panose="02010609060101010101" charset="-122"/>
              </a:rPr>
              <a:t>磁极间相互</a:t>
            </a:r>
            <a:r>
              <a:rPr lang="zh-CN" altLang="en-US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排斥</a:t>
            </a:r>
            <a:endParaRPr lang="zh-CN" altLang="en-US" sz="3600" b="1">
              <a:latin typeface="楷体" panose="02010609060101010101" charset="-122"/>
              <a:ea typeface="楷体" panose="0201060906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不同</a:t>
            </a:r>
            <a:r>
              <a:rPr lang="zh-CN" altLang="en-US" sz="3600" b="1">
                <a:latin typeface="楷体" panose="02010609060101010101" charset="-122"/>
                <a:ea typeface="楷体" panose="02010609060101010101" charset="-122"/>
              </a:rPr>
              <a:t>磁极间相互</a:t>
            </a:r>
            <a:r>
              <a:rPr lang="zh-CN" altLang="en-US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吸引</a:t>
            </a:r>
            <a:endParaRPr lang="zh-CN" altLang="en-US" sz="36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 flipH="1">
            <a:off x="6717665" y="4078605"/>
            <a:ext cx="2118360" cy="2593340"/>
            <a:chOff x="645" y="5286"/>
            <a:chExt cx="3607" cy="4918"/>
          </a:xfrm>
        </p:grpSpPr>
        <p:pic>
          <p:nvPicPr>
            <p:cNvPr id="6" name="图片 5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2"/>
            <a:srcRect l="19147" t="10781" b="6519"/>
            <a:stretch>
              <a:fillRect/>
            </a:stretch>
          </p:blipFill>
          <p:spPr>
            <a:xfrm flipH="1">
              <a:off x="645" y="5756"/>
              <a:ext cx="3202" cy="4448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3004" y="5286"/>
              <a:ext cx="1248" cy="20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p="http://schemas.openxmlformats.org/presentationml/2006/main">
  <p:tag name="MH" val="20161014205849"/>
  <p:tag name="MH_LIBRARY" val="GRAPHIC"/>
  <p:tag name="MH_ORDER" val="Freeform 8"/>
</p:tagLst>
</file>

<file path=ppt/tags/tag2.xml><?xml version="1.0" encoding="utf-8"?>
<p:tagLst xmlns:p="http://schemas.openxmlformats.org/presentationml/2006/main">
  <p:tag name="KSO_WM_UNIT_PLACING_PICTURE_USER_VIEWPORT" val="{&quot;height&quot;:4305.5937007874018,&quot;width&quot;:2296.3165354330708}"/>
</p:tagLst>
</file>

<file path=ppt/tags/tag3.xml><?xml version="1.0" encoding="utf-8"?>
<p:tagLst xmlns:p="http://schemas.openxmlformats.org/presentationml/2006/main">
  <p:tag name="REFSHAPE" val="504717020"/>
  <p:tag name="KSO_WM_UNIT_PLACING_PICTURE_USER_VIEWPORT" val="{&quot;height&quot;:10185,&quot;width&quot;:7500}"/>
</p:tagLst>
</file>

<file path=ppt/tags/tag4.xml><?xml version="1.0" encoding="utf-8"?>
<p:tagLst xmlns:p="http://schemas.openxmlformats.org/presentationml/2006/main">
  <p:tag name="REFSHAPE" val="504717020"/>
  <p:tag name="KSO_WM_UNIT_PLACING_PICTURE_USER_VIEWPORT" val="{&quot;height&quot;:10185,&quot;width&quot;:7500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486</Words>
  <Application>WPS 演示</Application>
  <PresentationFormat>全屏显示(4:3)</PresentationFormat>
  <Paragraphs>167</Paragraphs>
  <Slides>11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5" baseType="lpstr">
      <vt:lpstr>Arial</vt:lpstr>
      <vt:lpstr>宋体</vt:lpstr>
      <vt:lpstr>Wingdings</vt:lpstr>
      <vt:lpstr>华文楷体</vt:lpstr>
      <vt:lpstr>华文中宋</vt:lpstr>
      <vt:lpstr>微软雅黑</vt:lpstr>
      <vt:lpstr>黑体</vt:lpstr>
      <vt:lpstr>楷体</vt:lpstr>
      <vt:lpstr>Gulim</vt:lpstr>
      <vt:lpstr>Calibri</vt:lpstr>
      <vt:lpstr>Arial Unicode MS</vt:lpstr>
      <vt:lpstr>Malgun Gothic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媛媛</cp:lastModifiedBy>
  <cp:revision>314</cp:revision>
  <dcterms:created xsi:type="dcterms:W3CDTF">2017-08-06T08:46:00Z</dcterms:created>
  <dcterms:modified xsi:type="dcterms:W3CDTF">2021-01-18T12:33:40Z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