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354" r:id="rId4"/>
    <p:sldId id="353" r:id="rId5"/>
    <p:sldId id="363" r:id="rId6"/>
    <p:sldId id="357" r:id="rId7"/>
    <p:sldId id="364" r:id="rId9"/>
    <p:sldId id="365" r:id="rId10"/>
    <p:sldId id="3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给物体分类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教科版一下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我们周围的物体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60648"/>
            <a:ext cx="9395520" cy="1008112"/>
            <a:chOff x="0" y="260648"/>
            <a:chExt cx="9395520" cy="1008112"/>
          </a:xfrm>
        </p:grpSpPr>
        <p:sp>
          <p:nvSpPr>
            <p:cNvPr id="5" name="矩形 4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一、聚焦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78411"/>
            <a:ext cx="2649831" cy="2399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62" y="3727444"/>
            <a:ext cx="2676901" cy="2443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7" y="1478411"/>
            <a:ext cx="2533549" cy="23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17" y="3645024"/>
            <a:ext cx="257276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778" y="1478411"/>
            <a:ext cx="2541059" cy="236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2629535" y="668020"/>
            <a:ext cx="604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在生活中，你见过人们给物体分类吗？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0650" y="6171565"/>
            <a:ext cx="345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分类是一种重要的科学研究方法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52670" y="6216650"/>
            <a:ext cx="3103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我们根据物体的哪些特征进行了分类？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/>
          <a:srcRect l="35918" t="38260" r="32485" b="49951"/>
          <a:stretch>
            <a:fillRect/>
          </a:stretch>
        </p:blipFill>
        <p:spPr>
          <a:xfrm>
            <a:off x="144016" y="1412776"/>
            <a:ext cx="9144000" cy="1693686"/>
          </a:xfrm>
          <a:prstGeom prst="rect">
            <a:avLst/>
          </a:prstGeom>
        </p:spPr>
      </p:pic>
      <p:pic>
        <p:nvPicPr>
          <p:cNvPr id="65" name="Picture 4" descr="https://timgsa.baidu.com/timg?image&amp;quality=80&amp;size=b9999_10000&amp;sec=1511885614469&amp;di=790a9178254f5c3dbc7195cc77754f57&amp;imgtype=0&amp;src=http%3A%2F%2Fm.qqzhi.com%2Fupload%2Fimg_2_3580628650D2371194596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26" y="3915589"/>
            <a:ext cx="1599626" cy="15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s://timgsa.baidu.com/timg?image&amp;quality=80&amp;size=b9999_10000&amp;sec=1511885674263&amp;di=93d6d720eee006127346478ae5c112e6&amp;imgtype=0&amp;src=http%3A%2F%2Fimgsrc.baidu.com%2Fimgad%2Fpic%2Fitem%2F5d6034a85edf8db1a1fc63400323dd54574e74c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2" b="76256" l="52900" r="8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3" t="13679" r="9317" b="21562"/>
          <a:stretch>
            <a:fillRect/>
          </a:stretch>
        </p:blipFill>
        <p:spPr bwMode="auto">
          <a:xfrm>
            <a:off x="7050126" y="3957987"/>
            <a:ext cx="1634578" cy="15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s://timgsa.baidu.com/timg?image&amp;quality=80&amp;size=b9999_10000&amp;sec=1511885715090&amp;di=3e32200ac711acbfbd1378ea20e45960&amp;imgtype=0&amp;src=http%3A%2F%2Ffile.bzjw.com%2F200912%2F2009121008395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10773" r="62014" b="54733"/>
          <a:stretch>
            <a:fillRect/>
          </a:stretch>
        </p:blipFill>
        <p:spPr bwMode="auto">
          <a:xfrm>
            <a:off x="5278580" y="4367671"/>
            <a:ext cx="954413" cy="9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"/>
          <a:srcRect l="41683" t="40912" r="53803" b="50135"/>
          <a:stretch>
            <a:fillRect/>
          </a:stretch>
        </p:blipFill>
        <p:spPr>
          <a:xfrm>
            <a:off x="3569761" y="4367671"/>
            <a:ext cx="980826" cy="1048064"/>
          </a:xfrm>
          <a:prstGeom prst="rect">
            <a:avLst/>
          </a:prstGeom>
        </p:spPr>
      </p:pic>
      <p:pic>
        <p:nvPicPr>
          <p:cNvPr id="69" name="Picture 10" descr="https://timgsa.baidu.com/timg?image&amp;quality=80&amp;size=b9999_10000&amp;sec=1511885890501&amp;di=138f62f2c4141917c5f03173ebe2df33&amp;imgtype=0&amp;src=http%3A%2F%2Fimages.glass.cn%2Fbiz%2F201602%2F20160201112320_87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2" t="66224" r="23341" b="3742"/>
          <a:stretch>
            <a:fillRect/>
          </a:stretch>
        </p:blipFill>
        <p:spPr bwMode="auto">
          <a:xfrm>
            <a:off x="407048" y="4445126"/>
            <a:ext cx="951766" cy="93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本框 69"/>
          <p:cNvSpPr txBox="1"/>
          <p:nvPr/>
        </p:nvSpPr>
        <p:spPr>
          <a:xfrm>
            <a:off x="185626" y="3241835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乒乓球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722189" y="3239575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大木块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575439" y="3239575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塑料块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00367" y="3239575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小橡皮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988820" y="3216348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大橡皮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7504" y="5565228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玻璃珠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28747" y="5532400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塑料杯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439237" y="5532400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小木块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290308" y="5565228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小螺母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040525" y="5565228"/>
            <a:ext cx="146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大螺母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01533" y="1929526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211852" y="1938984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801832" y="1945404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586021" y="1919543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886848" y="1889944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42230" y="4570883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262339" y="4583271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818534" y="4559786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524715" y="4509422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509780" y="4418398"/>
            <a:ext cx="14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0" y="246782"/>
            <a:ext cx="9467528" cy="1008112"/>
            <a:chOff x="0" y="260648"/>
            <a:chExt cx="9467528" cy="1008112"/>
          </a:xfrm>
        </p:grpSpPr>
        <p:sp>
          <p:nvSpPr>
            <p:cNvPr id="91" name="矩形 90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11560" y="1258169"/>
            <a:ext cx="6925291" cy="1234727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任务：给物体分类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841927" cy="2765585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观察、认识每一件物体；</a:t>
            </a:r>
            <a:endParaRPr lang="en-US" altLang="zh-CN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种方法进行分类；</a:t>
            </a:r>
            <a:endParaRPr lang="en-US" altLang="zh-CN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编号</a:t>
            </a:r>
            <a:r>
              <a:rPr lang="zh-CN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表示物体，将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同一类</a:t>
            </a:r>
            <a:r>
              <a:rPr lang="zh-CN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物体的编号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写在一起</a:t>
            </a:r>
            <a:r>
              <a:rPr lang="zh-CN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</a:t>
            </a:r>
            <a:r>
              <a:rPr lang="zh-CN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起来，分为几类就画几个圈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尝试用第</a:t>
            </a:r>
            <a:r>
              <a:rPr lang="en-US" altLang="zh-CN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种方法进行分类。</a:t>
            </a:r>
            <a:endParaRPr lang="zh-CN" altLang="en-US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46782"/>
            <a:ext cx="9467528" cy="1008112"/>
            <a:chOff x="0" y="260648"/>
            <a:chExt cx="9467528" cy="1008112"/>
          </a:xfrm>
        </p:grpSpPr>
        <p:sp>
          <p:nvSpPr>
            <p:cNvPr id="7" name="矩形 6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323528" y="3661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实验要求及活动手册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l="37824" t="25391" r="36165" b="9641"/>
          <a:stretch>
            <a:fillRect/>
          </a:stretch>
        </p:blipFill>
        <p:spPr>
          <a:xfrm>
            <a:off x="5273476" y="1371526"/>
            <a:ext cx="3907036" cy="5486474"/>
          </a:xfrm>
          <a:prstGeom prst="rect">
            <a:avLst/>
          </a:prstGeom>
        </p:spPr>
      </p:pic>
      <p:sp>
        <p:nvSpPr>
          <p:cNvPr id="13" name="副标题 2"/>
          <p:cNvSpPr txBox="1"/>
          <p:nvPr/>
        </p:nvSpPr>
        <p:spPr>
          <a:xfrm>
            <a:off x="50553" y="1988840"/>
            <a:ext cx="5385543" cy="2765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观察、认识每一件物体；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种方法进行分类；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编号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表示物体，将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同一类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物体的编号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写在一起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起来，分几类就画几个圈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尝试用第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种方法进行分类。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实验结束，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整理材料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小组交流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2438" y="4818063"/>
            <a:ext cx="8291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先小组讨论，后全班汇报</a:t>
            </a:r>
            <a:endParaRPr lang="en-US" altLang="zh-CN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AutoShape 14" descr="http://img0.imgtn.bdimg.com/it/u=3799034823,791017303&amp;fm=26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-6350" y="622300"/>
            <a:ext cx="9144000" cy="1439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53975" y="982469"/>
            <a:ext cx="919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三、研讨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根据物体的哪些特征进行了分类？</a:t>
            </a:r>
            <a:endParaRPr lang="zh-CN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400" y="2846388"/>
            <a:ext cx="9144000" cy="1446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400" y="3032315"/>
            <a:ext cx="9442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三、研讨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根据同一个特征进行分类时，分类结果有哪些不同？</a:t>
            </a:r>
            <a:endParaRPr lang="zh-CN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8896" y="1628800"/>
            <a:ext cx="82899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不同的物体有不同的特征，我们根据一个特征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物体进行分类；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同一特征进行分类时，由于标准不同，分类结果也会不同。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AutoShape 14" descr="http://img0.imgtn.bdimg.com/it/u=3799034823,791017303&amp;fm=26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0" y="122238"/>
            <a:ext cx="9144000" cy="1008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23850" y="2413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我们的发现</a:t>
            </a:r>
            <a:endParaRPr lang="zh-CN" altLang="en-US" sz="36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9144000" cy="100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50825" y="4413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四、拓展</a:t>
            </a:r>
            <a:endParaRPr lang="zh-CN" altLang="en-US" sz="36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54075" y="2852738"/>
            <a:ext cx="7750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生活中哪些地方用了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演示</Application>
  <PresentationFormat>全屏显示(4:3)</PresentationFormat>
  <Paragraphs>90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华文楷体</vt:lpstr>
      <vt:lpstr>华文中宋</vt:lpstr>
      <vt:lpstr>微软雅黑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任务：给物体分类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媛媛</cp:lastModifiedBy>
  <cp:revision>316</cp:revision>
  <dcterms:created xsi:type="dcterms:W3CDTF">2017-08-06T08:46:00Z</dcterms:created>
  <dcterms:modified xsi:type="dcterms:W3CDTF">2021-01-20T00:05:53Z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