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81" r:id="rId4"/>
    <p:sldId id="265" r:id="rId5"/>
    <p:sldId id="266" r:id="rId7"/>
    <p:sldId id="267" r:id="rId8"/>
    <p:sldId id="271" r:id="rId9"/>
    <p:sldId id="274" r:id="rId10"/>
    <p:sldId id="276" r:id="rId11"/>
    <p:sldId id="277" r:id="rId12"/>
    <p:sldId id="278" r:id="rId13"/>
    <p:sldId id="264" r:id="rId14"/>
    <p:sldId id="279" r:id="rId15"/>
    <p:sldId id="280" r:id="rId16"/>
    <p:sldId id="262" r:id="rId17"/>
    <p:sldId id="259" r:id="rId18"/>
    <p:sldId id="289" r:id="rId19"/>
    <p:sldId id="263" r:id="rId20"/>
    <p:sldId id="286" r:id="rId21"/>
    <p:sldId id="290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0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653E9-FCFD-4D97-B6E8-950C3DA9C0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E3A4E-3C48-4C58-902C-EF24B07EE5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3A4E-3C48-4C58-902C-EF24B07EE5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3A4E-3C48-4C58-902C-EF24B07EE5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hyperlink" Target="http://new.56class.com.cn/Discover/Teacher/show_answer/pid/488/projectid/11/cid/4653" TargetMode="Externa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30.jpeg"/><Relationship Id="rId1" Type="http://schemas.openxmlformats.org/officeDocument/2006/relationships/hyperlink" Target="http://new.56class.com.cn/Discover/Teacher/show_answer/pid/488/projectid/11/cid/4653" TargetMode="Externa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157192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37418"/>
            <a:ext cx="9144000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86604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lang="zh-CN" altLang="en-US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认识物体的形状</a:t>
            </a:r>
            <a:endParaRPr lang="zh-CN" altLang="en-US" sz="6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428596" y="484652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/>
              <a:t> 教科版一下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我们身边的物体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单元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88704"/>
            <a:ext cx="15269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0631" t="4638"/>
          <a:stretch>
            <a:fillRect/>
          </a:stretch>
        </p:blipFill>
        <p:spPr>
          <a:xfrm>
            <a:off x="1" y="27384"/>
            <a:ext cx="9131666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9085341" y="4437112"/>
            <a:ext cx="23163" cy="24154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499526" y="4581144"/>
            <a:ext cx="4584882" cy="22660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。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499526" y="4437112"/>
            <a:ext cx="466" cy="24208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476829" y="6852596"/>
            <a:ext cx="463167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思想气泡: 云 15"/>
          <p:cNvSpPr/>
          <p:nvPr/>
        </p:nvSpPr>
        <p:spPr>
          <a:xfrm>
            <a:off x="3563888" y="470773"/>
            <a:ext cx="2974093" cy="1368147"/>
          </a:xfrm>
          <a:prstGeom prst="cloudCallout">
            <a:avLst>
              <a:gd name="adj1" fmla="val -31239"/>
              <a:gd name="adj2" fmla="val 71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太深了，有危险！</a:t>
            </a:r>
            <a:endParaRPr lang="zh-CN" altLang="en-US" sz="28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1" l="3534" r="989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6336" y="893187"/>
            <a:ext cx="978941" cy="16534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973" y="2282309"/>
            <a:ext cx="1311376" cy="2505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1008112"/>
            <a:ext cx="9144000" cy="587640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252" y="0"/>
            <a:ext cx="9607292" cy="1008112"/>
            <a:chOff x="4252" y="0"/>
            <a:chExt cx="9607292" cy="1008112"/>
          </a:xfrm>
        </p:grpSpPr>
        <p:sp>
          <p:nvSpPr>
            <p:cNvPr id="7" name="矩形 6"/>
            <p:cNvSpPr/>
            <p:nvPr/>
          </p:nvSpPr>
          <p:spPr>
            <a:xfrm>
              <a:off x="4252" y="0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467544" y="185123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往里面铺一层物体，就没有那么深了！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971600" y="2636912"/>
            <a:ext cx="1235822" cy="10286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1600" y="1501344"/>
            <a:ext cx="1266009" cy="10286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1600" y="3772481"/>
            <a:ext cx="1264444" cy="10286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1" y="4893134"/>
            <a:ext cx="1274438" cy="1066800"/>
          </a:xfrm>
          <a:prstGeom prst="rect">
            <a:avLst/>
          </a:prstGeom>
        </p:spPr>
      </p:pic>
      <p:sp>
        <p:nvSpPr>
          <p:cNvPr id="15" name="箭头: V 形 14"/>
          <p:cNvSpPr/>
          <p:nvPr/>
        </p:nvSpPr>
        <p:spPr>
          <a:xfrm>
            <a:off x="4014642" y="1653663"/>
            <a:ext cx="568595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V 形 15"/>
          <p:cNvSpPr/>
          <p:nvPr/>
        </p:nvSpPr>
        <p:spPr>
          <a:xfrm>
            <a:off x="4014642" y="2755664"/>
            <a:ext cx="568595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箭头: V 形 16"/>
          <p:cNvSpPr/>
          <p:nvPr/>
        </p:nvSpPr>
        <p:spPr>
          <a:xfrm>
            <a:off x="4010839" y="3986547"/>
            <a:ext cx="568595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箭头: V 形 17"/>
          <p:cNvSpPr/>
          <p:nvPr/>
        </p:nvSpPr>
        <p:spPr>
          <a:xfrm>
            <a:off x="4010839" y="5126285"/>
            <a:ext cx="568595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512866"/>
            <a:ext cx="1010462" cy="8463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651" y="2588129"/>
            <a:ext cx="1174286" cy="1066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744" y="3986547"/>
            <a:ext cx="1562100" cy="6381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0498" y="5001451"/>
            <a:ext cx="933786" cy="91245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TextBox 5"/>
          <p:cNvSpPr txBox="1"/>
          <p:nvPr/>
        </p:nvSpPr>
        <p:spPr>
          <a:xfrm>
            <a:off x="251520" y="44153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二、探索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9085341" y="4437112"/>
            <a:ext cx="23163" cy="24154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499526" y="4581144"/>
            <a:ext cx="4584882" cy="22660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。</a:t>
            </a:r>
            <a:endParaRPr lang="zh-CN" altLang="en-US" dirty="0"/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4499526" y="4437112"/>
            <a:ext cx="466" cy="24208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476829" y="6852596"/>
            <a:ext cx="463167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791" l="3534" r="989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4777" y="6021291"/>
            <a:ext cx="978941" cy="84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791" l="3534" r="989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1839" y="6009187"/>
            <a:ext cx="978941" cy="84881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791" l="3534" r="989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7254" y="6009187"/>
            <a:ext cx="978941" cy="84881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791" l="3534" r="989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2169" y="6001076"/>
            <a:ext cx="978941" cy="848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791" l="3534" r="989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9546" y="6016492"/>
            <a:ext cx="978941" cy="84881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4" y="3010272"/>
            <a:ext cx="1010462" cy="84632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215" y="3010272"/>
            <a:ext cx="1174286" cy="10668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101" y="3114347"/>
            <a:ext cx="1562100" cy="6381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872" y="3068350"/>
            <a:ext cx="806674" cy="788248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252" y="0"/>
            <a:ext cx="11263476" cy="1008112"/>
            <a:chOff x="4252" y="0"/>
            <a:chExt cx="11263476" cy="1008112"/>
          </a:xfrm>
        </p:grpSpPr>
        <p:sp>
          <p:nvSpPr>
            <p:cNvPr id="32" name="矩形 31"/>
            <p:cNvSpPr/>
            <p:nvPr/>
          </p:nvSpPr>
          <p:spPr>
            <a:xfrm>
              <a:off x="4252" y="0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TextBox 5"/>
            <p:cNvSpPr txBox="1"/>
            <p:nvPr/>
          </p:nvSpPr>
          <p:spPr>
            <a:xfrm>
              <a:off x="2123728" y="210552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各需要多少个才能铺一层呢？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874" y="95895"/>
            <a:ext cx="1311376" cy="227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4" y="2095600"/>
            <a:ext cx="1693825" cy="152138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5" y="4308357"/>
            <a:ext cx="1650679" cy="15213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603" y="2070698"/>
            <a:ext cx="1645002" cy="15213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665" y="2492896"/>
            <a:ext cx="4639955" cy="33689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24287" y="3650662"/>
            <a:ext cx="593445" cy="4821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00539" y="3684759"/>
            <a:ext cx="639699" cy="5324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73831" y="6016140"/>
            <a:ext cx="643901" cy="5238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6336" y="6000963"/>
            <a:ext cx="643902" cy="538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9809" y="4347406"/>
            <a:ext cx="1556955" cy="15213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246782"/>
            <a:ext cx="9144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5"/>
          <p:cNvSpPr txBox="1"/>
          <p:nvPr/>
        </p:nvSpPr>
        <p:spPr>
          <a:xfrm>
            <a:off x="995781" y="38192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如何铺一层？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87479" y="1580272"/>
            <a:ext cx="8432993" cy="4364692"/>
          </a:xfrm>
        </p:spPr>
        <p:txBody>
          <a:bodyPr>
            <a:normAutofit/>
          </a:bodyPr>
          <a:lstStyle/>
          <a:p>
            <a:r>
              <a:rPr lang="en-US" altLang="zh-CN" b="1" dirty="0"/>
              <a:t>2</a:t>
            </a:r>
            <a:r>
              <a:rPr lang="zh-CN" altLang="en-US" b="1" dirty="0"/>
              <a:t>人一组轮流铺一层，数一数要几个；</a:t>
            </a:r>
            <a:endParaRPr lang="en-US" altLang="zh-CN" b="1" dirty="0"/>
          </a:p>
          <a:p>
            <a:r>
              <a:rPr lang="zh-CN" altLang="en-US" b="1" dirty="0"/>
              <a:t>材料放回材料中心；</a:t>
            </a:r>
            <a:endParaRPr lang="zh-CN" altLang="zh-CN" b="1" dirty="0"/>
          </a:p>
          <a:p>
            <a:r>
              <a:rPr lang="zh-CN" altLang="zh-CN" b="1" dirty="0"/>
              <a:t>做好记录。</a:t>
            </a:r>
            <a:endParaRPr lang="en-US" altLang="zh-CN" b="1" dirty="0"/>
          </a:p>
          <a:p>
            <a:endParaRPr lang="en-US" altLang="zh-CN" b="1" dirty="0"/>
          </a:p>
          <a:p>
            <a:endParaRPr lang="zh-CN" altLang="zh-CN" b="1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20816"/>
          <a:stretch>
            <a:fillRect/>
          </a:stretch>
        </p:blipFill>
        <p:spPr>
          <a:xfrm>
            <a:off x="323528" y="3429000"/>
            <a:ext cx="7128792" cy="30218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40353" y="3931450"/>
            <a:ext cx="1224134" cy="9946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40353" y="5277728"/>
            <a:ext cx="1224136" cy="10189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46782"/>
            <a:ext cx="9144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323528" y="3661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实验要求及记录单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6782"/>
            <a:ext cx="9144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83568" y="21213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zh-CN" sz="3600" b="1" dirty="0"/>
              <a:t>分别</a:t>
            </a:r>
            <a:r>
              <a:rPr lang="zh-CN" altLang="en-US" sz="3600" b="1" dirty="0"/>
              <a:t>铺</a:t>
            </a:r>
            <a:r>
              <a:rPr lang="zh-CN" altLang="zh-CN" sz="3600" b="1" dirty="0"/>
              <a:t>了</a:t>
            </a:r>
            <a:r>
              <a:rPr lang="zh-CN" altLang="en-US" sz="3600" b="1" dirty="0"/>
              <a:t>多少</a:t>
            </a:r>
            <a:r>
              <a:rPr lang="zh-CN" altLang="zh-CN" sz="3600" b="1" dirty="0"/>
              <a:t>个</a:t>
            </a:r>
            <a:r>
              <a:rPr lang="zh-CN" altLang="en-US" sz="3600" b="1" dirty="0"/>
              <a:t>？</a:t>
            </a:r>
            <a:endParaRPr lang="zh-CN" altLang="en-US" sz="3600" b="1" dirty="0">
              <a:hlinkClick r:id="rId1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64" y="2132856"/>
            <a:ext cx="4055244" cy="3049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9436"/>
            <a:ext cx="4055244" cy="304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46782"/>
            <a:ext cx="9144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39552" y="24678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你觉得</a:t>
            </a:r>
            <a:r>
              <a:rPr lang="zh-CN" altLang="zh-CN" sz="3600" b="1" dirty="0"/>
              <a:t>分别</a:t>
            </a:r>
            <a:r>
              <a:rPr lang="zh-CN" altLang="en-US" sz="3600" b="1" dirty="0"/>
              <a:t>能铺多少</a:t>
            </a:r>
            <a:r>
              <a:rPr lang="zh-CN" altLang="zh-CN" sz="3600" b="1" dirty="0"/>
              <a:t>个</a:t>
            </a:r>
            <a:r>
              <a:rPr lang="zh-CN" altLang="en-US" sz="3600" b="1" dirty="0"/>
              <a:t>？</a:t>
            </a:r>
            <a:endParaRPr lang="zh-CN" altLang="en-US" sz="3600" b="1" dirty="0">
              <a:hlinkClick r:id="rId1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59584"/>
            <a:ext cx="2520280" cy="23228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90" y="2427948"/>
            <a:ext cx="2577739" cy="246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6891" y="536230"/>
            <a:ext cx="8229600" cy="1037727"/>
          </a:xfrm>
        </p:spPr>
        <p:txBody>
          <a:bodyPr>
            <a:noAutofit/>
          </a:bodyPr>
          <a:lstStyle/>
          <a:p>
            <a:r>
              <a:rPr lang="zh-CN" altLang="zh-CN" sz="3600" b="1" dirty="0">
                <a:latin typeface="黑体-简" panose="02000000000000000000" charset="-122"/>
                <a:ea typeface="黑体-简" panose="02000000000000000000" charset="-122"/>
              </a:rPr>
              <a:t>数量</a:t>
            </a:r>
            <a:r>
              <a:rPr lang="zh-CN" altLang="en-US" sz="3600" b="1" dirty="0">
                <a:latin typeface="黑体-简" panose="02000000000000000000" charset="-122"/>
                <a:ea typeface="黑体-简" panose="02000000000000000000" charset="-122"/>
              </a:rPr>
              <a:t>怎么会</a:t>
            </a:r>
            <a:r>
              <a:rPr lang="zh-CN" altLang="zh-CN" sz="3600" b="1" dirty="0">
                <a:latin typeface="黑体-简" panose="02000000000000000000" charset="-122"/>
                <a:ea typeface="黑体-简" panose="02000000000000000000" charset="-122"/>
              </a:rPr>
              <a:t>发生变化？</a:t>
            </a:r>
            <a:br>
              <a:rPr lang="zh-CN" altLang="zh-CN" sz="3600" b="1" dirty="0">
                <a:latin typeface="黑体-简" panose="02000000000000000000" charset="-122"/>
                <a:ea typeface="黑体-简" panose="02000000000000000000" charset="-122"/>
              </a:rPr>
            </a:br>
            <a:endParaRPr lang="zh-CN" altLang="en-US" sz="3600" b="1" dirty="0">
              <a:latin typeface="黑体-简" panose="02000000000000000000" charset="-122"/>
              <a:ea typeface="黑体-简" panose="02000000000000000000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287" y="1796662"/>
            <a:ext cx="2818606" cy="18342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36" y="1760009"/>
            <a:ext cx="2792678" cy="18342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8419" y="4536485"/>
            <a:ext cx="1834268" cy="27926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0895" y="4544527"/>
            <a:ext cx="1834269" cy="2792677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487358" y="442131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-简" panose="02000000000000000000" charset="-122"/>
                <a:ea typeface="黑体-简" panose="02000000000000000000" charset="-122"/>
              </a:rPr>
              <a:t>三、研讨：</a:t>
            </a:r>
            <a:endParaRPr lang="zh-CN" altLang="en-US" sz="3600" b="1" dirty="0">
              <a:latin typeface="黑体-简" panose="02000000000000000000" charset="-122"/>
              <a:ea typeface="黑体-简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8345" y="2708920"/>
            <a:ext cx="1461748" cy="12243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032" y="2614134"/>
            <a:ext cx="1698738" cy="15432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61" y="2924163"/>
            <a:ext cx="2259755" cy="9231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670" y="2773605"/>
            <a:ext cx="1251747" cy="122315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5"/>
          <p:cNvSpPr txBox="1"/>
          <p:nvPr/>
        </p:nvSpPr>
        <p:spPr>
          <a:xfrm>
            <a:off x="251520" y="441538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-简" panose="02000000000000000000" charset="-122"/>
                <a:ea typeface="黑体-简" panose="02000000000000000000" charset="-122"/>
              </a:rPr>
              <a:t>四、拓展：你会选哪种物体呢？</a:t>
            </a:r>
            <a:endParaRPr lang="zh-CN" altLang="en-US" sz="3600" b="1" dirty="0">
              <a:latin typeface="黑体-简" panose="02000000000000000000" charset="-122"/>
              <a:ea typeface="黑体-简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>
            <a:off x="1428728" y="1617650"/>
            <a:ext cx="2214578" cy="1643074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691680" y="4178260"/>
            <a:ext cx="1500198" cy="15001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65450" y="4662891"/>
            <a:ext cx="2071702" cy="863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286380" y="1760526"/>
            <a:ext cx="1629842" cy="157163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28794" y="347503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三角形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347503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圆形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50257" y="578610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正方形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0710" y="5760592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长方形</a:t>
            </a:r>
            <a:endParaRPr lang="zh-CN" altLang="en-US" sz="28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0" y="46334"/>
            <a:ext cx="9180512" cy="1365302"/>
            <a:chOff x="0" y="260648"/>
            <a:chExt cx="9180512" cy="1365302"/>
          </a:xfrm>
        </p:grpSpPr>
        <p:sp>
          <p:nvSpPr>
            <p:cNvPr id="15" name="矩形 14"/>
            <p:cNvSpPr/>
            <p:nvPr/>
          </p:nvSpPr>
          <p:spPr>
            <a:xfrm>
              <a:off x="0" y="260648"/>
              <a:ext cx="9144000" cy="13653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TextBox 5"/>
            <p:cNvSpPr txBox="1"/>
            <p:nvPr/>
          </p:nvSpPr>
          <p:spPr>
            <a:xfrm>
              <a:off x="36512" y="425621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你认识这些形状吗？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558" y="1449650"/>
            <a:ext cx="8700883" cy="5013176"/>
          </a:xfrm>
          <a:prstGeom prst="rect">
            <a:avLst/>
          </a:prstGeom>
        </p:spPr>
      </p:pic>
      <p:pic>
        <p:nvPicPr>
          <p:cNvPr id="2" name="小猪佩奇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6233187"/>
            <a:ext cx="609600" cy="6096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260648"/>
            <a:ext cx="9395520" cy="1008112"/>
            <a:chOff x="0" y="260648"/>
            <a:chExt cx="9395520" cy="1008112"/>
          </a:xfrm>
        </p:grpSpPr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一、聚焦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" y="24617"/>
            <a:ext cx="9139238" cy="68894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1"/>
            <a:ext cx="9108504" cy="68133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960" y="-1"/>
            <a:ext cx="916796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11808"/>
            <a:ext cx="9140759" cy="684619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WPS 演示</Application>
  <PresentationFormat>全屏显示(4:3)</PresentationFormat>
  <Paragraphs>54</Paragraphs>
  <Slides>19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华文楷体</vt:lpstr>
      <vt:lpstr>华文中宋</vt:lpstr>
      <vt:lpstr>微软雅黑</vt:lpstr>
      <vt:lpstr>Calibri</vt:lpstr>
      <vt:lpstr>Arial Unicode MS</vt:lpstr>
      <vt:lpstr>等线</vt:lpstr>
      <vt:lpstr>黑体-简</vt:lpstr>
      <vt:lpstr>黑体</vt:lpstr>
      <vt:lpstr>Gulim</vt:lpstr>
      <vt:lpstr>Calibri</vt:lpstr>
      <vt:lpstr>Malgun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分别铺了多少个？</vt:lpstr>
      <vt:lpstr>你觉得分别能铺多少个？</vt:lpstr>
      <vt:lpstr>数量怎么会发生变化？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媛媛</cp:lastModifiedBy>
  <cp:revision>127</cp:revision>
  <dcterms:created xsi:type="dcterms:W3CDTF">2020-01-15T04:18:00Z</dcterms:created>
  <dcterms:modified xsi:type="dcterms:W3CDTF">2021-01-18T00:53:11Z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