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84" r:id="rId3"/>
    <p:sldId id="276" r:id="rId4"/>
    <p:sldId id="277" r:id="rId5"/>
    <p:sldId id="278" r:id="rId7"/>
    <p:sldId id="279" r:id="rId8"/>
    <p:sldId id="280" r:id="rId9"/>
    <p:sldId id="283" r:id="rId10"/>
    <p:sldId id="281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F27"/>
    <a:srgbClr val="5A0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8" autoAdjust="0"/>
    <p:restoredTop sz="94660"/>
  </p:normalViewPr>
  <p:slideViewPr>
    <p:cSldViewPr snapToGrid="0">
      <p:cViewPr varScale="1">
        <p:scale>
          <a:sx n="65" d="100"/>
          <a:sy n="65" d="100"/>
        </p:scale>
        <p:origin x="3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916802" y="2925922"/>
            <a:ext cx="5415881" cy="974570"/>
            <a:chOff x="3916802" y="2925922"/>
            <a:chExt cx="5415881" cy="974570"/>
          </a:xfrm>
        </p:grpSpPr>
        <p:sp>
          <p:nvSpPr>
            <p:cNvPr id="10" name="MH_Title"/>
            <p:cNvSpPr/>
            <p:nvPr userDrawn="1">
              <p:custDataLst>
                <p:tags r:id="rId3"/>
              </p:custDataLst>
            </p:nvPr>
          </p:nvSpPr>
          <p:spPr>
            <a:xfrm>
              <a:off x="4039899" y="2925922"/>
              <a:ext cx="5292784" cy="9745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0" rIns="0" bIns="0" rtlCol="0" anchor="ctr">
              <a:normAutofit/>
            </a:bodyPr>
            <a:lstStyle/>
            <a:p>
              <a:endParaRPr lang="zh-CN" alt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1" name="MH_Others_2"/>
            <p:cNvSpPr/>
            <p:nvPr userDrawn="1">
              <p:custDataLst>
                <p:tags r:id="rId4"/>
              </p:custDataLst>
            </p:nvPr>
          </p:nvSpPr>
          <p:spPr>
            <a:xfrm>
              <a:off x="3916802" y="2925923"/>
              <a:ext cx="123095" cy="974569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2400">
                <a:solidFill>
                  <a:srgbClr val="1C97C2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39200" y="2926800"/>
            <a:ext cx="5292000" cy="975600"/>
          </a:xfrm>
        </p:spPr>
        <p:txBody>
          <a:bodyPr lIns="180000" tIns="0" rIns="0" bIns="0" anchor="ctr" anchorCtr="0">
            <a:normAutofit/>
          </a:bodyPr>
          <a:lstStyle>
            <a:lvl1pPr>
              <a:defRPr sz="3200" b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2738092" y="2168157"/>
            <a:ext cx="1148335" cy="11483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54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4136066" y="2168157"/>
            <a:ext cx="1148335" cy="1148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54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5534039" y="2168157"/>
            <a:ext cx="1148335" cy="11483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54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6932013" y="2168157"/>
            <a:ext cx="1148335" cy="11483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54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8329987" y="2168157"/>
            <a:ext cx="1148335" cy="11483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54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732999" y="2168157"/>
            <a:ext cx="6745323" cy="1148336"/>
          </a:xfrm>
        </p:spPr>
        <p:txBody>
          <a:bodyPr anchor="ctr" anchorCtr="0">
            <a:no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2739600" y="3783600"/>
            <a:ext cx="6739200" cy="4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1468" y="1300766"/>
            <a:ext cx="11289065" cy="5229493"/>
          </a:xfrm>
        </p:spPr>
        <p:txBody>
          <a:bodyPr/>
          <a:lstStyle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hyperlink" Target="&#35841;&#36731;&#35841;&#37325;&#65288;&#24494;&#35838;&#65306;&#22914;&#20309;&#20351;&#29992;&#31616;&#26131;&#22825;&#24179;&#31216;&#37327;&#29289;&#20307;&#65289;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0" y="1500174"/>
            <a:ext cx="9144000" cy="3416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5157192"/>
            <a:ext cx="914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000" y="2437418"/>
            <a:ext cx="9144000" cy="2071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2866046"/>
            <a:ext cx="91440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2.</a:t>
            </a:r>
            <a:r>
              <a:rPr lang="zh-CN" altLang="en-US" sz="6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谁轻谁重</a:t>
            </a:r>
            <a:endParaRPr lang="zh-CN" altLang="en-US" sz="6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 flipH="1">
            <a:off x="1952596" y="484652"/>
            <a:ext cx="6643734" cy="1000132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96000" tIns="0" rIns="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dirty="0"/>
              <a:t> 教科版一下</a:t>
            </a:r>
            <a:r>
              <a:rPr lang="en-US" altLang="zh-CN" sz="2800" b="1" dirty="0"/>
              <a:t>《</a:t>
            </a:r>
            <a:r>
              <a:rPr lang="zh-CN" altLang="en-US" sz="2800" b="1" dirty="0"/>
              <a:t>我们周围的物体</a:t>
            </a:r>
            <a:r>
              <a:rPr lang="en-US" altLang="zh-CN" sz="2800" b="1" dirty="0"/>
              <a:t>》</a:t>
            </a:r>
            <a:r>
              <a:rPr lang="zh-CN" altLang="en-US" sz="2800" b="1" dirty="0"/>
              <a:t>单元</a:t>
            </a:r>
            <a:endParaRPr lang="zh-CN" altLang="en-US" sz="28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0296" y="388704"/>
            <a:ext cx="152691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3"/>
          <p:cNvPicPr>
            <a:picLocks noChangeAspect="1"/>
          </p:cNvPicPr>
          <p:nvPr/>
        </p:nvPicPr>
        <p:blipFill>
          <a:blip r:embed="rId1"/>
          <a:srcRect b="32272"/>
          <a:stretch>
            <a:fillRect/>
          </a:stretch>
        </p:blipFill>
        <p:spPr>
          <a:xfrm>
            <a:off x="2595563" y="1311275"/>
            <a:ext cx="2971800" cy="272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矩形 51"/>
          <p:cNvSpPr/>
          <p:nvPr/>
        </p:nvSpPr>
        <p:spPr>
          <a:xfrm>
            <a:off x="0" y="99060"/>
            <a:ext cx="12192635" cy="14452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74" name="标题 1"/>
          <p:cNvSpPr>
            <a:spLocks noGrp="1"/>
          </p:cNvSpPr>
          <p:nvPr>
            <p:ph type="title"/>
          </p:nvPr>
        </p:nvSpPr>
        <p:spPr>
          <a:xfrm>
            <a:off x="845820" y="-85725"/>
            <a:ext cx="12638405" cy="1525905"/>
          </a:xfrm>
        </p:spPr>
        <p:txBody>
          <a:bodyPr anchor="ctr">
            <a:normAutofit/>
          </a:bodyPr>
          <a:lstStyle/>
          <a:p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b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5400">
                <a:latin typeface="黑体" panose="02010609060101010101" pitchFamily="49" charset="-122"/>
                <a:ea typeface="黑体" panose="02010609060101010101" pitchFamily="49" charset="-122"/>
              </a:rPr>
              <a:t>这两个球哪个重哪个轻呢？ </a:t>
            </a:r>
            <a:endParaRPr lang="zh-CN" altLang="en-US" sz="5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2595880" y="4445000"/>
            <a:ext cx="2593340" cy="839470"/>
          </a:xfrm>
        </p:spPr>
        <p:txBody>
          <a:bodyPr anchor="t">
            <a:normAutofit fontScale="97500"/>
          </a:bodyPr>
          <a:lstStyle/>
          <a:p>
            <a:pPr marL="0">
              <a:buNone/>
            </a:pPr>
            <a:r>
              <a:rPr lang="zh-CN" altLang="en-US" sz="3600" b="1"/>
              <a:t> </a:t>
            </a:r>
            <a:r>
              <a:rPr lang="zh-CN" altLang="en-US" sz="4400" b="1">
                <a:latin typeface="黑体" panose="02010609060101010101" pitchFamily="49" charset="-122"/>
                <a:ea typeface="黑体" panose="02010609060101010101" pitchFamily="49" charset="-122"/>
              </a:rPr>
              <a:t>乒 乓 球</a:t>
            </a:r>
            <a:r>
              <a:rPr lang="zh-CN" altLang="en-US" sz="3600" b="1"/>
              <a:t> </a:t>
            </a:r>
            <a:endParaRPr lang="zh-CN" altLang="en-US" sz="3600" b="1"/>
          </a:p>
        </p:txBody>
      </p:sp>
      <p:pic>
        <p:nvPicPr>
          <p:cNvPr id="3076" name="图片 4"/>
          <p:cNvPicPr>
            <a:picLocks noChangeAspect="1"/>
          </p:cNvPicPr>
          <p:nvPr/>
        </p:nvPicPr>
        <p:blipFill>
          <a:blip r:embed="rId2">
            <a:lum bright="6000" contrast="48000"/>
          </a:blip>
          <a:stretch>
            <a:fillRect/>
          </a:stretch>
        </p:blipFill>
        <p:spPr>
          <a:xfrm>
            <a:off x="6487795" y="1765300"/>
            <a:ext cx="2860675" cy="214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文本框 5"/>
          <p:cNvSpPr txBox="1"/>
          <p:nvPr/>
        </p:nvSpPr>
        <p:spPr>
          <a:xfrm>
            <a:off x="6731953" y="4349115"/>
            <a:ext cx="2868612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玻 璃 球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8" name="文本框 6"/>
          <p:cNvSpPr txBox="1"/>
          <p:nvPr/>
        </p:nvSpPr>
        <p:spPr>
          <a:xfrm>
            <a:off x="530225" y="5649278"/>
            <a:ext cx="108508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000">
                <a:solidFill>
                  <a:srgbClr val="EC8F27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我们有哪些方法可以知道这两个物体的轻重呢？</a:t>
            </a:r>
            <a:endParaRPr lang="zh-CN" altLang="en-US" sz="4000">
              <a:solidFill>
                <a:srgbClr val="EC8F27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29210" y="-15875"/>
            <a:ext cx="12163425" cy="11791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97" name="标题 1"/>
          <p:cNvSpPr>
            <a:spLocks noGrp="1"/>
          </p:cNvSpPr>
          <p:nvPr>
            <p:ph type="title"/>
          </p:nvPr>
        </p:nvSpPr>
        <p:spPr>
          <a:xfrm>
            <a:off x="1457960" y="1633220"/>
            <a:ext cx="9718040" cy="1143000"/>
          </a:xfrm>
        </p:spPr>
        <p:txBody>
          <a:bodyPr anchor="ctr">
            <a:normAutofit/>
          </a:bodyPr>
          <a:lstStyle/>
          <a:p>
            <a:r>
              <a:rPr lang="en-US" altLang="zh-CN" sz="3200" b="1"/>
              <a:t>                                                                </a:t>
            </a:r>
            <a:r>
              <a:rPr lang="zh-CN" altLang="en-US" sz="3200" b="1"/>
              <a:t> </a:t>
            </a:r>
            <a:br>
              <a:rPr lang="zh-CN" altLang="en-US" sz="3200" b="1"/>
            </a:b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用不同的方法，给物体从轻到重排序。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98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39190" y="3162300"/>
            <a:ext cx="10377805" cy="3001010"/>
          </a:xfrm>
        </p:spPr>
      </p:pic>
      <p:sp>
        <p:nvSpPr>
          <p:cNvPr id="2" name="矩形 1"/>
          <p:cNvSpPr/>
          <p:nvPr/>
        </p:nvSpPr>
        <p:spPr>
          <a:xfrm>
            <a:off x="1590039" y="244475"/>
            <a:ext cx="230632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bliqueBottomLeft"/>
              <a:lightRig rig="threePt" dir="t"/>
            </a:scene3d>
            <a:sp3d extrusionH="285750">
              <a:extrusionClr>
                <a:srgbClr val="A0D0F2"/>
              </a:extrusionClr>
            </a:sp3d>
          </a:bodyPr>
          <a:lstStyle/>
          <a:p>
            <a:pPr algn="ctr" fontAlgn="base"/>
            <a:r>
              <a:rPr lang="zh-CN" altLang="en-US" sz="4800" b="1" strike="noStrike" noProof="1">
                <a:blipFill>
                  <a:blip r:embed="rId2"/>
                  <a:tile tx="0" ty="0" sx="100000" sy="100000" flip="none" algn="b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挑战：</a:t>
            </a:r>
            <a:endParaRPr lang="zh-CN" altLang="en-US" sz="4800" b="1" strike="noStrike" noProof="1">
              <a:blipFill>
                <a:blip r:embed="rId2"/>
                <a:tile tx="0" ty="0" sx="100000" sy="100000" flip="none" algn="b"/>
              </a:blip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100" name="标题 1"/>
          <p:cNvSpPr>
            <a:spLocks noGrp="1"/>
          </p:cNvSpPr>
          <p:nvPr/>
        </p:nvSpPr>
        <p:spPr>
          <a:xfrm>
            <a:off x="3002598" y="84455"/>
            <a:ext cx="7634287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44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下列五个物体谁轻谁重？</a:t>
            </a:r>
            <a:endParaRPr lang="zh-CN" altLang="en-US" sz="4400" b="1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2065" y="6088380"/>
            <a:ext cx="2220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生活经验？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257675" y="616331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掂量？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219190" y="6163310"/>
            <a:ext cx="2037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称量？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300085" y="6152515"/>
            <a:ext cx="2630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同样大小的回形针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6145" cy="5753735"/>
          </a:xfrm>
        </p:spPr>
        <p:txBody>
          <a:bodyPr anchor="ctr">
            <a:normAutofit/>
          </a:bodyPr>
          <a:lstStyle/>
          <a:p>
            <a:r>
              <a:rPr lang="zh-CN" altLang="en-US" b="1">
                <a:latin typeface="黑体-简" panose="02000000000000000000" charset="-122"/>
                <a:ea typeface="黑体-简" panose="02000000000000000000" charset="-122"/>
              </a:rPr>
              <a:t>活动手册</a:t>
            </a:r>
            <a:r>
              <a:rPr lang="en-US" altLang="zh-CN" b="1">
                <a:latin typeface="黑体-简" panose="02000000000000000000" charset="-122"/>
                <a:ea typeface="黑体-简" panose="02000000000000000000" charset="-122"/>
              </a:rPr>
              <a:t>P2</a:t>
            </a:r>
            <a:endParaRPr lang="en-US" altLang="zh-CN" b="1">
              <a:latin typeface="黑体-简" panose="02000000000000000000" charset="-122"/>
              <a:ea typeface="黑体-简" panose="02000000000000000000" charset="-122"/>
            </a:endParaRPr>
          </a:p>
        </p:txBody>
      </p:sp>
      <p:pic>
        <p:nvPicPr>
          <p:cNvPr id="5122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90775" y="333375"/>
            <a:ext cx="7410450" cy="6191250"/>
          </a:xfrm>
        </p:spPr>
      </p:pic>
      <p:sp>
        <p:nvSpPr>
          <p:cNvPr id="2" name="矩形 1"/>
          <p:cNvSpPr/>
          <p:nvPr/>
        </p:nvSpPr>
        <p:spPr>
          <a:xfrm>
            <a:off x="5905500" y="1916113"/>
            <a:ext cx="1879600" cy="3327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" name="矩形 2"/>
          <p:cNvSpPr/>
          <p:nvPr/>
        </p:nvSpPr>
        <p:spPr>
          <a:xfrm>
            <a:off x="7785100" y="1916113"/>
            <a:ext cx="1879600" cy="3327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" name="矩形 3"/>
          <p:cNvSpPr/>
          <p:nvPr/>
        </p:nvSpPr>
        <p:spPr>
          <a:xfrm>
            <a:off x="2568575" y="5229225"/>
            <a:ext cx="7096125" cy="1295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" name="文本框 4"/>
          <p:cNvSpPr txBox="1"/>
          <p:nvPr/>
        </p:nvSpPr>
        <p:spPr>
          <a:xfrm>
            <a:off x="10347960" y="2673985"/>
            <a:ext cx="15633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用数字序号表示轻重，数字越小表示越轻。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0" y="-75565"/>
            <a:ext cx="12192635" cy="12388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145" name="标题 1"/>
          <p:cNvSpPr>
            <a:spLocks noGrp="1"/>
          </p:cNvSpPr>
          <p:nvPr>
            <p:ph type="title"/>
          </p:nvPr>
        </p:nvSpPr>
        <p:spPr>
          <a:xfrm>
            <a:off x="2331720" y="-368935"/>
            <a:ext cx="6248400" cy="1557655"/>
          </a:xfrm>
        </p:spPr>
        <p:txBody>
          <a:bodyPr anchor="ctr">
            <a:normAutofit/>
          </a:bodyPr>
          <a:lstStyle/>
          <a:p>
            <a:r>
              <a:rPr lang="en-US" altLang="zh-CN" sz="4000"/>
              <a:t>           </a:t>
            </a:r>
            <a:br>
              <a:rPr lang="zh-CN" altLang="en-US" sz="4000"/>
            </a:br>
            <a:r>
              <a:rPr lang="zh-CN" altLang="en-US" sz="4000"/>
              <a:t>        </a:t>
            </a:r>
            <a:r>
              <a:rPr lang="zh-CN" altLang="en-US" sz="5400">
                <a:latin typeface="黑体" panose="02010609060101010101" pitchFamily="49" charset="-122"/>
                <a:ea typeface="黑体" panose="02010609060101010101" pitchFamily="49" charset="-122"/>
              </a:rPr>
              <a:t>简易天平</a:t>
            </a:r>
            <a:endParaRPr lang="zh-CN" altLang="en-US" sz="5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6" name="内容占位符 2"/>
          <p:cNvSpPr>
            <a:spLocks noGrp="1"/>
          </p:cNvSpPr>
          <p:nvPr>
            <p:ph idx="1"/>
          </p:nvPr>
        </p:nvSpPr>
        <p:spPr>
          <a:xfrm>
            <a:off x="763270" y="5038725"/>
            <a:ext cx="11757660" cy="1835785"/>
          </a:xfrm>
        </p:spPr>
        <p:txBody>
          <a:bodyPr anchor="t">
            <a:normAutofit fontScale="97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/>
              <a:t>     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怎么样的称量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顺序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能够帮助我们更有序更快速地得到</a:t>
            </a:r>
            <a:endParaRPr lang="zh-CN" altLang="en-US" sz="36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五个物体的质量呢？</a:t>
            </a:r>
            <a:endParaRPr lang="zh-CN" altLang="en-US" sz="3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7" name="图片 1" descr="052C0C1FBDD0CFC78816A17A2CA67152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rcRect l="2563" t="9194" b="3651"/>
          <a:stretch>
            <a:fillRect/>
          </a:stretch>
        </p:blipFill>
        <p:spPr>
          <a:xfrm>
            <a:off x="3757295" y="1338580"/>
            <a:ext cx="4196080" cy="37744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0" y="-15240"/>
            <a:ext cx="12192635" cy="11785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169" name="标题 1"/>
          <p:cNvSpPr>
            <a:spLocks noGrp="1"/>
          </p:cNvSpPr>
          <p:nvPr>
            <p:ph type="title"/>
          </p:nvPr>
        </p:nvSpPr>
        <p:spPr>
          <a:xfrm>
            <a:off x="1640205" y="-15875"/>
            <a:ext cx="9424035" cy="1325880"/>
          </a:xfrm>
        </p:spPr>
        <p:txBody>
          <a:bodyPr anchor="ctr"/>
          <a:lstStyle/>
          <a:p>
            <a:r>
              <a:rPr lang="zh-CN" altLang="en-US" sz="6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研讨：</a:t>
            </a:r>
            <a:endParaRPr lang="zh-CN" altLang="en-US" sz="60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0" name="内容占位符 2"/>
          <p:cNvSpPr>
            <a:spLocks noGrp="1"/>
          </p:cNvSpPr>
          <p:nvPr>
            <p:ph idx="1"/>
          </p:nvPr>
        </p:nvSpPr>
        <p:spPr>
          <a:xfrm>
            <a:off x="1640205" y="1586230"/>
            <a:ext cx="10080625" cy="86550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altLang="zh-CN" sz="440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4400">
                <a:latin typeface="黑体" panose="02010609060101010101" pitchFamily="49" charset="-122"/>
                <a:ea typeface="黑体" panose="02010609060101010101" pitchFamily="49" charset="-122"/>
              </a:rPr>
              <a:t>看一看我们三次排序的结果是怎样的？</a:t>
            </a:r>
            <a:endParaRPr lang="zh-CN" altLang="en-US" sz="4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1" name="内容占位符 2"/>
          <p:cNvSpPr>
            <a:spLocks noGrp="1"/>
          </p:cNvSpPr>
          <p:nvPr/>
        </p:nvSpPr>
        <p:spPr>
          <a:xfrm>
            <a:off x="1710055" y="2714625"/>
            <a:ext cx="9613900" cy="86487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spcBef>
                <a:spcPct val="20000"/>
              </a:spcBef>
            </a:pPr>
            <a:r>
              <a:rPr lang="en-US" altLang="zh-CN" sz="440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4400">
                <a:latin typeface="黑体" panose="02010609060101010101" pitchFamily="49" charset="-122"/>
                <a:ea typeface="黑体" panose="02010609060101010101" pitchFamily="49" charset="-122"/>
              </a:rPr>
              <a:t>哪种方法更准确？说说你的看法。</a:t>
            </a:r>
            <a:endParaRPr lang="zh-CN" altLang="en-US" sz="4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76450" y="3803015"/>
            <a:ext cx="82035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预测是猜的，不太准备，不同的人感觉可能不同，掂量不准，掂量次数多了，容易乱，用简易天平称量比较准确、科学。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26670" y="45720"/>
            <a:ext cx="12137390" cy="1352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217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26540" y="2403475"/>
            <a:ext cx="9973310" cy="2883535"/>
          </a:xfrm>
        </p:spPr>
      </p:pic>
      <p:sp>
        <p:nvSpPr>
          <p:cNvPr id="4" name="内容占位符 2"/>
          <p:cNvSpPr>
            <a:spLocks noGrp="1"/>
          </p:cNvSpPr>
          <p:nvPr/>
        </p:nvSpPr>
        <p:spPr>
          <a:xfrm>
            <a:off x="731520" y="289560"/>
            <a:ext cx="11183620" cy="86550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spcBef>
                <a:spcPct val="20000"/>
              </a:spcBef>
            </a:pPr>
            <a:r>
              <a:rPr lang="zh-CN" altLang="en-US" sz="5400">
                <a:latin typeface="黑体" panose="02010609060101010101" pitchFamily="49" charset="-122"/>
                <a:ea typeface="黑体" panose="02010609060101010101" pitchFamily="49" charset="-122"/>
              </a:rPr>
              <a:t>根据测量结果，你还有哪些发现？</a:t>
            </a:r>
            <a:endParaRPr lang="zh-CN" altLang="en-US" sz="5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60475" y="5471160"/>
            <a:ext cx="5292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体积相同的物体，轻重可能不同。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-43180" y="2540"/>
            <a:ext cx="12235815" cy="11607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193" name="标题 1"/>
          <p:cNvSpPr>
            <a:spLocks noGrp="1"/>
          </p:cNvSpPr>
          <p:nvPr>
            <p:ph type="title"/>
          </p:nvPr>
        </p:nvSpPr>
        <p:spPr>
          <a:xfrm>
            <a:off x="838200" y="2540"/>
            <a:ext cx="10515600" cy="1325563"/>
          </a:xfrm>
        </p:spPr>
        <p:txBody>
          <a:bodyPr anchor="ctr"/>
          <a:lstStyle/>
          <a:p>
            <a:r>
              <a:rPr lang="zh-CN" altLang="en-US" b="1"/>
              <a:t>拓展：</a:t>
            </a:r>
            <a:endParaRPr lang="zh-CN" altLang="en-US" b="1"/>
          </a:p>
        </p:txBody>
      </p:sp>
      <p:pic>
        <p:nvPicPr>
          <p:cNvPr id="8194" name="内容占位符 -2147482624" descr="IMG_256"/>
          <p:cNvPicPr>
            <a:picLocks noGrp="1" noChangeAspect="1"/>
          </p:cNvPicPr>
          <p:nvPr>
            <p:ph idx="1"/>
          </p:nvPr>
        </p:nvPicPr>
        <p:blipFill>
          <a:blip r:embed="rId1"/>
          <a:srcRect t="57527"/>
          <a:stretch>
            <a:fillRect/>
          </a:stretch>
        </p:blipFill>
        <p:spPr>
          <a:xfrm>
            <a:off x="1835785" y="3656965"/>
            <a:ext cx="8520430" cy="2606675"/>
          </a:xfrm>
        </p:spPr>
      </p:pic>
      <p:sp>
        <p:nvSpPr>
          <p:cNvPr id="7170" name="内容占位符 2"/>
          <p:cNvSpPr>
            <a:spLocks noGrp="1"/>
          </p:cNvSpPr>
          <p:nvPr/>
        </p:nvSpPr>
        <p:spPr>
          <a:xfrm>
            <a:off x="1172845" y="1415415"/>
            <a:ext cx="10080625" cy="1588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44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400">
                <a:latin typeface="黑体" panose="02010609060101010101" pitchFamily="49" charset="-122"/>
                <a:ea typeface="黑体" panose="02010609060101010101" pitchFamily="49" charset="-122"/>
              </a:rPr>
              <a:t>下面的两个碗形状相似、大小相同，一样重吗？</a:t>
            </a:r>
            <a:endParaRPr lang="zh-CN" altLang="en-US" sz="4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50924103342"/>
  <p:tag name="MH_LIBRARY" val="CONTENTS"/>
  <p:tag name="MH_TYPE" val="TITLE"/>
  <p:tag name="ID" val="553516"/>
</p:tagLst>
</file>

<file path=ppt/tags/tag2.xml><?xml version="1.0" encoding="utf-8"?>
<p:tagLst xmlns:p="http://schemas.openxmlformats.org/presentationml/2006/main">
  <p:tag name="MH" val="20150924103342"/>
  <p:tag name="MH_LIBRARY" val="CONTENTS"/>
  <p:tag name="MH_TYPE" val="OTHERS"/>
  <p:tag name="ID" val="553516"/>
</p:tagLst>
</file>

<file path=ppt/tags/tag3.xml><?xml version="1.0" encoding="utf-8"?>
<p:tagLst xmlns:p="http://schemas.openxmlformats.org/presentationml/2006/main">
  <p:tag name="MH" val="20150924112702"/>
  <p:tag name="MH_LIBRARY" val="GRAPHIC"/>
  <p:tag name="MH_ORDER" val="Rectangle 27"/>
</p:tagLst>
</file>

<file path=ppt/tags/tag4.xml><?xml version="1.0" encoding="utf-8"?>
<p:tagLst xmlns:p="http://schemas.openxmlformats.org/presentationml/2006/main">
  <p:tag name="MH" val="20150924112702"/>
  <p:tag name="MH_LIBRARY" val="GRAPHIC"/>
  <p:tag name="MH_ORDER" val="Rectangle 28"/>
</p:tagLst>
</file>

<file path=ppt/tags/tag5.xml><?xml version="1.0" encoding="utf-8"?>
<p:tagLst xmlns:p="http://schemas.openxmlformats.org/presentationml/2006/main">
  <p:tag name="MH" val="20150924112702"/>
  <p:tag name="MH_LIBRARY" val="GRAPHIC"/>
  <p:tag name="MH_ORDER" val="Rectangle 29"/>
</p:tagLst>
</file>

<file path=ppt/tags/tag6.xml><?xml version="1.0" encoding="utf-8"?>
<p:tagLst xmlns:p="http://schemas.openxmlformats.org/presentationml/2006/main">
  <p:tag name="MH" val="20150924112702"/>
  <p:tag name="MH_LIBRARY" val="GRAPHIC"/>
  <p:tag name="MH_ORDER" val="Rectangle 30"/>
</p:tagLst>
</file>

<file path=ppt/tags/tag7.xml><?xml version="1.0" encoding="utf-8"?>
<p:tagLst xmlns:p="http://schemas.openxmlformats.org/presentationml/2006/main">
  <p:tag name="MH" val="20150924112702"/>
  <p:tag name="MH_LIBRARY" val="GRAPHIC"/>
  <p:tag name="MH_ORDER" val="Rectangle 31"/>
</p:tagLst>
</file>

<file path=ppt/tags/tag8.xml><?xml version="1.0" encoding="utf-8"?>
<p:tagLst xmlns:p="http://schemas.openxmlformats.org/presentationml/2006/main">
  <p:tag name="MH" val="20161014205849"/>
  <p:tag name="MH_LIBRARY" val="GRAPHIC"/>
  <p:tag name="MH_ORDER" val="Freeform 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WPS 演示</Application>
  <PresentationFormat>宽屏</PresentationFormat>
  <Paragraphs>53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宋体</vt:lpstr>
      <vt:lpstr>Wingdings</vt:lpstr>
      <vt:lpstr>黑体</vt:lpstr>
      <vt:lpstr>华文楷体</vt:lpstr>
      <vt:lpstr>华文中宋</vt:lpstr>
      <vt:lpstr>微软雅黑</vt:lpstr>
      <vt:lpstr>黑体-简</vt:lpstr>
      <vt:lpstr>等线</vt:lpstr>
      <vt:lpstr>Arial Unicode MS</vt:lpstr>
      <vt:lpstr>等线 Light</vt:lpstr>
      <vt:lpstr>Calibri</vt:lpstr>
      <vt:lpstr>Office 主题​​</vt:lpstr>
      <vt:lpstr>PowerPoint 演示文稿</vt:lpstr>
      <vt:lpstr>   这两个球哪个重哪个轻呢？ </vt:lpstr>
      <vt:lpstr>                                                                  用不同的方法，给物体从轻到重排序。</vt:lpstr>
      <vt:lpstr>活动手册P2</vt:lpstr>
      <vt:lpstr>                    简易天平</vt:lpstr>
      <vt:lpstr>研讨：</vt:lpstr>
      <vt:lpstr>PowerPoint 演示文稿</vt:lpstr>
      <vt:lpstr>拓展：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媛媛</cp:lastModifiedBy>
  <cp:revision>22</cp:revision>
  <dcterms:created xsi:type="dcterms:W3CDTF">2020-01-15T04:01:00Z</dcterms:created>
  <dcterms:modified xsi:type="dcterms:W3CDTF">2021-01-18T00:52:04Z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