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369" r:id="rId5"/>
    <p:sldId id="352" r:id="rId6"/>
    <p:sldId id="354" r:id="rId7"/>
    <p:sldId id="353" r:id="rId8"/>
    <p:sldId id="362" r:id="rId9"/>
    <p:sldId id="364" r:id="rId10"/>
    <p:sldId id="365" r:id="rId11"/>
    <p:sldId id="366" r:id="rId12"/>
    <p:sldId id="357" r:id="rId13"/>
    <p:sldId id="360" r:id="rId14"/>
    <p:sldId id="367" r:id="rId15"/>
    <p:sldId id="358" r:id="rId16"/>
    <p:sldId id="368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99"/>
    <a:srgbClr val="468DE4"/>
    <a:srgbClr val="33F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196" autoAdjust="0"/>
    <p:restoredTop sz="86373"/>
  </p:normalViewPr>
  <p:slideViewPr>
    <p:cSldViewPr>
      <p:cViewPr varScale="1">
        <p:scale>
          <a:sx n="61" d="100"/>
          <a:sy n="61" d="100"/>
        </p:scale>
        <p:origin x="-13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F050A-D2AD-4DFE-94E9-DCE49FEDF32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5D4FB-E543-44E9-9240-BF368CDFB2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5D4FB-E543-44E9-9240-BF368CDFB2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5D4FB-E543-44E9-9240-BF368CDFB2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5D4FB-E543-44E9-9240-BF368CDFB2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5D4FB-E543-44E9-9240-BF368CDFB2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5D4FB-E543-44E9-9240-BF368CDFB2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5D4FB-E543-44E9-9240-BF368CDFB2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5D4FB-E543-44E9-9240-BF368CDFB2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5D4FB-E543-44E9-9240-BF368CDFB2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35D4FB-E543-44E9-9240-BF368CDFB2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00174"/>
            <a:ext cx="9144000" cy="3416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157192"/>
            <a:ext cx="914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小学科学教学网资源建设团队  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437418"/>
            <a:ext cx="9144000" cy="2071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866046"/>
            <a:ext cx="91440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2.</a:t>
            </a:r>
            <a:r>
              <a:rPr lang="zh-CN" altLang="en-US" sz="6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认识气温计</a:t>
            </a:r>
            <a:endParaRPr lang="zh-CN" altLang="en-US" sz="6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 flipH="1">
            <a:off x="428596" y="484652"/>
            <a:ext cx="6643734" cy="1000132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dirty="0"/>
              <a:t> 教科版三上</a:t>
            </a:r>
            <a:r>
              <a:rPr lang="en-US" altLang="zh-CN" sz="2800" b="1" dirty="0"/>
              <a:t>《</a:t>
            </a:r>
            <a:r>
              <a:rPr lang="zh-CN" altLang="en-US" sz="2800" b="1" dirty="0"/>
              <a:t>天气</a:t>
            </a:r>
            <a:r>
              <a:rPr lang="en-US" altLang="zh-CN" sz="2800" b="1" dirty="0"/>
              <a:t>》</a:t>
            </a:r>
            <a:r>
              <a:rPr lang="zh-CN" altLang="en-US" sz="2800" b="1" dirty="0"/>
              <a:t>单元</a:t>
            </a:r>
            <a:endParaRPr lang="zh-CN" altLang="en-US" sz="2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88704"/>
            <a:ext cx="152691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6782"/>
            <a:ext cx="9144000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5"/>
          <p:cNvSpPr txBox="1"/>
          <p:nvPr/>
        </p:nvSpPr>
        <p:spPr>
          <a:xfrm>
            <a:off x="323528" y="3661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实验要求及活动手册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" name="Picture 2" descr="https://i01picsos.sogoucdn.com/3de8065040c4bdf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633" y="3373222"/>
            <a:ext cx="4119320" cy="2564251"/>
          </a:xfrm>
          <a:prstGeom prst="rect">
            <a:avLst/>
          </a:prstGeom>
          <a:noFill/>
        </p:spPr>
      </p:pic>
      <p:sp>
        <p:nvSpPr>
          <p:cNvPr id="5" name="云形标注 29"/>
          <p:cNvSpPr/>
          <p:nvPr/>
        </p:nvSpPr>
        <p:spPr>
          <a:xfrm>
            <a:off x="3208512" y="2522189"/>
            <a:ext cx="1368153" cy="1008112"/>
          </a:xfrm>
          <a:prstGeom prst="cloudCallout">
            <a:avLst>
              <a:gd name="adj1" fmla="val -38167"/>
              <a:gd name="adj2" fmla="val 905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01143" y="2630266"/>
            <a:ext cx="1133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/>
              <a:t>轻声</a:t>
            </a:r>
            <a:endParaRPr lang="en-US" altLang="zh-CN" sz="2400" b="1" dirty="0"/>
          </a:p>
          <a:p>
            <a:r>
              <a:rPr lang="zh-CN" altLang="en-US" sz="2400" b="1" dirty="0"/>
              <a:t>交流</a:t>
            </a:r>
            <a:endParaRPr lang="zh-CN" altLang="en-US" sz="2400" b="1" dirty="0"/>
          </a:p>
        </p:txBody>
      </p:sp>
      <p:sp>
        <p:nvSpPr>
          <p:cNvPr id="7" name="云形标注 31"/>
          <p:cNvSpPr/>
          <p:nvPr/>
        </p:nvSpPr>
        <p:spPr>
          <a:xfrm>
            <a:off x="52165" y="2060848"/>
            <a:ext cx="1368153" cy="1152128"/>
          </a:xfrm>
          <a:prstGeom prst="cloudCallout">
            <a:avLst>
              <a:gd name="adj1" fmla="val 27571"/>
              <a:gd name="adj2" fmla="val 879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07890" y="2195248"/>
            <a:ext cx="1133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/>
              <a:t>人人</a:t>
            </a:r>
            <a:endParaRPr lang="en-US" altLang="zh-CN" sz="2400" b="1" dirty="0"/>
          </a:p>
          <a:p>
            <a:r>
              <a:rPr lang="zh-CN" altLang="en-US" sz="2400" b="1" dirty="0"/>
              <a:t>动手</a:t>
            </a:r>
            <a:endParaRPr lang="zh-CN" altLang="en-US" sz="2400" b="1" dirty="0"/>
          </a:p>
        </p:txBody>
      </p:sp>
      <p:sp>
        <p:nvSpPr>
          <p:cNvPr id="9" name="云形标注 33"/>
          <p:cNvSpPr/>
          <p:nvPr/>
        </p:nvSpPr>
        <p:spPr>
          <a:xfrm>
            <a:off x="1516634" y="2375233"/>
            <a:ext cx="1368153" cy="1008112"/>
          </a:xfrm>
          <a:prstGeom prst="cloudCallout">
            <a:avLst>
              <a:gd name="adj1" fmla="val -5038"/>
              <a:gd name="adj2" fmla="val 951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875452" y="2463790"/>
            <a:ext cx="1133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/>
              <a:t>及时</a:t>
            </a:r>
            <a:endParaRPr lang="en-US" altLang="zh-CN" sz="2400" b="1" dirty="0"/>
          </a:p>
          <a:p>
            <a:r>
              <a:rPr lang="zh-CN" altLang="en-US" sz="2400" b="1" dirty="0"/>
              <a:t>记录</a:t>
            </a:r>
            <a:endParaRPr lang="zh-CN" altLang="en-US" sz="2400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28" y="1374228"/>
            <a:ext cx="4514772" cy="5236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0" y="246782"/>
            <a:ext cx="9467528" cy="1008112"/>
            <a:chOff x="0" y="260648"/>
            <a:chExt cx="9467528" cy="1008112"/>
          </a:xfrm>
        </p:grpSpPr>
        <p:sp>
          <p:nvSpPr>
            <p:cNvPr id="52" name="矩形 51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TextBox 5"/>
            <p:cNvSpPr txBox="1"/>
            <p:nvPr/>
          </p:nvSpPr>
          <p:spPr>
            <a:xfrm>
              <a:off x="323528" y="379983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三、研讨</a:t>
              </a:r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83568" y="170080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+mj-ea"/>
                <a:ea typeface="+mj-ea"/>
              </a:rPr>
              <a:t>　　</a:t>
            </a:r>
            <a:r>
              <a:rPr lang="zh-CN" altLang="zh-CN" sz="3600" b="1" dirty="0" smtClean="0">
                <a:latin typeface="+mj-ea"/>
                <a:ea typeface="+mj-ea"/>
              </a:rPr>
              <a:t>在</a:t>
            </a:r>
            <a:r>
              <a:rPr lang="zh-CN" altLang="zh-CN" sz="3600" b="1" dirty="0">
                <a:latin typeface="+mj-ea"/>
                <a:ea typeface="+mj-ea"/>
              </a:rPr>
              <a:t>读气温计时遇到了什么问题？需要注意什么？</a:t>
            </a:r>
            <a:endParaRPr lang="en-US" altLang="zh-CN" sz="3600" b="1" dirty="0"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569" y="396877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+mj-ea"/>
                <a:ea typeface="+mj-ea"/>
              </a:rPr>
              <a:t>　　</a:t>
            </a:r>
            <a:r>
              <a:rPr lang="zh-CN" altLang="zh-CN" sz="3600" b="1" dirty="0" smtClean="0">
                <a:latin typeface="+mj-ea"/>
                <a:ea typeface="+mj-ea"/>
              </a:rPr>
              <a:t>运用</a:t>
            </a:r>
            <a:r>
              <a:rPr lang="zh-CN" altLang="zh-CN" sz="3600" b="1" dirty="0">
                <a:latin typeface="+mj-ea"/>
                <a:ea typeface="+mj-ea"/>
              </a:rPr>
              <a:t>气温计测量温度对于我们描述天气有什么帮助？</a:t>
            </a:r>
            <a:endParaRPr lang="zh-CN" altLang="zh-CN" sz="36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0" y="155129"/>
            <a:ext cx="9467528" cy="1008112"/>
            <a:chOff x="0" y="260648"/>
            <a:chExt cx="9467528" cy="1008112"/>
          </a:xfrm>
        </p:grpSpPr>
        <p:sp>
          <p:nvSpPr>
            <p:cNvPr id="52" name="矩形 51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TextBox 5"/>
            <p:cNvSpPr txBox="1"/>
            <p:nvPr/>
          </p:nvSpPr>
          <p:spPr>
            <a:xfrm>
              <a:off x="323528" y="379983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四、拓展</a:t>
              </a:r>
              <a:r>
                <a:rPr lang="en-US" altLang="zh-CN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1:</a:t>
              </a:r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观察其它温度计</a:t>
              </a:r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98688"/>
            <a:ext cx="929627" cy="28803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35063"/>
            <a:ext cx="2924043" cy="21930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0" y="4607192"/>
            <a:ext cx="2469567" cy="15567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12776"/>
            <a:ext cx="1584176" cy="23042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04" y="4914746"/>
            <a:ext cx="2824411" cy="139136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24" y="4622860"/>
            <a:ext cx="1439720" cy="155679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03770" y="4653136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气温计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28788" y="3586956"/>
            <a:ext cx="143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体温计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30770" y="6053047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水温计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30170" y="3771916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双金属温度计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89927" y="6179651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电子温度计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04530" y="6179651"/>
            <a:ext cx="234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红外线温度计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198783" y="4412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0648"/>
            <a:ext cx="9467528" cy="1008112"/>
            <a:chOff x="0" y="260648"/>
            <a:chExt cx="9467528" cy="1008112"/>
          </a:xfrm>
        </p:grpSpPr>
        <p:sp>
          <p:nvSpPr>
            <p:cNvPr id="3" name="矩形 2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TextBox 5"/>
            <p:cNvSpPr txBox="1"/>
            <p:nvPr/>
          </p:nvSpPr>
          <p:spPr>
            <a:xfrm>
              <a:off x="323528" y="379983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四、拓展</a:t>
              </a:r>
              <a:r>
                <a:rPr lang="en-US" altLang="zh-CN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2</a:t>
              </a:r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：比较气温计、体温计、水温计</a:t>
              </a:r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80020" y="5766355"/>
            <a:ext cx="878396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小结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气温计、体温计、水温计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基本结构相同，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在量程上有很大不同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不同温度计的结构与它们功能相匹配。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9592" y="1391452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n-ea"/>
              </a:rPr>
              <a:t>　　观察</a:t>
            </a:r>
            <a:r>
              <a:rPr lang="zh-CN" altLang="en-US" sz="3200" b="1" dirty="0">
                <a:latin typeface="+mn-ea"/>
              </a:rPr>
              <a:t>气温计、体温计和水温计，它们有什么相同和不同的地方</a:t>
            </a:r>
            <a:r>
              <a:rPr kumimoji="1" lang="zh-CN" altLang="en-US" sz="3200" dirty="0">
                <a:latin typeface="+mn-ea"/>
              </a:rPr>
              <a:t>？</a:t>
            </a:r>
            <a:endParaRPr kumimoji="1" lang="zh-CN" altLang="en-US" sz="3200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9016">
            <a:off x="1545246" y="2739717"/>
            <a:ext cx="929627" cy="28803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91" y="3433961"/>
            <a:ext cx="2393652" cy="17952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29566"/>
            <a:ext cx="2469567" cy="1556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360" y="5385660"/>
            <a:ext cx="8835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dirty="0">
                <a:solidFill>
                  <a:srgbClr val="FF0000"/>
                </a:solidFill>
                <a:latin typeface="+mj-ea"/>
                <a:ea typeface="+mj-ea"/>
              </a:rPr>
              <a:t>作业：</a:t>
            </a:r>
            <a:endParaRPr lang="en-US" altLang="zh-CN" sz="36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sz="3600" b="1" dirty="0">
                <a:latin typeface="+mj-ea"/>
                <a:ea typeface="+mj-ea"/>
              </a:rPr>
              <a:t>每组小组长</a:t>
            </a:r>
            <a:r>
              <a:rPr lang="zh-CN" altLang="zh-CN" sz="3600" b="1" dirty="0">
                <a:latin typeface="+mj-ea"/>
                <a:ea typeface="+mj-ea"/>
              </a:rPr>
              <a:t>记录</a:t>
            </a:r>
            <a:r>
              <a:rPr lang="zh-CN" altLang="en-US" sz="3600" b="1" dirty="0">
                <a:latin typeface="+mj-ea"/>
                <a:ea typeface="+mj-ea"/>
              </a:rPr>
              <a:t>明天</a:t>
            </a:r>
            <a:r>
              <a:rPr lang="zh-CN" altLang="zh-CN" sz="3600" b="1" dirty="0">
                <a:latin typeface="+mj-ea"/>
                <a:ea typeface="+mj-ea"/>
              </a:rPr>
              <a:t>五个时间点的温度</a:t>
            </a:r>
            <a:r>
              <a:rPr lang="zh-CN" altLang="en-US" sz="3600" b="1" dirty="0">
                <a:latin typeface="+mj-ea"/>
                <a:ea typeface="+mj-ea"/>
              </a:rPr>
              <a:t>。</a:t>
            </a:r>
            <a:endParaRPr lang="zh-CN" altLang="en-US" sz="3600" b="1" dirty="0">
              <a:latin typeface="+mj-ea"/>
              <a:ea typeface="+mj-ea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11560" y="454934"/>
            <a:ext cx="32496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日期：____  地点：______</a:t>
            </a: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55576" y="1124744"/>
          <a:ext cx="3456384" cy="396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246"/>
                <a:gridCol w="1228138"/>
              </a:tblGrid>
              <a:tr h="66007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测量时间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气温（℃）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66007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早晨（</a:t>
                      </a:r>
                      <a:r>
                        <a:rPr lang="en-US" altLang="zh-CN" dirty="0"/>
                        <a:t>8:00</a:t>
                      </a:r>
                      <a:r>
                        <a:rPr lang="zh-CN" altLang="en-US" dirty="0"/>
                        <a:t>）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66007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第二节课后（</a:t>
                      </a:r>
                      <a:r>
                        <a:rPr lang="en-US" altLang="zh-CN" dirty="0"/>
                        <a:t>10:00</a:t>
                      </a:r>
                      <a:r>
                        <a:rPr lang="zh-CN" altLang="en-US" dirty="0"/>
                        <a:t>）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66007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中午（</a:t>
                      </a:r>
                      <a:r>
                        <a:rPr lang="en-US" altLang="zh-CN" dirty="0"/>
                        <a:t>12:00</a:t>
                      </a:r>
                      <a:r>
                        <a:rPr lang="zh-CN" altLang="en-US" dirty="0"/>
                        <a:t>）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66007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第六节课后（</a:t>
                      </a:r>
                      <a:r>
                        <a:rPr lang="en-US" altLang="zh-CN" dirty="0"/>
                        <a:t>14:00</a:t>
                      </a:r>
                      <a:r>
                        <a:rPr lang="zh-CN" altLang="en-US" dirty="0"/>
                        <a:t>）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66007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傍晚（</a:t>
                      </a:r>
                      <a:r>
                        <a:rPr lang="en-US" altLang="zh-CN" dirty="0"/>
                        <a:t>16:00</a:t>
                      </a:r>
                      <a:r>
                        <a:rPr lang="zh-CN" altLang="en-US" dirty="0"/>
                        <a:t>）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39600"/>
            <a:ext cx="2361503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4638"/>
            <a:ext cx="5040047" cy="4525963"/>
          </a:xfrm>
        </p:spPr>
      </p:pic>
      <p:sp>
        <p:nvSpPr>
          <p:cNvPr id="7" name="矩形 6"/>
          <p:cNvSpPr/>
          <p:nvPr/>
        </p:nvSpPr>
        <p:spPr>
          <a:xfrm>
            <a:off x="997641" y="5445224"/>
            <a:ext cx="7148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太阳</a:t>
            </a:r>
            <a:r>
              <a:rPr lang="zh-CN" altLang="en-US" sz="3200" b="1">
                <a:latin typeface="华文中宋" panose="02010600040101010101" pitchFamily="2" charset="-122"/>
                <a:ea typeface="华文中宋" panose="02010600040101010101" pitchFamily="2" charset="-122"/>
              </a:rPr>
              <a:t>对我们地球而言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有什么作用？</a:t>
            </a:r>
            <a:r>
              <a:rPr lang="zh-CN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28434" y="260648"/>
            <a:ext cx="9172434" cy="1008112"/>
            <a:chOff x="-28434" y="260648"/>
            <a:chExt cx="9172434" cy="1008112"/>
          </a:xfrm>
        </p:grpSpPr>
        <p:sp>
          <p:nvSpPr>
            <p:cNvPr id="4" name="矩形 3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28434" y="387719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物体的冷热程度叫</a:t>
              </a:r>
              <a:r>
                <a:rPr lang="zh-CN" altLang="en-US" sz="3600" b="1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温度</a:t>
              </a:r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，大气的冷热程度呢？</a:t>
              </a:r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05939" y="3088316"/>
            <a:ext cx="5164565" cy="3207865"/>
            <a:chOff x="2866310" y="3684137"/>
            <a:chExt cx="5164565" cy="320786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16016" y="4218102"/>
              <a:ext cx="3314859" cy="2673900"/>
            </a:xfrm>
            <a:prstGeom prst="rect">
              <a:avLst/>
            </a:prstGeom>
          </p:spPr>
        </p:pic>
        <p:sp>
          <p:nvSpPr>
            <p:cNvPr id="8" name="思想气泡: 云 7"/>
            <p:cNvSpPr/>
            <p:nvPr/>
          </p:nvSpPr>
          <p:spPr>
            <a:xfrm>
              <a:off x="2866310" y="3684137"/>
              <a:ext cx="2448272" cy="1292245"/>
            </a:xfrm>
            <a:prstGeom prst="cloudCallout">
              <a:avLst>
                <a:gd name="adj1" fmla="val 74313"/>
                <a:gd name="adj2" fmla="val 4583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453699" y="4099426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想一想</a:t>
              </a:r>
              <a:endPara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699791" y="4995629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　　地球</a:t>
            </a:r>
            <a:r>
              <a:rPr lang="zh-CN" altLang="en-US" sz="2400" b="1" dirty="0"/>
              <a:t>上的气温都一样吗？</a:t>
            </a:r>
            <a:endParaRPr lang="en-US" altLang="zh-CN" sz="2400" b="1" dirty="0"/>
          </a:p>
          <a:p>
            <a:r>
              <a:rPr lang="zh-CN" altLang="en-US" sz="2400" b="1" dirty="0" smtClean="0"/>
              <a:t>　　用</a:t>
            </a:r>
            <a:r>
              <a:rPr lang="zh-CN" altLang="en-US" sz="2400" b="1" dirty="0"/>
              <a:t>什么工具来测量气温？</a:t>
            </a:r>
            <a:endParaRPr lang="zh-CN" altLang="en-US" sz="24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3777734" y="1575092"/>
            <a:ext cx="137032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气温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5" y="1786089"/>
            <a:ext cx="1206351" cy="4807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60648"/>
            <a:ext cx="9395520" cy="1008112"/>
            <a:chOff x="0" y="260648"/>
            <a:chExt cx="9395520" cy="1008112"/>
          </a:xfrm>
        </p:grpSpPr>
        <p:sp>
          <p:nvSpPr>
            <p:cNvPr id="5" name="矩形 4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1520" y="441538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一、聚焦</a:t>
              </a:r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339752" y="2276872"/>
            <a:ext cx="640871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气温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计的基本结构有哪些？如何读数呢？我们一起来认识一下气温计。</a:t>
            </a:r>
            <a:endParaRPr lang="en-US" altLang="zh-CN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1293755" cy="4255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0" y="155129"/>
            <a:ext cx="9467528" cy="1008112"/>
            <a:chOff x="0" y="260648"/>
            <a:chExt cx="9467528" cy="1008112"/>
          </a:xfrm>
        </p:grpSpPr>
        <p:sp>
          <p:nvSpPr>
            <p:cNvPr id="52" name="矩形 51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TextBox 5"/>
            <p:cNvSpPr txBox="1"/>
            <p:nvPr/>
          </p:nvSpPr>
          <p:spPr>
            <a:xfrm>
              <a:off x="323528" y="379983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二、探索</a:t>
              </a:r>
              <a:r>
                <a:rPr lang="en-US" altLang="zh-CN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1:</a:t>
              </a:r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认识气温计的结构</a:t>
              </a:r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23528" y="1349149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讨论：温度的单位是什么？气温计有哪些结构？</a:t>
            </a:r>
            <a:endParaRPr lang="zh-CN" altLang="en-US" sz="2400" dirty="0"/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83924"/>
            <a:ext cx="1293755" cy="4255492"/>
          </a:xfrm>
          <a:prstGeom prst="rect">
            <a:avLst/>
          </a:prstGeom>
        </p:spPr>
      </p:pic>
      <p:cxnSp>
        <p:nvCxnSpPr>
          <p:cNvPr id="13" name="直线连接符 12"/>
          <p:cNvCxnSpPr/>
          <p:nvPr/>
        </p:nvCxnSpPr>
        <p:spPr>
          <a:xfrm flipH="1">
            <a:off x="2195736" y="2420888"/>
            <a:ext cx="117846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线连接符 69"/>
          <p:cNvCxnSpPr/>
          <p:nvPr/>
        </p:nvCxnSpPr>
        <p:spPr>
          <a:xfrm flipH="1">
            <a:off x="2411760" y="3789040"/>
            <a:ext cx="131553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线连接符 70"/>
          <p:cNvCxnSpPr/>
          <p:nvPr/>
        </p:nvCxnSpPr>
        <p:spPr>
          <a:xfrm flipH="1">
            <a:off x="2411760" y="5085184"/>
            <a:ext cx="11605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线连接符 71"/>
          <p:cNvCxnSpPr/>
          <p:nvPr/>
        </p:nvCxnSpPr>
        <p:spPr>
          <a:xfrm flipH="1">
            <a:off x="2411760" y="5877272"/>
            <a:ext cx="131553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553262" y="5587101"/>
            <a:ext cx="80502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液泡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56223" y="4854351"/>
            <a:ext cx="80021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刻度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55668" y="3599546"/>
            <a:ext cx="80021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液柱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15284" y="2190055"/>
            <a:ext cx="14626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单位符号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650740" y="2327937"/>
            <a:ext cx="3707563" cy="277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气温计由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液泡、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刻度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液柱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、单位符号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四部分组成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℃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是温度的常用单位，读作“摄氏度”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0" y="155129"/>
            <a:ext cx="9467528" cy="1008112"/>
            <a:chOff x="0" y="260648"/>
            <a:chExt cx="9467528" cy="1008112"/>
          </a:xfrm>
        </p:grpSpPr>
        <p:sp>
          <p:nvSpPr>
            <p:cNvPr id="52" name="矩形 51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TextBox 5"/>
            <p:cNvSpPr txBox="1"/>
            <p:nvPr/>
          </p:nvSpPr>
          <p:spPr>
            <a:xfrm>
              <a:off x="323528" y="379983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二、探索</a:t>
              </a:r>
              <a:r>
                <a:rPr lang="en-US" altLang="zh-CN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2:</a:t>
              </a:r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利用气温计模型读数</a:t>
              </a:r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30829" y="170524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思考：今天的气温是多少？要怎么读呢？</a:t>
            </a:r>
            <a:endParaRPr lang="zh-CN" altLang="en-US" sz="3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304183" y="2861537"/>
            <a:ext cx="86676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　　交流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：气温计上最低气温是多少？最高气温是多少？每一大格被分成几小格？一大格和一小格的含义分别是什么？</a:t>
            </a:r>
            <a:endParaRPr lang="en-US" altLang="zh-CN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0" y="155129"/>
            <a:ext cx="9467528" cy="1008112"/>
            <a:chOff x="0" y="260648"/>
            <a:chExt cx="9467528" cy="1008112"/>
          </a:xfrm>
        </p:grpSpPr>
        <p:sp>
          <p:nvSpPr>
            <p:cNvPr id="52" name="矩形 51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TextBox 5"/>
            <p:cNvSpPr txBox="1"/>
            <p:nvPr/>
          </p:nvSpPr>
          <p:spPr>
            <a:xfrm>
              <a:off x="323528" y="379983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使用气温计的方法</a:t>
              </a:r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131840" y="2185390"/>
            <a:ext cx="4572000" cy="24872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>
              <a:lnSpc>
                <a:spcPct val="150000"/>
              </a:lnSpc>
              <a:spcAft>
                <a:spcPts val="0"/>
              </a:spcAft>
            </a:pPr>
            <a:r>
              <a:rPr lang="zh-CN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零刻度，读数起；</a:t>
            </a:r>
            <a:endParaRPr lang="zh-CN" altLang="zh-CN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304800">
              <a:lnSpc>
                <a:spcPct val="150000"/>
              </a:lnSpc>
              <a:spcAft>
                <a:spcPts val="0"/>
              </a:spcAft>
            </a:pPr>
            <a:r>
              <a:rPr lang="zh-CN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向上数，摄氏几；</a:t>
            </a:r>
            <a:endParaRPr lang="zh-CN" altLang="zh-CN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304800">
              <a:lnSpc>
                <a:spcPct val="150000"/>
              </a:lnSpc>
              <a:spcAft>
                <a:spcPts val="0"/>
              </a:spcAft>
            </a:pPr>
            <a:r>
              <a:rPr lang="zh-CN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向下数，零下几。</a:t>
            </a:r>
            <a:endParaRPr lang="zh-CN" altLang="zh-CN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1293755" cy="4255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0" y="157912"/>
            <a:ext cx="9467528" cy="1008112"/>
            <a:chOff x="0" y="260648"/>
            <a:chExt cx="9467528" cy="1008112"/>
          </a:xfrm>
        </p:grpSpPr>
        <p:sp>
          <p:nvSpPr>
            <p:cNvPr id="52" name="矩形 51"/>
            <p:cNvSpPr/>
            <p:nvPr/>
          </p:nvSpPr>
          <p:spPr>
            <a:xfrm>
              <a:off x="0" y="260648"/>
              <a:ext cx="9144000" cy="10081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TextBox 5"/>
            <p:cNvSpPr txBox="1"/>
            <p:nvPr/>
          </p:nvSpPr>
          <p:spPr>
            <a:xfrm>
              <a:off x="323528" y="379983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小试牛刀：气温计的读与写</a:t>
              </a:r>
              <a:endPara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8" y="1282576"/>
            <a:ext cx="1536700" cy="44506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282577"/>
            <a:ext cx="1536700" cy="44506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30" y="1203660"/>
            <a:ext cx="1536700" cy="44506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9981" y="5852591"/>
            <a:ext cx="22365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>
                <a:latin typeface="+mn-ea"/>
              </a:rPr>
              <a:t>读作：</a:t>
            </a:r>
            <a:r>
              <a:rPr kumimoji="1" lang="en-US" altLang="zh-CN" sz="2000" b="1" dirty="0">
                <a:latin typeface="+mn-ea"/>
              </a:rPr>
              <a:t>20</a:t>
            </a:r>
            <a:r>
              <a:rPr kumimoji="1" lang="zh-CN" altLang="en-US" sz="2000" b="1" dirty="0">
                <a:latin typeface="+mn-ea"/>
              </a:rPr>
              <a:t>℃</a:t>
            </a:r>
            <a:endParaRPr kumimoji="1" lang="en-US" altLang="zh-CN" sz="2000" b="1" dirty="0">
              <a:latin typeface="+mn-ea"/>
            </a:endParaRPr>
          </a:p>
          <a:p>
            <a:r>
              <a:rPr kumimoji="1" lang="zh-CN" altLang="en-US" sz="2000" b="1" dirty="0">
                <a:latin typeface="+mn-ea"/>
              </a:rPr>
              <a:t>写作：二十摄氏度</a:t>
            </a:r>
            <a:endParaRPr kumimoji="1" lang="en-US" altLang="zh-CN" sz="2000" b="1" dirty="0">
              <a:latin typeface="+mn-ea"/>
            </a:endParaRPr>
          </a:p>
          <a:p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441686" y="5822298"/>
            <a:ext cx="199125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>
                <a:latin typeface="+mn-ea"/>
              </a:rPr>
              <a:t>读作：</a:t>
            </a:r>
            <a:r>
              <a:rPr kumimoji="1" lang="en-US" altLang="zh-CN" sz="2000" b="1" dirty="0">
                <a:latin typeface="+mn-ea"/>
              </a:rPr>
              <a:t>0</a:t>
            </a:r>
            <a:r>
              <a:rPr kumimoji="1" lang="zh-CN" altLang="en-US" sz="2000" b="1" dirty="0">
                <a:latin typeface="+mn-ea"/>
              </a:rPr>
              <a:t>℃</a:t>
            </a:r>
            <a:endParaRPr kumimoji="1" lang="en-US" altLang="zh-CN" sz="2000" b="1" dirty="0">
              <a:latin typeface="+mn-ea"/>
            </a:endParaRPr>
          </a:p>
          <a:p>
            <a:r>
              <a:rPr kumimoji="1" lang="zh-CN" altLang="en-US" sz="2000" b="1" dirty="0">
                <a:latin typeface="+mn-ea"/>
              </a:rPr>
              <a:t>写作：零摄氏度</a:t>
            </a:r>
            <a:endParaRPr kumimoji="1" lang="en-US" altLang="zh-CN" sz="2000" b="1" dirty="0">
              <a:latin typeface="+mn-ea"/>
            </a:endParaRPr>
          </a:p>
          <a:p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271884" y="5826583"/>
            <a:ext cx="276550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>
                <a:latin typeface="+mn-ea"/>
              </a:rPr>
              <a:t>读作：</a:t>
            </a:r>
            <a:r>
              <a:rPr kumimoji="1" lang="en-US" altLang="zh-CN" sz="2000" b="1" dirty="0">
                <a:latin typeface="+mn-ea"/>
              </a:rPr>
              <a:t>-15</a:t>
            </a:r>
            <a:r>
              <a:rPr kumimoji="1" lang="zh-CN" altLang="en-US" sz="2000" b="1" dirty="0">
                <a:latin typeface="+mn-ea"/>
              </a:rPr>
              <a:t>℃</a:t>
            </a:r>
            <a:endParaRPr kumimoji="1" lang="en-US" altLang="zh-CN" sz="2000" b="1" dirty="0">
              <a:latin typeface="+mn-ea"/>
            </a:endParaRPr>
          </a:p>
          <a:p>
            <a:r>
              <a:rPr kumimoji="1" lang="zh-CN" altLang="en-US" sz="2000" b="1" dirty="0">
                <a:latin typeface="+mn-ea"/>
              </a:rPr>
              <a:t>写作：零下十五摄氏度</a:t>
            </a:r>
            <a:endParaRPr kumimoji="1" lang="en-US" altLang="zh-CN" sz="2000" b="1" dirty="0">
              <a:latin typeface="+mn-ea"/>
            </a:endParaRPr>
          </a:p>
          <a:p>
            <a:endParaRPr kumimoji="1"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43" y="1590147"/>
            <a:ext cx="1800492" cy="1497888"/>
          </a:xfrm>
          <a:prstGeom prst="rect">
            <a:avLst/>
          </a:prstGeom>
        </p:spPr>
      </p:pic>
      <p:sp>
        <p:nvSpPr>
          <p:cNvPr id="11" name="椭圆形标注 10"/>
          <p:cNvSpPr/>
          <p:nvPr/>
        </p:nvSpPr>
        <p:spPr>
          <a:xfrm>
            <a:off x="1666364" y="1556792"/>
            <a:ext cx="1536700" cy="1584176"/>
          </a:xfrm>
          <a:prstGeom prst="wedgeEllipseCallout">
            <a:avLst>
              <a:gd name="adj1" fmla="val -71772"/>
              <a:gd name="adj2" fmla="val 414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80" y="2233992"/>
            <a:ext cx="1999644" cy="1504539"/>
          </a:xfrm>
          <a:prstGeom prst="rect">
            <a:avLst/>
          </a:prstGeom>
        </p:spPr>
      </p:pic>
      <p:sp>
        <p:nvSpPr>
          <p:cNvPr id="21" name="椭圆形标注 20"/>
          <p:cNvSpPr/>
          <p:nvPr/>
        </p:nvSpPr>
        <p:spPr>
          <a:xfrm>
            <a:off x="4746396" y="2137193"/>
            <a:ext cx="1536700" cy="1584176"/>
          </a:xfrm>
          <a:prstGeom prst="wedgeEllipseCallout">
            <a:avLst>
              <a:gd name="adj1" fmla="val -71772"/>
              <a:gd name="adj2" fmla="val 414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57" y="2780928"/>
            <a:ext cx="1671233" cy="1584176"/>
          </a:xfrm>
          <a:prstGeom prst="rect">
            <a:avLst/>
          </a:prstGeom>
        </p:spPr>
      </p:pic>
      <p:sp>
        <p:nvSpPr>
          <p:cNvPr id="22" name="椭圆形标注 21"/>
          <p:cNvSpPr/>
          <p:nvPr/>
        </p:nvSpPr>
        <p:spPr>
          <a:xfrm>
            <a:off x="7654635" y="2780928"/>
            <a:ext cx="1489365" cy="1584176"/>
          </a:xfrm>
          <a:prstGeom prst="wedgeEllipseCallout">
            <a:avLst>
              <a:gd name="adj1" fmla="val -71772"/>
              <a:gd name="adj2" fmla="val 414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1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1769892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　　利用</a:t>
            </a:r>
            <a:r>
              <a:rPr lang="zh-CN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气温计模型，表示出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℃</a:t>
            </a:r>
            <a:r>
              <a:rPr lang="zh-CN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42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℃</a:t>
            </a:r>
            <a:r>
              <a:rPr lang="zh-CN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0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℃</a:t>
            </a:r>
            <a:r>
              <a:rPr lang="zh-CN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-5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℃</a:t>
            </a:r>
            <a:r>
              <a:rPr lang="zh-CN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-42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℃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52120" y="404664"/>
            <a:ext cx="1872209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61014205849"/>
  <p:tag name="MH_LIBRARY" val="GRAPHIC"/>
  <p:tag name="MH_ORDER" val="Freeform 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WPS 演示</Application>
  <PresentationFormat>全屏显示(4:3)</PresentationFormat>
  <Paragraphs>121</Paragraphs>
  <Slides>14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华文楷体</vt:lpstr>
      <vt:lpstr>华文中宋</vt:lpstr>
      <vt:lpstr>微软雅黑</vt:lpstr>
      <vt:lpstr>黑体</vt:lpstr>
      <vt:lpstr>Times New Roman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媛媛</cp:lastModifiedBy>
  <cp:revision>338</cp:revision>
  <dcterms:created xsi:type="dcterms:W3CDTF">2017-08-06T08:46:00Z</dcterms:created>
  <dcterms:modified xsi:type="dcterms:W3CDTF">2021-01-20T00:11:54Z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