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440" r:id="rId4"/>
    <p:sldId id="463" r:id="rId6"/>
    <p:sldId id="441" r:id="rId7"/>
    <p:sldId id="442" r:id="rId8"/>
    <p:sldId id="443" r:id="rId9"/>
    <p:sldId id="459" r:id="rId10"/>
    <p:sldId id="458" r:id="rId11"/>
    <p:sldId id="444" r:id="rId12"/>
    <p:sldId id="454" r:id="rId13"/>
    <p:sldId id="461" r:id="rId14"/>
    <p:sldId id="462" r:id="rId15"/>
    <p:sldId id="460" r:id="rId16"/>
    <p:sldId id="453" r:id="rId17"/>
    <p:sldId id="457" r:id="rId18"/>
    <p:sldId id="464" r:id="rId19"/>
    <p:sldId id="456" r:id="rId20"/>
    <p:sldId id="455" r:id="rId21"/>
    <p:sldId id="44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3FD23"/>
    <a:srgbClr val="0000CC"/>
    <a:srgbClr val="468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3556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8F634F86-6C05-4340-AA19-07089D74AC8D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50180" name="슬라이드 번호 개체 틀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latinLnBrk="1" hangingPunct="1"/>
            <a:fld id="{0BEC7DA9-F3F2-4EC4-A43E-F70F1C557B00}" type="slidenum">
              <a:rPr lang="ko-KR" altLang="en-US" sz="1200"/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52228" name="슬라이드 번호 개체 틀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latinLnBrk="1" hangingPunct="1"/>
            <a:fld id="{50239128-4284-459A-B796-73B15B16A67C}" type="slidenum">
              <a:rPr lang="ko-KR" altLang="en-US" sz="1200"/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48132" name="슬라이드 번호 개체 틀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latinLnBrk="1" hangingPunct="1"/>
            <a:fld id="{91A49B0F-442C-4A8C-A8CA-39D94AF0F3A3}" type="slidenum">
              <a:rPr lang="ko-KR" altLang="en-US" sz="1200"/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8676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6FDC08C9-A93A-485B-9085-F323B08A7F01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30724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8677D919-BF48-49DF-B1D5-71E644F87E96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30724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8677D919-BF48-49DF-B1D5-71E644F87E96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31748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3C6DB36C-340E-43C8-B697-AE434A62E6EA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32772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9BBC125E-FDAB-4E4D-AFF2-9DD43E764E51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33796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660BA7CB-6297-48DB-988A-30D82D683264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3556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8F634F86-6C05-4340-AA19-07089D74AC8D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4580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2CD6E644-EAD0-4623-BB31-55B6A4630C30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5604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31EDD332-9FA5-4C04-A677-E26E41C070B6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6628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3BA52CF3-8AB6-4674-81F7-28D675345971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46084" name="슬라이드 번호 개체 틀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latinLnBrk="1" hangingPunct="1"/>
            <a:fld id="{725D63C2-56A3-40BA-973F-25BE2E99BAE3}" type="slidenum">
              <a:rPr lang="ko-KR" altLang="en-US" sz="1200"/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44036" name="슬라이드 번호 개체 틀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latinLnBrk="1" hangingPunct="1"/>
            <a:fld id="{FF7A238A-846A-474D-B68E-2252ABF62A8E}" type="slidenum">
              <a:rPr lang="ko-KR" altLang="en-US" sz="1200"/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7652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3E7ED020-46B8-41EF-863F-7CCA21A3F416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ko-KR" altLang="en-US"/>
          </a:p>
        </p:txBody>
      </p:sp>
      <p:sp>
        <p:nvSpPr>
          <p:cNvPr id="29700" name="슬라이드 번호 개체 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fld id="{A09F3A86-6CAE-4A13-9A9B-CD17D55F971A}" type="slidenum">
              <a:rPr lang="ko-KR" altLang="en-US"/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4.jpeg"/><Relationship Id="rId7" Type="http://schemas.openxmlformats.org/officeDocument/2006/relationships/image" Target="../media/image18.jpeg"/><Relationship Id="rId6" Type="http://schemas.openxmlformats.org/officeDocument/2006/relationships/image" Target="../media/image19.jpeg"/><Relationship Id="rId5" Type="http://schemas.openxmlformats.org/officeDocument/2006/relationships/image" Target="../media/image26.jpeg"/><Relationship Id="rId4" Type="http://schemas.openxmlformats.org/officeDocument/2006/relationships/image" Target="../media/image13.jpeg"/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7.png"/><Relationship Id="rId10" Type="http://schemas.openxmlformats.org/officeDocument/2006/relationships/image" Target="../media/image1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小学科学教学网资源建设团队  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66046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我们知道的动物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教科版一下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动物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369" name="Picture 9" descr="螃蟹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56792"/>
            <a:ext cx="6781800" cy="43624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9157" name="Picture 5" descr="乌龟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761038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547664" y="5517232"/>
            <a:ext cx="60486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204" name="Picture 4" descr="泥鳅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481147"/>
            <a:ext cx="5545137" cy="4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109" name="Picture 5" descr="杜鹃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6073"/>
            <a:ext cx="66008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小白鼠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67" y="864932"/>
            <a:ext cx="5976937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688267" y="5375490"/>
            <a:ext cx="6048672" cy="1059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6391" name="Picture 7" descr="白兔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08639"/>
            <a:ext cx="60579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381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450542" y="232806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观察要求</a:t>
            </a:r>
            <a:endParaRPr lang="zh-CN" altLang="en-US" sz="40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760" y="1870080"/>
            <a:ext cx="8773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850" indent="304800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00B05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B05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动物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身体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分哪几部分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各部分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有什么？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69850" indent="304800">
              <a:lnSpc>
                <a:spcPct val="150000"/>
              </a:lnSpc>
              <a:spcAft>
                <a:spcPts val="0"/>
              </a:spcAft>
            </a:pPr>
            <a:endParaRPr lang="zh-CN" altLang="zh-CN" sz="1400" b="1" dirty="0">
              <a:solidFill>
                <a:srgbClr val="FF0000"/>
              </a:solidFill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69850" indent="3048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B05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B05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画出动物的主要特点。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69850" indent="304800">
              <a:lnSpc>
                <a:spcPct val="150000"/>
              </a:lnSpc>
              <a:spcAft>
                <a:spcPts val="0"/>
              </a:spcAft>
            </a:pPr>
            <a:endParaRPr lang="en-US" altLang="zh-CN" sz="2800" b="1" dirty="0">
              <a:solidFill>
                <a:srgbClr val="00B050"/>
              </a:solidFill>
              <a:latin typeface="方正粗圆_GBK" panose="03000509000000000000" pitchFamily="65" charset="-122"/>
              <a:ea typeface="方正粗圆_GBK" panose="03000509000000000000" pitchFamily="65" charset="-122"/>
              <a:cs typeface="Times New Roman" panose="02020603050405020304" pitchFamily="18" charset="0"/>
            </a:endParaRPr>
          </a:p>
          <a:p>
            <a:pPr marR="69850" indent="304800">
              <a:lnSpc>
                <a:spcPct val="150000"/>
              </a:lnSpc>
            </a:pPr>
            <a:r>
              <a:rPr lang="en-US" altLang="zh-CN" sz="2800" b="1" dirty="0">
                <a:solidFill>
                  <a:srgbClr val="00B050"/>
                </a:solidFill>
                <a:latin typeface="方正粗圆_GBK" panose="03000509000000000000" pitchFamily="65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向小组成员介绍动物的主要特点。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" y="1496276"/>
            <a:ext cx="935216" cy="103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" y="2817352"/>
            <a:ext cx="93521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" y="4297994"/>
            <a:ext cx="935216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16" name="矩形 1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79388" y="477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6" y="1486847"/>
            <a:ext cx="1296987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6" descr="白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6" y="4716463"/>
            <a:ext cx="2303463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17" descr="螳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90" y="1296988"/>
            <a:ext cx="1871662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小龙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52" y="2921537"/>
            <a:ext cx="295275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泥鳅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80" y="1285361"/>
            <a:ext cx="1655762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小白鼠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555868"/>
            <a:ext cx="24479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9" name="Picture 21" descr="杜鹃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60" y="4876434"/>
            <a:ext cx="2424112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金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3056244"/>
            <a:ext cx="23749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1" name="Picture 23" descr="乌龟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470" y="1349228"/>
            <a:ext cx="1801812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螃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42" y="3001169"/>
            <a:ext cx="2460625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3412195" y="6453188"/>
            <a:ext cx="2678385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270466"/>
            <a:ext cx="9395520" cy="1008112"/>
            <a:chOff x="0" y="260648"/>
            <a:chExt cx="9395520" cy="1008112"/>
          </a:xfrm>
        </p:grpSpPr>
        <p:sp>
          <p:nvSpPr>
            <p:cNvPr id="20" name="矩形 19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80975" y="467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62050" y="1385888"/>
            <a:ext cx="3265488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共同特点：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1.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地方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2.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食物              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  3.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排泄              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  <a:cs typeface="SSJ-PK74820000009-Identity-H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  4.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反应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  <a:cs typeface="SSJ-PK74820000009-Identity-H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  5.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生长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  6.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运动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  7. 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SSJ-PK74820000009-Identity-H"/>
              </a:rPr>
              <a:t>繁殖</a:t>
            </a:r>
            <a:endParaRPr lang="zh-CN" altLang="en-US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716016" y="2492896"/>
            <a:ext cx="3315147" cy="2842692"/>
            <a:chOff x="3932239" y="1932622"/>
            <a:chExt cx="4107151" cy="3419546"/>
          </a:xfrm>
        </p:grpSpPr>
        <p:grpSp>
          <p:nvGrpSpPr>
            <p:cNvPr id="18443" name="组合 9"/>
            <p:cNvGrpSpPr/>
            <p:nvPr/>
          </p:nvGrpSpPr>
          <p:grpSpPr bwMode="auto">
            <a:xfrm>
              <a:off x="3932239" y="2112925"/>
              <a:ext cx="3903413" cy="3239243"/>
              <a:chOff x="3937199" y="2110209"/>
              <a:chExt cx="3903413" cy="3239243"/>
            </a:xfrm>
          </p:grpSpPr>
          <p:pic>
            <p:nvPicPr>
              <p:cNvPr id="18445" name="Picture 5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2004" y="2110209"/>
                <a:ext cx="2975413" cy="3239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矩形 15"/>
              <p:cNvSpPr/>
              <p:nvPr/>
            </p:nvSpPr>
            <p:spPr>
              <a:xfrm>
                <a:off x="7061618" y="3061817"/>
                <a:ext cx="531850" cy="50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309286" y="4220716"/>
                <a:ext cx="531850" cy="50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937199" y="3061817"/>
                <a:ext cx="1038298" cy="5048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1844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522" y="1932622"/>
              <a:ext cx="828868" cy="1592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96" y="188784"/>
            <a:ext cx="422823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59" name="Picture 2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62895">
            <a:off x="60325" y="454025"/>
            <a:ext cx="4238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9044">
            <a:off x="454025" y="241300"/>
            <a:ext cx="428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12685">
            <a:off x="1030288" y="61913"/>
            <a:ext cx="3349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2413"/>
            <a:ext cx="714375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140">
            <a:off x="1450975" y="49213"/>
            <a:ext cx="452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525463" y="1690688"/>
            <a:ext cx="7016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橡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皮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泥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捏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模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ts val="12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型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49225"/>
            <a:ext cx="2609851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260648"/>
            <a:ext cx="9395520" cy="1008112"/>
            <a:chOff x="0" y="260648"/>
            <a:chExt cx="9395520" cy="1008112"/>
          </a:xfrm>
        </p:grpSpPr>
        <p:sp>
          <p:nvSpPr>
            <p:cNvPr id="27" name="矩形 26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80975" y="467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492500" y="2820988"/>
            <a:ext cx="2203450" cy="677862"/>
          </a:xfrm>
          <a:prstGeom prst="rect">
            <a:avLst/>
          </a:prstGeom>
          <a:solidFill>
            <a:srgbClr val="D1FD9B">
              <a:alpha val="86000"/>
            </a:srgbClr>
          </a:solidFill>
          <a:ln w="9525">
            <a:solidFill>
              <a:srgbClr val="D9E89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学习有序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492500" y="3678238"/>
            <a:ext cx="2203450" cy="677862"/>
          </a:xfrm>
          <a:prstGeom prst="rect">
            <a:avLst/>
          </a:prstGeom>
          <a:solidFill>
            <a:srgbClr val="D1FD9B">
              <a:alpha val="86000"/>
            </a:srgbClr>
          </a:solidFill>
          <a:ln w="9525">
            <a:solidFill>
              <a:srgbClr val="D9E89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仔细观察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492500" y="4548188"/>
            <a:ext cx="2203450" cy="677862"/>
          </a:xfrm>
          <a:prstGeom prst="rect">
            <a:avLst/>
          </a:prstGeom>
          <a:solidFill>
            <a:srgbClr val="D1FD9B">
              <a:alpha val="86000"/>
            </a:srgbClr>
          </a:solidFill>
          <a:ln w="9525">
            <a:solidFill>
              <a:srgbClr val="D9E89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勇于表达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492500" y="5407025"/>
            <a:ext cx="2203450" cy="677863"/>
          </a:xfrm>
          <a:prstGeom prst="rect">
            <a:avLst/>
          </a:prstGeom>
          <a:solidFill>
            <a:srgbClr val="D1FD9B">
              <a:alpha val="86000"/>
            </a:srgbClr>
          </a:solidFill>
          <a:ln w="9525">
            <a:solidFill>
              <a:srgbClr val="D9E89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善于倾听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403350" y="1600200"/>
            <a:ext cx="2736850" cy="836613"/>
            <a:chOff x="1547664" y="1599772"/>
            <a:chExt cx="2448272" cy="836313"/>
          </a:xfrm>
        </p:grpSpPr>
        <p:sp>
          <p:nvSpPr>
            <p:cNvPr id="10" name="椭圆 9"/>
            <p:cNvSpPr/>
            <p:nvPr/>
          </p:nvSpPr>
          <p:spPr>
            <a:xfrm>
              <a:off x="1547664" y="1599772"/>
              <a:ext cx="2448272" cy="836313"/>
            </a:xfrm>
            <a:prstGeom prst="ellipse">
              <a:avLst/>
            </a:prstGeom>
            <a:gradFill>
              <a:gsLst>
                <a:gs pos="92000">
                  <a:srgbClr val="FDECB0"/>
                </a:gs>
                <a:gs pos="99000">
                  <a:schemeClr val="accent6">
                    <a:lumMod val="40000"/>
                    <a:lumOff val="60000"/>
                  </a:schemeClr>
                </a:gs>
                <a:gs pos="0">
                  <a:srgbClr val="FEFEAC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1676894" y="1650554"/>
              <a:ext cx="2223895" cy="57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>
                <a:lnSpc>
                  <a:spcPct val="130000"/>
                </a:lnSpc>
                <a:buSzPct val="80000"/>
                <a:buFont typeface="Wingdings" panose="05000000000000000000" pitchFamily="2" charset="2"/>
                <a:buNone/>
              </a:pPr>
              <a:r>
                <a:rPr lang="zh-CN" altLang="en-US" sz="2800" b="1" dirty="0">
                  <a:latin typeface="方正小标宋简体" pitchFamily="65" charset="-122"/>
                  <a:ea typeface="方正小标宋简体" pitchFamily="65" charset="-122"/>
                  <a:cs typeface="Arial" panose="020B0604020202020204" pitchFamily="34" charset="0"/>
                </a:rPr>
                <a:t>小动物研究员</a:t>
              </a:r>
              <a:endParaRPr lang="zh-CN" altLang="en-US" sz="2800" b="1" dirty="0">
                <a:latin typeface="方正小标宋简体" pitchFamily="65" charset="-122"/>
                <a:ea typeface="方正小标宋简体" pitchFamily="65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2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1058863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24400"/>
            <a:ext cx="1058863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4060">
            <a:off x="6659563" y="3068638"/>
            <a:ext cx="1057275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24400"/>
            <a:ext cx="1114425" cy="1076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组合 16"/>
          <p:cNvGrpSpPr/>
          <p:nvPr/>
        </p:nvGrpSpPr>
        <p:grpSpPr bwMode="auto">
          <a:xfrm>
            <a:off x="4321175" y="1600200"/>
            <a:ext cx="3832940" cy="836613"/>
            <a:chOff x="4177166" y="1600200"/>
            <a:chExt cx="3832479" cy="836613"/>
          </a:xfrm>
        </p:grpSpPr>
        <p:grpSp>
          <p:nvGrpSpPr>
            <p:cNvPr id="9235" name="组合 4"/>
            <p:cNvGrpSpPr/>
            <p:nvPr/>
          </p:nvGrpSpPr>
          <p:grpSpPr bwMode="auto">
            <a:xfrm>
              <a:off x="4997806" y="1600200"/>
              <a:ext cx="3011839" cy="836613"/>
              <a:chOff x="4998027" y="1599772"/>
              <a:chExt cx="3011435" cy="836513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98027" y="1599772"/>
                <a:ext cx="2718697" cy="836513"/>
              </a:xfrm>
              <a:prstGeom prst="ellipse">
                <a:avLst/>
              </a:prstGeom>
              <a:gradFill>
                <a:gsLst>
                  <a:gs pos="92000">
                    <a:srgbClr val="FDECB0"/>
                  </a:gs>
                  <a:gs pos="99000">
                    <a:schemeClr val="accent6">
                      <a:lumMod val="40000"/>
                      <a:lumOff val="60000"/>
                    </a:schemeClr>
                  </a:gs>
                  <a:gs pos="0">
                    <a:srgbClr val="FEFEAC"/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238" name="Rectangle 16"/>
              <p:cNvSpPr>
                <a:spLocks noChangeArrowheads="1"/>
              </p:cNvSpPr>
              <p:nvPr/>
            </p:nvSpPr>
            <p:spPr bwMode="auto">
              <a:xfrm>
                <a:off x="5195201" y="1674083"/>
                <a:ext cx="2814261" cy="5729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buSzPct val="80000"/>
                </a:pPr>
                <a:r>
                  <a:rPr lang="zh-CN" altLang="en-US" sz="2800" b="1" dirty="0">
                    <a:latin typeface="方正小标宋简体" pitchFamily="65" charset="-122"/>
                    <a:ea typeface="方正小标宋简体" pitchFamily="65" charset="-122"/>
                    <a:cs typeface="Arial" panose="020B0604020202020204" pitchFamily="34" charset="0"/>
                  </a:rPr>
                  <a:t>小小动物学家</a:t>
                </a:r>
                <a:endParaRPr lang="zh-CN" altLang="en-US" sz="2800" b="1" dirty="0">
                  <a:latin typeface="方正小标宋简体" pitchFamily="65" charset="-122"/>
                  <a:ea typeface="方正小标宋简体" pitchFamily="65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" name="直接箭头连接符 18"/>
            <p:cNvCxnSpPr/>
            <p:nvPr/>
          </p:nvCxnSpPr>
          <p:spPr>
            <a:xfrm>
              <a:off x="4177166" y="2017713"/>
              <a:ext cx="60476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96" y="188784"/>
            <a:ext cx="422823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260648"/>
            <a:ext cx="9395520" cy="1008112"/>
            <a:chOff x="0" y="260648"/>
            <a:chExt cx="9395520" cy="1008112"/>
          </a:xfrm>
        </p:grpSpPr>
        <p:sp>
          <p:nvSpPr>
            <p:cNvPr id="27" name="矩形 26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180975" y="467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30" name="矩形 29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7503"/>
            <a:ext cx="1058863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89698"/>
            <a:ext cx="1058863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5940">
            <a:off x="7176294" y="1790133"/>
            <a:ext cx="1057275" cy="10572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79580"/>
            <a:ext cx="1114425" cy="1076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753104" y="29235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说说你知道的动物？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11" name="矩形 10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179388" y="492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63721"/>
            <a:ext cx="6720805" cy="5089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43838" y="1660525"/>
            <a:ext cx="8159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主要特点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77125" y="5170488"/>
            <a:ext cx="16319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mǎ  yǐ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800" b="1">
                <a:latin typeface="方正小标宋简体" pitchFamily="65" charset="-122"/>
                <a:ea typeface="方正小标宋简体" pitchFamily="65" charset="-122"/>
              </a:rPr>
              <a:t>蚂 蚁</a:t>
            </a:r>
            <a:endParaRPr lang="zh-CN" altLang="en-US" sz="3800" b="1">
              <a:latin typeface="方正小标宋简体" pitchFamily="65" charset="-122"/>
              <a:ea typeface="方正小标宋简体" pitchFamily="65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11" name="矩形 10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698750"/>
            <a:ext cx="1936750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9" y="1497647"/>
            <a:ext cx="6701343" cy="51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31" y="1503153"/>
            <a:ext cx="5256584" cy="47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61" name="Picture 5" descr="螳螂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34" y="1472653"/>
            <a:ext cx="6552331" cy="4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3013" name="Picture 5" descr="小龙虾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910512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60" y="188912"/>
            <a:ext cx="9395520" cy="1008112"/>
            <a:chOff x="0" y="260648"/>
            <a:chExt cx="9395520" cy="1008112"/>
          </a:xfrm>
        </p:grpSpPr>
        <p:sp>
          <p:nvSpPr>
            <p:cNvPr id="6" name="矩形 5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308850" y="6453188"/>
            <a:ext cx="792163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20" name="Picture 8" descr="金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00808"/>
            <a:ext cx="79438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23" y="225216"/>
            <a:ext cx="4068000" cy="11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WPS 演示</Application>
  <PresentationFormat>全屏显示(4:3)</PresentationFormat>
  <Paragraphs>50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华文楷体</vt:lpstr>
      <vt:lpstr>华文中宋</vt:lpstr>
      <vt:lpstr>微软雅黑</vt:lpstr>
      <vt:lpstr>Gulim</vt:lpstr>
      <vt:lpstr>Malgun Gothic</vt:lpstr>
      <vt:lpstr>方正小标宋简体</vt:lpstr>
      <vt:lpstr>黑体</vt:lpstr>
      <vt:lpstr>Calibri</vt:lpstr>
      <vt:lpstr>Arial Unicode MS</vt:lpstr>
      <vt:lpstr>方正粗圆_GBK</vt:lpstr>
      <vt:lpstr>Times New Roman</vt:lpstr>
      <vt:lpstr>Tahoma</vt:lpstr>
      <vt:lpstr>SSJ-PK74820000009-Identity-H</vt:lpstr>
      <vt:lpstr>Euphorigenic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媛媛</cp:lastModifiedBy>
  <cp:revision>318</cp:revision>
  <dcterms:created xsi:type="dcterms:W3CDTF">2017-08-06T08:46:00Z</dcterms:created>
  <dcterms:modified xsi:type="dcterms:W3CDTF">2021-01-20T00:07:20Z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