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sldIdLst>
    <p:sldId id="257" r:id="rId3"/>
    <p:sldId id="286" r:id="rId4"/>
    <p:sldId id="295" r:id="rId5"/>
    <p:sldId id="299" r:id="rId6"/>
    <p:sldId id="288" r:id="rId7"/>
    <p:sldId id="289" r:id="rId8"/>
    <p:sldId id="290" r:id="rId9"/>
    <p:sldId id="298" r:id="rId10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F6699"/>
    <a:srgbClr val="468DE4"/>
    <a:srgbClr val="33FD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96" autoAdjust="0"/>
    <p:restoredTop sz="94660"/>
  </p:normalViewPr>
  <p:slideViewPr>
    <p:cSldViewPr>
      <p:cViewPr varScale="1">
        <p:scale>
          <a:sx n="64" d="100"/>
          <a:sy n="64" d="100"/>
        </p:scale>
        <p:origin x="-1448" y="-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8F050A-D2AD-4DFE-94E9-DCE49FEDF32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35D4FB-E543-44E9-9240-BF368CDFB2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1500174"/>
            <a:ext cx="9144000" cy="34165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5157192"/>
            <a:ext cx="91440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小学科学教学网资源建设团队  </a:t>
            </a:r>
            <a:r>
              <a:rPr lang="zh-CN" altLang="en-US" sz="36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丁言君 </a:t>
            </a:r>
            <a:endParaRPr lang="en-US" altLang="zh-CN" sz="36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2437418"/>
            <a:ext cx="9144000" cy="207170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0" y="2866046"/>
            <a:ext cx="9144000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600" b="1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4.</a:t>
            </a:r>
            <a:r>
              <a:rPr lang="zh-CN" altLang="en-US" sz="6600" b="1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神奇的纸</a:t>
            </a:r>
            <a:endParaRPr lang="zh-CN" altLang="en-US" sz="6600" b="1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10" name="任意多边形 9"/>
          <p:cNvSpPr/>
          <p:nvPr>
            <p:custDataLst>
              <p:tags r:id="rId1"/>
            </p:custDataLst>
          </p:nvPr>
        </p:nvSpPr>
        <p:spPr>
          <a:xfrm flipH="1">
            <a:off x="428596" y="484652"/>
            <a:ext cx="6643734" cy="1000132"/>
          </a:xfrm>
          <a:custGeom>
            <a:avLst/>
            <a:gdLst>
              <a:gd name="connsiteX0" fmla="*/ 2 w 3878508"/>
              <a:gd name="connsiteY0" fmla="*/ 0 h 762904"/>
              <a:gd name="connsiteX1" fmla="*/ 3497056 w 3878508"/>
              <a:gd name="connsiteY1" fmla="*/ 0 h 762904"/>
              <a:gd name="connsiteX2" fmla="*/ 3878508 w 3878508"/>
              <a:gd name="connsiteY2" fmla="*/ 381452 h 762904"/>
              <a:gd name="connsiteX3" fmla="*/ 3878507 w 3878508"/>
              <a:gd name="connsiteY3" fmla="*/ 381452 h 762904"/>
              <a:gd name="connsiteX4" fmla="*/ 3497055 w 3878508"/>
              <a:gd name="connsiteY4" fmla="*/ 762904 h 762904"/>
              <a:gd name="connsiteX5" fmla="*/ 0 w 3878508"/>
              <a:gd name="connsiteY5" fmla="*/ 762903 h 762904"/>
              <a:gd name="connsiteX6" fmla="*/ 51426 w 3878508"/>
              <a:gd name="connsiteY6" fmla="*/ 720474 h 762904"/>
              <a:gd name="connsiteX7" fmla="*/ 191853 w 3878508"/>
              <a:gd name="connsiteY7" fmla="*/ 381451 h 762904"/>
              <a:gd name="connsiteX8" fmla="*/ 51426 w 3878508"/>
              <a:gd name="connsiteY8" fmla="*/ 42429 h 762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78508" h="762904">
                <a:moveTo>
                  <a:pt x="2" y="0"/>
                </a:moveTo>
                <a:lnTo>
                  <a:pt x="3497056" y="0"/>
                </a:lnTo>
                <a:cubicBezTo>
                  <a:pt x="3707726" y="0"/>
                  <a:pt x="3878508" y="170782"/>
                  <a:pt x="3878508" y="381452"/>
                </a:cubicBezTo>
                <a:lnTo>
                  <a:pt x="3878507" y="381452"/>
                </a:lnTo>
                <a:cubicBezTo>
                  <a:pt x="3878507" y="592122"/>
                  <a:pt x="3707725" y="762904"/>
                  <a:pt x="3497055" y="762904"/>
                </a:cubicBezTo>
                <a:lnTo>
                  <a:pt x="0" y="762903"/>
                </a:lnTo>
                <a:lnTo>
                  <a:pt x="51426" y="720474"/>
                </a:lnTo>
                <a:cubicBezTo>
                  <a:pt x="138189" y="633710"/>
                  <a:pt x="191853" y="513848"/>
                  <a:pt x="191853" y="381451"/>
                </a:cubicBezTo>
                <a:cubicBezTo>
                  <a:pt x="191853" y="249055"/>
                  <a:pt x="138189" y="129192"/>
                  <a:pt x="51426" y="42429"/>
                </a:cubicBez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lIns="396000" tIns="0" rIns="0" bIns="0" anchor="ctr">
            <a:noAutofit/>
          </a:bodyPr>
          <a:lstStyle/>
          <a:p>
            <a:pPr>
              <a:lnSpc>
                <a:spcPct val="130000"/>
              </a:lnSpc>
              <a:defRPr/>
            </a:pPr>
            <a:r>
              <a:rPr lang="zh-CN" altLang="en-US" sz="2800" b="1" dirty="0"/>
              <a:t> 教科版</a:t>
            </a:r>
            <a:r>
              <a:rPr lang="zh-CN" altLang="en-US" sz="2800" b="1" dirty="0" smtClean="0"/>
              <a:t>二上</a:t>
            </a:r>
            <a:r>
              <a:rPr lang="en-US" altLang="zh-CN" sz="2800" b="1" dirty="0" smtClean="0"/>
              <a:t>《</a:t>
            </a:r>
            <a:r>
              <a:rPr lang="zh-CN" altLang="en-US" sz="2800" b="1" dirty="0" smtClean="0"/>
              <a:t>材料</a:t>
            </a:r>
            <a:r>
              <a:rPr lang="en-US" altLang="zh-CN" sz="2800" b="1" dirty="0" smtClean="0"/>
              <a:t>》</a:t>
            </a:r>
            <a:r>
              <a:rPr lang="zh-CN" altLang="en-US" sz="2800" b="1" dirty="0" smtClean="0"/>
              <a:t>单元</a:t>
            </a:r>
            <a:endParaRPr lang="zh-CN" altLang="en-US" sz="2800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  <a:sym typeface="+mn-ea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6296" y="388704"/>
            <a:ext cx="1526917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内容占位符 -2147482624"/>
          <p:cNvPicPr>
            <a:picLocks noGrp="1" noChangeAspect="1" noChangeArrowheads="1"/>
          </p:cNvPicPr>
          <p:nvPr>
            <p:ph idx="1"/>
          </p:nvPr>
        </p:nvPicPr>
        <p:blipFill>
          <a:blip r:embed="rId1" cstate="print"/>
          <a:srcRect/>
          <a:stretch>
            <a:fillRect/>
          </a:stretch>
        </p:blipFill>
        <p:spPr>
          <a:xfrm>
            <a:off x="0" y="0"/>
            <a:ext cx="9144000" cy="7173416"/>
          </a:xfrm>
        </p:spPr>
      </p:pic>
      <p:sp>
        <p:nvSpPr>
          <p:cNvPr id="6145" name="标题 1"/>
          <p:cNvSpPr>
            <a:spLocks noGrp="1"/>
          </p:cNvSpPr>
          <p:nvPr>
            <p:ph type="title"/>
          </p:nvPr>
        </p:nvSpPr>
        <p:spPr>
          <a:xfrm>
            <a:off x="562610" y="535093"/>
            <a:ext cx="8229600" cy="1143000"/>
          </a:xfrm>
        </p:spPr>
        <p:txBody>
          <a:bodyPr/>
          <a:lstStyle/>
          <a:p>
            <a:r>
              <a:rPr lang="zh-CN" altLang="zh-CN" sz="5400" b="1" noProof="1">
                <a:solidFill>
                  <a:schemeClr val="bg1"/>
                </a:solidFill>
              </a:rPr>
              <a:t>瓦楞</a:t>
            </a:r>
            <a:endParaRPr lang="zh-CN" altLang="zh-CN" sz="5400" b="1" noProof="1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标题 1"/>
          <p:cNvSpPr>
            <a:spLocks noGrp="1" noChangeArrowheads="1"/>
          </p:cNvSpPr>
          <p:nvPr>
            <p:ph type="title"/>
          </p:nvPr>
        </p:nvSpPr>
        <p:spPr>
          <a:xfrm>
            <a:off x="468313" y="681567"/>
            <a:ext cx="8229600" cy="1143000"/>
          </a:xfrm>
        </p:spPr>
        <p:txBody>
          <a:bodyPr/>
          <a:lstStyle/>
          <a:p>
            <a:r>
              <a:rPr lang="zh-CN" altLang="zh-CN" smtClean="0"/>
              <a:t>压一压</a:t>
            </a:r>
            <a:endParaRPr lang="zh-CN" altLang="zh-CN" smtClean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0" t="28794" r="2161" b="3401"/>
          <a:stretch>
            <a:fillRect/>
          </a:stretch>
        </p:blipFill>
        <p:spPr bwMode="auto">
          <a:xfrm>
            <a:off x="468631" y="1944792"/>
            <a:ext cx="7938135" cy="37160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内容占位符 8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-171400"/>
            <a:ext cx="9252520" cy="7126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标题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 smtClean="0"/>
              <a:t>温馨提示</a:t>
            </a:r>
            <a:endParaRPr lang="zh-CN" altLang="en-US" b="1" dirty="0" smtClean="0"/>
          </a:p>
        </p:txBody>
      </p:sp>
      <p:sp>
        <p:nvSpPr>
          <p:cNvPr id="7170" name="内容占位符 2"/>
          <p:cNvSpPr>
            <a:spLocks noGrp="1" noChangeArrowheads="1"/>
          </p:cNvSpPr>
          <p:nvPr>
            <p:ph idx="1"/>
          </p:nvPr>
        </p:nvSpPr>
        <p:spPr>
          <a:xfrm>
            <a:off x="1043608" y="1844824"/>
            <a:ext cx="8229600" cy="4525963"/>
          </a:xfrm>
        </p:spPr>
        <p:txBody>
          <a:bodyPr/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b="1" dirty="0" smtClean="0"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b="1" dirty="0" smtClean="0"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．一边做一边完成记录表。</a:t>
            </a:r>
            <a:endParaRPr lang="zh-CN" altLang="en-US" b="1" dirty="0" smtClean="0"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b="1" dirty="0" smtClean="0"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b="1" dirty="0" smtClean="0"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．将发现及时与同伴分享。</a:t>
            </a:r>
            <a:endParaRPr lang="zh-CN" altLang="en-US" b="1" dirty="0" smtClean="0"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b="1" dirty="0" smtClean="0"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CN" altLang="en-US" b="1" dirty="0" smtClean="0"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．注意安全，小心烫伤。</a:t>
            </a:r>
            <a:endParaRPr lang="zh-CN" altLang="en-US" b="1" dirty="0" smtClean="0"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endParaRPr lang="zh-CN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2944814" y="1581151"/>
            <a:ext cx="2301875" cy="4480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1" name="图片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803400" y="1748367"/>
            <a:ext cx="4784725" cy="4525433"/>
          </a:xfrm>
        </p:spPr>
      </p:pic>
      <p:sp>
        <p:nvSpPr>
          <p:cNvPr id="8195" name="标题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生活中神奇的纸</a:t>
            </a:r>
            <a:endParaRPr lang="zh-CN" altLang="en-US" smtClean="0"/>
          </a:p>
        </p:txBody>
      </p:sp>
      <p:pic>
        <p:nvPicPr>
          <p:cNvPr id="7" name="图片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09876" y="1498601"/>
            <a:ext cx="3065463" cy="5027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15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1" dur="2000"/>
                                        <p:tgtEl>
                                          <p:spTgt spid="153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5535614" y="-8467"/>
            <a:ext cx="4175125" cy="3750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8" name="标题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zh-CN" smtClean="0"/>
              <a:t>纸再变一变</a:t>
            </a:r>
            <a:endParaRPr lang="zh-CN" altLang="zh-CN" smtClean="0"/>
          </a:p>
        </p:txBody>
      </p:sp>
      <p:pic>
        <p:nvPicPr>
          <p:cNvPr id="4" name="图片 14" descr="科学学生活动手册-二上扉页+内文_页面_1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3623" t="41318" r="31203" b="41200"/>
          <a:stretch>
            <a:fillRect/>
          </a:stretch>
        </p:blipFill>
        <p:spPr>
          <a:xfrm>
            <a:off x="-169863" y="1617134"/>
            <a:ext cx="3844926" cy="3623733"/>
          </a:xfr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22651" y="2711452"/>
            <a:ext cx="2962275" cy="3803649"/>
          </a:xfrm>
          <a:prstGeom prst="rect">
            <a:avLst/>
          </a:prstGeom>
          <a:ln>
            <a:solidFill>
              <a:srgbClr val="00206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图片 9" descr="科学学生活动手册-二上扉页+内文_页面_17.jpg"/>
          <p:cNvPicPr>
            <a:picLocks noChangeAspect="1" noChangeArrowheads="1"/>
          </p:cNvPicPr>
          <p:nvPr/>
        </p:nvPicPr>
        <p:blipFill>
          <a:blip r:embed="rId1" cstate="print"/>
          <a:srcRect l="17633" t="23801" r="15753" b="58682"/>
          <a:stretch>
            <a:fillRect/>
          </a:stretch>
        </p:blipFill>
        <p:spPr bwMode="auto">
          <a:xfrm>
            <a:off x="1062039" y="1079500"/>
            <a:ext cx="6156325" cy="302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1547664" y="260648"/>
            <a:ext cx="5184775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r>
              <a:rPr lang="zh-CN" altLang="en-US" sz="4800" b="1" noProof="1" smtClean="0">
                <a:solidFill>
                  <a:srgbClr val="7F7F7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做一张油纸</a:t>
            </a:r>
            <a:endParaRPr lang="zh-CN" altLang="en-US" sz="4800" b="1" noProof="1">
              <a:solidFill>
                <a:srgbClr val="7F7F7F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21508" name="图片 10" descr="科学学生活动手册-二上扉页+内文_页面_17.jpg"/>
          <p:cNvPicPr>
            <a:picLocks noChangeAspect="1" noChangeArrowheads="1"/>
          </p:cNvPicPr>
          <p:nvPr/>
        </p:nvPicPr>
        <p:blipFill>
          <a:blip r:embed="rId1" cstate="print"/>
          <a:srcRect l="35362" t="68599" r="33054" b="16553"/>
          <a:stretch>
            <a:fillRect/>
          </a:stretch>
        </p:blipFill>
        <p:spPr bwMode="auto">
          <a:xfrm>
            <a:off x="4356101" y="4102100"/>
            <a:ext cx="2735263" cy="2398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图片 14" descr="科学学生活动手册-二上扉页+内文_页面_17.jpg"/>
          <p:cNvPicPr>
            <a:picLocks noChangeAspect="1" noChangeArrowheads="1"/>
          </p:cNvPicPr>
          <p:nvPr/>
        </p:nvPicPr>
        <p:blipFill>
          <a:blip r:embed="rId1" cstate="print"/>
          <a:srcRect l="33623" t="41318" r="31203" b="41200"/>
          <a:stretch>
            <a:fillRect/>
          </a:stretch>
        </p:blipFill>
        <p:spPr bwMode="auto">
          <a:xfrm>
            <a:off x="971550" y="4102101"/>
            <a:ext cx="2973388" cy="275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3" name="云形标注 1"/>
          <p:cNvSpPr>
            <a:spLocks noChangeArrowheads="1"/>
          </p:cNvSpPr>
          <p:nvPr/>
        </p:nvSpPr>
        <p:spPr bwMode="auto">
          <a:xfrm>
            <a:off x="6732588" y="1892300"/>
            <a:ext cx="2411412" cy="2209800"/>
          </a:xfrm>
          <a:prstGeom prst="cloudCallout">
            <a:avLst>
              <a:gd name="adj1" fmla="val -49269"/>
              <a:gd name="adj2" fmla="val 80903"/>
            </a:avLst>
          </a:prstGeom>
          <a:solidFill>
            <a:srgbClr val="8064A2"/>
          </a:solidFill>
          <a:ln w="38100">
            <a:solidFill>
              <a:schemeClr val="bg1"/>
            </a:solidFill>
            <a:rou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/>
            <a:r>
              <a:rPr lang="en-US" altLang="zh-CN">
                <a:solidFill>
                  <a:srgbClr val="FFFFFF"/>
                </a:solidFill>
              </a:rPr>
              <a:t>Tips</a:t>
            </a:r>
            <a:r>
              <a:rPr lang="zh-CN" altLang="en-US">
                <a:solidFill>
                  <a:srgbClr val="FFFFFF"/>
                </a:solidFill>
              </a:rPr>
              <a:t>：</a:t>
            </a:r>
            <a:endParaRPr lang="en-US" altLang="zh-CN">
              <a:solidFill>
                <a:srgbClr val="FFFFFF"/>
              </a:solidFill>
            </a:endParaRPr>
          </a:p>
          <a:p>
            <a:pPr algn="ctr"/>
            <a:r>
              <a:rPr lang="zh-CN" altLang="zh-CN">
                <a:solidFill>
                  <a:srgbClr val="FFFFFF"/>
                </a:solidFill>
              </a:rPr>
              <a:t>1</a:t>
            </a:r>
            <a:r>
              <a:rPr lang="en-US" altLang="zh-CN">
                <a:solidFill>
                  <a:srgbClr val="FFFFFF"/>
                </a:solidFill>
              </a:rPr>
              <a:t>.</a:t>
            </a:r>
            <a:r>
              <a:rPr lang="zh-CN" altLang="en-US">
                <a:solidFill>
                  <a:srgbClr val="FFFFFF"/>
                </a:solidFill>
              </a:rPr>
              <a:t>各滴一滴水</a:t>
            </a:r>
            <a:r>
              <a:rPr lang="en-US" altLang="zh-CN">
                <a:solidFill>
                  <a:srgbClr val="FFFFFF"/>
                </a:solidFill>
              </a:rPr>
              <a:t>2.</a:t>
            </a:r>
            <a:r>
              <a:rPr lang="zh-CN" altLang="en-US">
                <a:solidFill>
                  <a:srgbClr val="FFFFFF"/>
                </a:solidFill>
              </a:rPr>
              <a:t>静静观察</a:t>
            </a:r>
            <a:endParaRPr lang="en-US" altLang="zh-CN">
              <a:solidFill>
                <a:srgbClr val="FFFFFF"/>
              </a:solidFill>
            </a:endParaRPr>
          </a:p>
          <a:p>
            <a:pPr algn="ctr"/>
            <a:r>
              <a:rPr lang="zh-CN" altLang="zh-CN">
                <a:solidFill>
                  <a:srgbClr val="FFFFFF"/>
                </a:solidFill>
              </a:rPr>
              <a:t>3</a:t>
            </a:r>
            <a:r>
              <a:rPr lang="en-US" altLang="zh-CN">
                <a:solidFill>
                  <a:srgbClr val="FFFFFF"/>
                </a:solidFill>
              </a:rPr>
              <a:t>.</a:t>
            </a:r>
            <a:r>
              <a:rPr lang="zh-CN" altLang="en-US">
                <a:solidFill>
                  <a:srgbClr val="FFFFFF"/>
                </a:solidFill>
              </a:rPr>
              <a:t>做好记录</a:t>
            </a:r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3" grpId="0" animBg="1"/>
    </p:bldLst>
  </p:timing>
</p:sld>
</file>

<file path=ppt/tags/tag1.xml><?xml version="1.0" encoding="utf-8"?>
<p:tagLst xmlns:p="http://schemas.openxmlformats.org/presentationml/2006/main">
  <p:tag name="MH" val="20161014205849"/>
  <p:tag name="MH_LIBRARY" val="GRAPHIC"/>
  <p:tag name="MH_ORDER" val="Freeform 8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125</Words>
  <Application>WPS 演示</Application>
  <PresentationFormat>全屏显示(4:3)</PresentationFormat>
  <Paragraphs>27</Paragraphs>
  <Slides>8</Slides>
  <Notes>0</Notes>
  <HiddenSlides>3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20" baseType="lpstr">
      <vt:lpstr>Arial</vt:lpstr>
      <vt:lpstr>宋体</vt:lpstr>
      <vt:lpstr>Wingdings</vt:lpstr>
      <vt:lpstr>华文楷体</vt:lpstr>
      <vt:lpstr>华文中宋</vt:lpstr>
      <vt:lpstr>微软雅黑</vt:lpstr>
      <vt:lpstr>Times New Roman</vt:lpstr>
      <vt:lpstr>Gulim</vt:lpstr>
      <vt:lpstr>Calibri</vt:lpstr>
      <vt:lpstr>Arial Unicode MS</vt:lpstr>
      <vt:lpstr>Malgun Gothic</vt:lpstr>
      <vt:lpstr>Office 主题</vt:lpstr>
      <vt:lpstr>PowerPoint 演示文稿</vt:lpstr>
      <vt:lpstr>瓦楞</vt:lpstr>
      <vt:lpstr>压一压</vt:lpstr>
      <vt:lpstr>PowerPoint 演示文稿</vt:lpstr>
      <vt:lpstr>温馨提示</vt:lpstr>
      <vt:lpstr>生活中神奇的纸</vt:lpstr>
      <vt:lpstr>纸再变一变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Administrator</dc:creator>
  <cp:lastModifiedBy>媛媛</cp:lastModifiedBy>
  <cp:revision>330</cp:revision>
  <dcterms:created xsi:type="dcterms:W3CDTF">2017-08-06T08:46:00Z</dcterms:created>
  <dcterms:modified xsi:type="dcterms:W3CDTF">2021-01-15T06:37:56Z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2052-11.1.0.10314</vt:lpwstr>
  </property>
</Properties>
</file>