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82" r:id="rId3"/>
    <p:sldId id="383" r:id="rId4"/>
    <p:sldId id="386" r:id="rId5"/>
    <p:sldId id="384" r:id="rId6"/>
    <p:sldId id="385" r:id="rId7"/>
    <p:sldId id="334" r:id="rId8"/>
    <p:sldId id="324" r:id="rId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  <a:srgbClr val="CC3300"/>
    <a:srgbClr val="006600"/>
    <a:srgbClr val="FF9966"/>
    <a:srgbClr val="FFCCCC"/>
    <a:srgbClr val="FF99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 noRot="1"/>
          </p:cNvSpPr>
          <p:nvPr>
            <p:ph type="ctrTitle"/>
          </p:nvPr>
        </p:nvSpPr>
        <p:spPr>
          <a:xfrm>
            <a:off x="3962400" y="1066800"/>
            <a:ext cx="4648200" cy="1981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kern="12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1" name="副标题 2050"/>
          <p:cNvSpPr>
            <a:spLocks noGrp="1" noRot="1"/>
          </p:cNvSpPr>
          <p:nvPr>
            <p:ph type="subTitle" idx="1"/>
          </p:nvPr>
        </p:nvSpPr>
        <p:spPr>
          <a:xfrm>
            <a:off x="3962400" y="3657600"/>
            <a:ext cx="4572000" cy="1676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301625" y="607695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endParaRPr lang="zh-CN" altLang="en-US" strike="noStrike" noProof="1"/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4200" y="607695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endParaRPr lang="zh-CN" strike="noStrike" noProof="1"/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3200" y="607695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9569" y="685800"/>
            <a:ext cx="2135981" cy="51816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84119" cy="51816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84968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0583" y="1981200"/>
            <a:ext cx="4184968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 noRot="1"/>
          </p:cNvSpPr>
          <p:nvPr>
            <p:ph type="title"/>
          </p:nvPr>
        </p:nvSpPr>
        <p:spPr>
          <a:xfrm>
            <a:off x="301625" y="6858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 noRot="1"/>
          </p:cNvSpPr>
          <p:nvPr>
            <p:ph type="body"/>
          </p:nvPr>
        </p:nvSpPr>
        <p:spPr>
          <a:xfrm>
            <a:off x="304800" y="1981200"/>
            <a:ext cx="8540750" cy="3886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文本框 10252"/>
          <p:cNvSpPr txBox="1"/>
          <p:nvPr/>
        </p:nvSpPr>
        <p:spPr>
          <a:xfrm>
            <a:off x="5148263" y="3429000"/>
            <a:ext cx="399573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endParaRPr lang="zh-CN" altLang="zh-CN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任意多边形 9"/>
          <p:cNvSpPr/>
          <p:nvPr>
            <p:custDataLst>
              <p:tags r:id="rId1"/>
            </p:custDataLst>
          </p:nvPr>
        </p:nvSpPr>
        <p:spPr>
          <a:xfrm flipH="1">
            <a:off x="66675" y="484188"/>
            <a:ext cx="8159750" cy="1000125"/>
          </a:xfrm>
          <a:custGeom>
            <a:avLst/>
            <a:gdLst>
              <a:gd name="txL" fmla="*/ 0 w 3878508"/>
              <a:gd name="txT" fmla="*/ 0 h 762904"/>
              <a:gd name="txR" fmla="*/ 3878508 w 3878508"/>
              <a:gd name="txB" fmla="*/ 762904 h 762904"/>
            </a:gdLst>
            <a:ahLst/>
            <a:cxnLst>
              <a:cxn ang="0">
                <a:pos x="3" y="0"/>
              </a:cxn>
              <a:cxn ang="0">
                <a:pos x="5990321" y="0"/>
              </a:cxn>
              <a:cxn ang="0">
                <a:pos x="6643734" y="500066"/>
              </a:cxn>
              <a:cxn ang="0">
                <a:pos x="6643732" y="500066"/>
              </a:cxn>
              <a:cxn ang="0">
                <a:pos x="5990319" y="1000132"/>
              </a:cxn>
              <a:cxn ang="0">
                <a:pos x="0" y="1000130"/>
              </a:cxn>
              <a:cxn ang="0">
                <a:pos x="88090" y="944508"/>
              </a:cxn>
              <a:cxn ang="0">
                <a:pos x="328636" y="500064"/>
              </a:cxn>
              <a:cxn ang="0">
                <a:pos x="88090" y="55622"/>
              </a:cxn>
            </a:cxnLst>
            <a:rect l="txL" t="txT" r="txR" b="tx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8EB4E3"/>
          </a:solidFill>
          <a:ln w="25400">
            <a:noFill/>
          </a:ln>
        </p:spPr>
        <p:txBody>
          <a:bodyPr lIns="396000" tIns="0" rIns="0" bIns="0" anchor="ctr"/>
          <a:p>
            <a:pPr fontAlgn="base">
              <a:lnSpc>
                <a:spcPct val="130000"/>
              </a:lnSpc>
            </a:pPr>
            <a:r>
              <a:rPr lang="zh-CN" altLang="en-US" sz="2800" b="1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2800" b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  <a:t>教科版科学六年级上册第三单元</a:t>
            </a:r>
            <a:r>
              <a:rPr lang="en-US" altLang="zh-CN" sz="2800" b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  <a:t>--《</a:t>
            </a:r>
            <a:r>
              <a:rPr lang="zh-CN" altLang="en-US" sz="2800" b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  <a:t>工具与技术</a:t>
            </a:r>
            <a:r>
              <a:rPr lang="en-US" altLang="zh-CN" sz="2800" b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  <a:t>》</a:t>
            </a:r>
            <a:endParaRPr lang="en-US" altLang="zh-CN" sz="2800" b="1" strike="noStrike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73555" y="3834765"/>
            <a:ext cx="6336665" cy="5835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桂林市七星区卓然小学   贾金生</a:t>
            </a:r>
            <a:endParaRPr lang="zh-CN" altLang="en-US" sz="3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25" y="1484313"/>
            <a:ext cx="9144000" cy="2071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2" name="TextBox 5"/>
          <p:cNvSpPr txBox="1"/>
          <p:nvPr/>
        </p:nvSpPr>
        <p:spPr>
          <a:xfrm>
            <a:off x="66675" y="2035175"/>
            <a:ext cx="914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6000" b="1" noProof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itchFamily="2" charset="-122"/>
                <a:ea typeface="华文中宋" pitchFamily="2" charset="-122"/>
                <a:cs typeface="+mn-cs"/>
              </a:rPr>
              <a:t>6.</a:t>
            </a:r>
            <a:r>
              <a:rPr lang="zh-CN" altLang="en-US" sz="6000" b="1" noProof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itchFamily="2" charset="-122"/>
                <a:ea typeface="华文中宋" pitchFamily="2" charset="-122"/>
                <a:cs typeface="+mn-cs"/>
              </a:rPr>
              <a:t>推动社会发展的印刷术</a:t>
            </a:r>
            <a:endParaRPr lang="zh-CN" altLang="en-US" sz="6000" b="1" noProof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 noRot="1"/>
          </p:cNvSpPr>
          <p:nvPr>
            <p:ph type="title"/>
          </p:nvPr>
        </p:nvSpPr>
        <p:spPr>
          <a:xfrm>
            <a:off x="298450" y="228600"/>
            <a:ext cx="8540750" cy="914400"/>
          </a:xfrm>
        </p:spPr>
        <p:txBody>
          <a:bodyPr anchor="ctr"/>
          <a:p>
            <a:pPr algn="l"/>
            <a:r>
              <a:rPr lang="zh-CN" altLang="en-US" sz="3600" b="1">
                <a:solidFill>
                  <a:schemeClr val="hlink"/>
                </a:solidFill>
                <a:ea typeface="楷体_GB2312" pitchFamily="1" charset="-122"/>
              </a:rPr>
              <a:t>中国的四大发明之一</a:t>
            </a:r>
            <a:r>
              <a:rPr lang="en-US" altLang="zh-CN" sz="3600" b="1">
                <a:solidFill>
                  <a:schemeClr val="hlink"/>
                </a:solidFill>
                <a:ea typeface="楷体_GB2312" pitchFamily="1" charset="-122"/>
              </a:rPr>
              <a:t>----</a:t>
            </a:r>
            <a:r>
              <a:rPr lang="zh-CN" altLang="en-US" sz="3600" b="1">
                <a:solidFill>
                  <a:schemeClr val="hlink"/>
                </a:solidFill>
                <a:ea typeface="楷体_GB2312" pitchFamily="1" charset="-122"/>
              </a:rPr>
              <a:t>印刷术</a:t>
            </a:r>
            <a:endParaRPr lang="zh-CN" altLang="en-US" sz="3600" b="1">
              <a:solidFill>
                <a:schemeClr val="hlink"/>
              </a:solidFill>
              <a:ea typeface="楷体_GB2312" pitchFamily="1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04800" y="2354580"/>
            <a:ext cx="4185285" cy="3138805"/>
          </a:xfrm>
          <a:prstGeom prst="rect">
            <a:avLst/>
          </a:prstGeom>
        </p:spPr>
      </p:pic>
      <p:pic>
        <p:nvPicPr>
          <p:cNvPr id="5" name="内容占位符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1715" y="1287780"/>
            <a:ext cx="3616960" cy="539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活字印刷术的印刷过程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t01f260b827541a194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141220"/>
            <a:ext cx="3810000" cy="2143125"/>
          </a:xfrm>
          <a:prstGeom prst="rect">
            <a:avLst/>
          </a:prstGeom>
        </p:spPr>
      </p:pic>
      <p:pic>
        <p:nvPicPr>
          <p:cNvPr id="6" name="图片 5" descr="t01e1e02932741cf53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00" y="2047875"/>
            <a:ext cx="3810000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探索  </a:t>
            </a:r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内容占位符 4"/>
          <p:cNvSpPr/>
          <p:nvPr>
            <p:ph sz="half" idx="1"/>
          </p:nvPr>
        </p:nvSpPr>
        <p:spPr>
          <a:xfrm>
            <a:off x="304800" y="1981200"/>
            <a:ext cx="4185285" cy="589280"/>
          </a:xfrm>
        </p:spPr>
        <p:txBody>
          <a:bodyPr/>
          <a:p>
            <a:r>
              <a:rPr lang="zh-CN" altLang="en-US"/>
              <a:t>模拟活字印刷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30" y="2710815"/>
            <a:ext cx="7726680" cy="364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/>
              <a:t>评测手工抄写和活字印刷两种方式</a:t>
            </a:r>
            <a:endParaRPr lang="zh-CN" altLang="en-US" sz="4000"/>
          </a:p>
        </p:txBody>
      </p:sp>
      <p:sp>
        <p:nvSpPr>
          <p:cNvPr id="6" name="文本框 5"/>
          <p:cNvSpPr txBox="1"/>
          <p:nvPr/>
        </p:nvSpPr>
        <p:spPr>
          <a:xfrm>
            <a:off x="687070" y="2209800"/>
            <a:ext cx="645795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记录用手抄写一行字的时间，然后估量抄写一页字的时间。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估量印刷一页书的时间。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估量抄写一本书和印刷一本书的时间。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4.</a:t>
            </a:r>
            <a:r>
              <a:rPr lang="zh-CN" altLang="en-US"/>
              <a:t>估量抄写</a:t>
            </a:r>
            <a:r>
              <a:rPr lang="en-US" altLang="zh-CN"/>
              <a:t>100</a:t>
            </a:r>
            <a:r>
              <a:rPr lang="zh-CN" altLang="en-US"/>
              <a:t>本书和印刷</a:t>
            </a:r>
            <a:r>
              <a:rPr lang="en-US" altLang="zh-CN"/>
              <a:t>100</a:t>
            </a:r>
            <a:r>
              <a:rPr lang="zh-CN" altLang="en-US"/>
              <a:t>本书的时间。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5.</a:t>
            </a:r>
            <a:r>
              <a:rPr lang="zh-CN" altLang="en-US"/>
              <a:t>评测手抄和印刷的区别。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12115" y="250825"/>
            <a:ext cx="6372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拓展  印刷术的发展过程</a:t>
            </a:r>
            <a:endParaRPr lang="zh-CN" altLang="en-US" sz="4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690" y="1471930"/>
            <a:ext cx="2088515" cy="13366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1471930"/>
            <a:ext cx="2214245" cy="13417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115" y="1471930"/>
            <a:ext cx="2021840" cy="1349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90" y="3895090"/>
            <a:ext cx="2148840" cy="18370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900" y="3895090"/>
            <a:ext cx="2773680" cy="18472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5795" y="3884295"/>
            <a:ext cx="1847850" cy="18478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3225" y="3002280"/>
            <a:ext cx="1720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雕版印刷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738120" y="3002280"/>
            <a:ext cx="1720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活字印刷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97475" y="3002280"/>
            <a:ext cx="1720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人工拓印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70840" y="5944870"/>
            <a:ext cx="1720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蒸汽印刷机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846070" y="5944870"/>
            <a:ext cx="1720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大型印刷机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725795" y="5944870"/>
            <a:ext cx="1720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家庭打印机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文本框 35842"/>
          <p:cNvSpPr txBox="1"/>
          <p:nvPr/>
        </p:nvSpPr>
        <p:spPr>
          <a:xfrm>
            <a:off x="4098925" y="41370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9" name="文本框 35843"/>
          <p:cNvSpPr txBox="1"/>
          <p:nvPr/>
        </p:nvSpPr>
        <p:spPr>
          <a:xfrm>
            <a:off x="4876800" y="49530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26485" y="2061209"/>
            <a:ext cx="2019300" cy="119888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 fontAlgn="base"/>
            <a:r>
              <a:rPr lang="zh-CN" altLang="zh-CN" sz="72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谢谢</a:t>
            </a:r>
            <a:endParaRPr lang="zh-CN" altLang="zh-CN" sz="72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1014205849"/>
  <p:tag name="MH_LIBRARY" val="GRAPHIC"/>
  <p:tag name="MH_ORDER" val="Freeform 8"/>
</p:tagLst>
</file>

<file path=ppt/theme/theme1.xml><?xml version="1.0" encoding="utf-8"?>
<a:theme xmlns:a="http://schemas.openxmlformats.org/drawingml/2006/main" name="古瓶荷花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F"/>
        </a:accent4>
        <a:accent5>
          <a:srgbClr val="E2F4FF"/>
        </a:accent5>
        <a:accent6>
          <a:srgbClr val="2D89E5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5FAF5"/>
        </a:accent3>
        <a:accent4>
          <a:srgbClr val="006866"/>
        </a:accent4>
        <a:accent5>
          <a:srgbClr val="F1F5F0"/>
        </a:accent5>
        <a:accent6>
          <a:srgbClr val="E589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B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9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E"/>
        </a:accent3>
        <a:accent4>
          <a:srgbClr val="545480"/>
        </a:accent4>
        <a:accent5>
          <a:srgbClr val="FFEDED"/>
        </a:accent5>
        <a:accent6>
          <a:srgbClr val="E589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D"/>
        </a:accent4>
        <a:accent5>
          <a:srgbClr val="E9F7FF"/>
        </a:accent5>
        <a:accent6>
          <a:srgbClr val="E589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DED"/>
        </a:accent3>
        <a:accent4>
          <a:srgbClr val="0057AF"/>
        </a:accent4>
        <a:accent5>
          <a:srgbClr val="FFFFE2"/>
        </a:accent5>
        <a:accent6>
          <a:srgbClr val="008989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22222"/>
        </a:accent4>
        <a:accent5>
          <a:srgbClr val="E1E1EA"/>
        </a:accent5>
        <a:accent6>
          <a:srgbClr val="E5B7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WPS 演示</Application>
  <PresentationFormat>在屏幕上显示</PresentationFormat>
  <Paragraphs>42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34" baseType="lpstr">
      <vt:lpstr>Arial</vt:lpstr>
      <vt:lpstr>宋体</vt:lpstr>
      <vt:lpstr>Wingdings</vt:lpstr>
      <vt:lpstr>Tahoma</vt:lpstr>
      <vt:lpstr>楷体_GB2312</vt:lpstr>
      <vt:lpstr>新宋体</vt:lpstr>
      <vt:lpstr>黑体</vt:lpstr>
      <vt:lpstr>仿宋_GB2312</vt:lpstr>
      <vt:lpstr>仿宋</vt:lpstr>
      <vt:lpstr>华文新魏</vt:lpstr>
      <vt:lpstr>Times New Roman</vt:lpstr>
      <vt:lpstr>Wingdings 2</vt:lpstr>
      <vt:lpstr>Wingdings</vt:lpstr>
      <vt:lpstr>微软雅黑</vt:lpstr>
      <vt:lpstr>华文细黑</vt:lpstr>
      <vt:lpstr>Calibri</vt:lpstr>
      <vt:lpstr>Gulim</vt:lpstr>
      <vt:lpstr>Verdana</vt:lpstr>
      <vt:lpstr>楷体</vt:lpstr>
      <vt:lpstr>MS UI Gothic</vt:lpstr>
      <vt:lpstr>PMingLiU</vt:lpstr>
      <vt:lpstr>华文新魏</vt:lpstr>
      <vt:lpstr>Segoe Print</vt:lpstr>
      <vt:lpstr>楷体_GB2312</vt:lpstr>
      <vt:lpstr>Arial Unicode MS</vt:lpstr>
      <vt:lpstr>华文中宋</vt:lpstr>
      <vt:lpstr>古瓶荷花</vt:lpstr>
      <vt:lpstr>PowerPoint 演示文稿</vt:lpstr>
      <vt:lpstr>这些漂亮的图片用什么工具做成的呢？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金宇流星</cp:lastModifiedBy>
  <cp:revision>60</cp:revision>
  <dcterms:created xsi:type="dcterms:W3CDTF">2011-09-09T02:47:26Z</dcterms:created>
  <dcterms:modified xsi:type="dcterms:W3CDTF">2021-01-15T15:35:48Z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