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45" r:id="rId4"/>
    <p:sldId id="353" r:id="rId6"/>
    <p:sldId id="447" r:id="rId7"/>
    <p:sldId id="448" r:id="rId8"/>
    <p:sldId id="449" r:id="rId9"/>
    <p:sldId id="360" r:id="rId10"/>
    <p:sldId id="422" r:id="rId11"/>
    <p:sldId id="358" r:id="rId12"/>
    <p:sldId id="437" r:id="rId13"/>
    <p:sldId id="45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78" d="100"/>
          <a:sy n="78" d="100"/>
        </p:scale>
        <p:origin x="1728" y="72"/>
      </p:cViewPr>
      <p:guideLst>
        <p:guide orient="horz" pos="2244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hyperlink" Target="(06)&#25945;&#31185;&#29256;4&#19978;&#31532;3&#21333;&#20803;3-5-2&#20102;&#35299;&#29983;&#27963;&#20013;&#30340;&#25705;&#25830;&#21147;.mp4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43000" y="1982381"/>
            <a:ext cx="6858000" cy="2562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0" y="1982470"/>
            <a:ext cx="9144000" cy="192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TextBox 5"/>
          <p:cNvSpPr txBox="1"/>
          <p:nvPr/>
        </p:nvSpPr>
        <p:spPr>
          <a:xfrm>
            <a:off x="456565" y="2392680"/>
            <a:ext cx="81603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5</a:t>
            </a:r>
            <a:r>
              <a:rPr lang="zh-CN" altLang="en-US" sz="6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.运动与摩擦力</a:t>
            </a:r>
            <a:endParaRPr lang="zh-CN" altLang="en-US" sz="6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 flipH="1">
            <a:off x="-29" y="49989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/>
              <a:t> 教科版四上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第三单元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--《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运动和力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》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0648"/>
            <a:ext cx="9144313" cy="1008112"/>
            <a:chOff x="0" y="260648"/>
            <a:chExt cx="9144313" cy="1008112"/>
          </a:xfrm>
        </p:grpSpPr>
        <p:sp>
          <p:nvSpPr>
            <p:cNvPr id="3" name="矩形 2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313" y="442213"/>
              <a:ext cx="914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四、拓展：磁悬浮列车是怎样减小摩擦力的？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7360" y="4989195"/>
            <a:ext cx="8209280" cy="953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磁悬浮列车由于磁力使之悬浮在空中，行驶时无须接触轨道，大幅减小了轨道对车身的摩擦力。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402120"/>
            <a:ext cx="4812087" cy="353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185795" y="165735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谢谢！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01271"/>
            <a:ext cx="9395521" cy="1008112"/>
            <a:chOff x="0" y="260648"/>
            <a:chExt cx="9395521" cy="1008112"/>
          </a:xfrm>
        </p:grpSpPr>
        <p:sp>
          <p:nvSpPr>
            <p:cNvPr id="4" name="矩形 3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1521" y="524848"/>
              <a:ext cx="91440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聚焦：古埃及人如何搬运大石头？</a:t>
              </a:r>
              <a:endParaRPr lang="zh-CN" altLang="en-US" sz="2800" b="1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30375"/>
            <a:ext cx="4782820" cy="2684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5" y="1730375"/>
            <a:ext cx="3578225" cy="268414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859655" y="2781300"/>
            <a:ext cx="57594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2620" y="4740910"/>
            <a:ext cx="3710940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古人在没有大型机械的情况下是如何搬运巨石等重物的？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9225" y="4638675"/>
            <a:ext cx="3710940" cy="181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人们在搬运重物的过程中会产生巨大的摩擦力，怎样才能</a:t>
            </a:r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这种摩擦力呢？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bldLvl="0" animBg="1"/>
      <p:bldP spid="13" grpId="1" animBg="1"/>
      <p:bldP spid="13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endPara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94396" y="428352"/>
            <a:ext cx="556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我们直接拉动重物，可能需要多大的力？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29896" y="5877176"/>
            <a:ext cx="44644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垫圈很少时，纸盒为什么不滑动呢？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395730"/>
            <a:ext cx="4300855" cy="3615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35550" y="1628775"/>
            <a:ext cx="3712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将纸盒放在你木板上，往托盘里逐渐增进垫圈，当纸盒开始运动时，记录下垫圈的数量。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endPara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94396" y="428352"/>
            <a:ext cx="556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我们直接拉动重物，可能需要多大的力？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79121" y="3789931"/>
            <a:ext cx="44644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垫圈很少时，纸盒为什么不滑动呢？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395730"/>
            <a:ext cx="4300855" cy="3615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35550" y="1628775"/>
            <a:ext cx="3712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将纸盒放在你木板上，往托盘里逐渐增进垫圈，当纸盒开始运动时，记录下垫圈的数量。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87400" y="5144770"/>
            <a:ext cx="8105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一个物体在另一个物体的表面运动时，两个物体的接触面会发生摩擦，运动物体往往会收到一种阻碍运动的力，这种力叫</a:t>
            </a:r>
            <a:r>
              <a:rPr lang="zh-CN" altLang="en-US" sz="2400" b="1">
                <a:solidFill>
                  <a:srgbClr val="FF0000"/>
                </a:solidFill>
              </a:rPr>
              <a:t>摩擦力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5495" y="797560"/>
            <a:ext cx="4549140" cy="3962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2105" y="1491615"/>
            <a:ext cx="38430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用圆形铅笔或筷子等做</a:t>
            </a:r>
            <a:r>
              <a:rPr lang="en-US" altLang="zh-CN" sz="2400"/>
              <a:t>“</a:t>
            </a:r>
            <a:r>
              <a:rPr lang="zh-CN" altLang="en-US" sz="2400"/>
              <a:t>滚木</a:t>
            </a:r>
            <a:r>
              <a:rPr lang="en-US" altLang="zh-CN" sz="2400"/>
              <a:t>”</a:t>
            </a:r>
            <a:r>
              <a:rPr lang="zh-CN" altLang="en-US" sz="2400"/>
              <a:t>放在纸盒下，往往托盘逐渐增加垫圈，当纸盒开始运动时，记录下垫圈的数量。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622935"/>
            <a:ext cx="4526280" cy="3596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55210" y="1400175"/>
            <a:ext cx="38430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</a:t>
            </a:r>
            <a:r>
              <a:rPr lang="zh-CN" altLang="en-US" sz="2400"/>
              <a:t>给纸盒安装上轮子，往往托盘逐渐增加垫圈，当纸盒开始运动时，记录下垫圈的数量。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87400" y="5144770"/>
            <a:ext cx="8105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轮子可以看做移动的滚木。人类发现可以用滚动的方式前进，是一个了不起的创举。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246782"/>
            <a:ext cx="9467528" cy="1318215"/>
            <a:chOff x="0" y="260648"/>
            <a:chExt cx="9467528" cy="1318215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三、研讨：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我们有什么发现？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57290" y="5786454"/>
            <a:ext cx="665734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小结：使用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轮子搬运重物最省力也最方便。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微信图片_20200807153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290" y="1500174"/>
            <a:ext cx="6868160" cy="391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32482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8" name="文本框 99"/>
          <p:cNvSpPr txBox="1"/>
          <p:nvPr/>
        </p:nvSpPr>
        <p:spPr>
          <a:xfrm>
            <a:off x="639445" y="1141095"/>
            <a:ext cx="2496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增大摩擦力：</a:t>
            </a:r>
            <a:endParaRPr 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639445" y="3578860"/>
            <a:ext cx="2496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减小摩擦力：</a:t>
            </a:r>
            <a:endParaRPr 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13" y="344527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生活中的摩擦力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 descr="微信图片_2020080219475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73475" y="1663065"/>
            <a:ext cx="1800860" cy="1350645"/>
          </a:xfrm>
          <a:prstGeom prst="roundRect">
            <a:avLst/>
          </a:prstGeom>
        </p:spPr>
      </p:pic>
      <p:pic>
        <p:nvPicPr>
          <p:cNvPr id="5" name="图片 4" descr="微信图片_202008021947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795" y="1663065"/>
            <a:ext cx="1798955" cy="1349375"/>
          </a:xfrm>
          <a:prstGeom prst="roundRect">
            <a:avLst/>
          </a:prstGeom>
        </p:spPr>
      </p:pic>
      <p:pic>
        <p:nvPicPr>
          <p:cNvPr id="6" name="图片 5" descr="微信图片_20200806160916"/>
          <p:cNvPicPr>
            <a:picLocks noChangeAspect="1"/>
          </p:cNvPicPr>
          <p:nvPr/>
        </p:nvPicPr>
        <p:blipFill>
          <a:blip r:embed="rId3"/>
          <a:srcRect t="15988" b="11637"/>
          <a:stretch>
            <a:fillRect/>
          </a:stretch>
        </p:blipFill>
        <p:spPr>
          <a:xfrm>
            <a:off x="1153795" y="4100830"/>
            <a:ext cx="1821815" cy="1330960"/>
          </a:xfrm>
          <a:prstGeom prst="roundRect">
            <a:avLst/>
          </a:prstGeom>
        </p:spPr>
      </p:pic>
      <p:pic>
        <p:nvPicPr>
          <p:cNvPr id="7" name="图片 6" descr="微信图片_20200809122010"/>
          <p:cNvPicPr>
            <a:picLocks noChangeAspect="1"/>
          </p:cNvPicPr>
          <p:nvPr/>
        </p:nvPicPr>
        <p:blipFill>
          <a:blip r:embed="rId4"/>
          <a:srcRect t="30244" r="23885" b="23286"/>
          <a:stretch>
            <a:fillRect/>
          </a:stretch>
        </p:blipFill>
        <p:spPr>
          <a:xfrm>
            <a:off x="6134100" y="4090670"/>
            <a:ext cx="1798320" cy="1350645"/>
          </a:xfrm>
          <a:prstGeom prst="roundRect">
            <a:avLst/>
          </a:prstGeom>
        </p:spPr>
      </p:pic>
      <p:pic>
        <p:nvPicPr>
          <p:cNvPr id="9" name="图片 8" descr="微信图片_202008091252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5380" y="4100830"/>
            <a:ext cx="1798955" cy="1349375"/>
          </a:xfrm>
          <a:prstGeom prst="roundRect">
            <a:avLst/>
          </a:prstGeom>
        </p:spPr>
      </p:pic>
      <p:pic>
        <p:nvPicPr>
          <p:cNvPr id="10" name="图片 9" descr="微信图片_20200809125251"/>
          <p:cNvPicPr>
            <a:picLocks noChangeAspect="1"/>
          </p:cNvPicPr>
          <p:nvPr/>
        </p:nvPicPr>
        <p:blipFill>
          <a:blip r:embed="rId6" cstate="print"/>
          <a:srcRect l="2382" t="11574" r="5757" b="9148"/>
          <a:stretch>
            <a:fillRect/>
          </a:stretch>
        </p:blipFill>
        <p:spPr>
          <a:xfrm>
            <a:off x="6132830" y="1672590"/>
            <a:ext cx="1799590" cy="1331595"/>
          </a:xfrm>
          <a:prstGeom prst="round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90625" y="309308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轮胎上的花纹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3747770" y="309308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车柄手的花纹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6206490" y="309308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瓷砖上放地毯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1226820" y="557974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轴承中的滚珠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3821430" y="557974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链条滴润滑油</a:t>
            </a:r>
            <a:endParaRPr lang="zh-CN" altLang="en-US" b="1"/>
          </a:p>
        </p:txBody>
      </p:sp>
      <p:sp>
        <p:nvSpPr>
          <p:cNvPr id="17" name="文本框 16"/>
          <p:cNvSpPr txBox="1"/>
          <p:nvPr/>
        </p:nvSpPr>
        <p:spPr>
          <a:xfrm>
            <a:off x="6205855" y="5579745"/>
            <a:ext cx="1652905" cy="368300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b="1"/>
              <a:t>拉链上涂蜡烛</a:t>
            </a:r>
            <a:endParaRPr lang="zh-CN" altLang="en-US" b="1"/>
          </a:p>
        </p:txBody>
      </p:sp>
      <p:sp>
        <p:nvSpPr>
          <p:cNvPr id="18" name="文本框 17"/>
          <p:cNvSpPr txBox="1"/>
          <p:nvPr/>
        </p:nvSpPr>
        <p:spPr>
          <a:xfrm>
            <a:off x="523875" y="6103620"/>
            <a:ext cx="809117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生活中还有其它增大或减小摩擦力的方法吗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0648"/>
            <a:ext cx="9304968" cy="1008112"/>
            <a:chOff x="0" y="260648"/>
            <a:chExt cx="9304968" cy="1008112"/>
          </a:xfrm>
        </p:grpSpPr>
        <p:sp>
          <p:nvSpPr>
            <p:cNvPr id="3" name="矩形 2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160968" y="442213"/>
              <a:ext cx="914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四、拓展：</a:t>
              </a:r>
              <a:r>
                <a:rPr lang="zh-CN" altLang="en-US" sz="3200" b="1" dirty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气垫船是怎样减小摩擦力的？</a:t>
              </a:r>
              <a:endPara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67360" y="4989195"/>
            <a:ext cx="8209280" cy="1383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气垫船以空气在船只底部承托，行驶时船身自水面抬升而起，大幅减小船体与水面的摩擦力，所以行驶速度比一般船只快很多。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42065"/>
            <a:ext cx="4786027" cy="336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演示</Application>
  <PresentationFormat>全屏显示(4:3)</PresentationFormat>
  <Paragraphs>69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华文中宋</vt:lpstr>
      <vt:lpstr>微软雅黑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金宇流星</cp:lastModifiedBy>
  <cp:revision>383</cp:revision>
  <dcterms:created xsi:type="dcterms:W3CDTF">2017-08-06T08:46:00Z</dcterms:created>
  <dcterms:modified xsi:type="dcterms:W3CDTF">2021-01-22T21:59:03Z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