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7" r:id="rId4"/>
    <p:sldId id="314" r:id="rId5"/>
    <p:sldId id="315" r:id="rId6"/>
    <p:sldId id="319" r:id="rId7"/>
    <p:sldId id="316" r:id="rId8"/>
    <p:sldId id="257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586412"/>
    <a:srgbClr val="0066FF"/>
    <a:srgbClr val="FF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5"/>
    <p:restoredTop sz="94660"/>
  </p:normalViewPr>
  <p:slideViewPr>
    <p:cSldViewPr showGuides="1">
      <p:cViewPr varScale="1">
        <p:scale>
          <a:sx n="73" d="100"/>
          <a:sy n="73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82" name="页眉占位符 716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71683" name="日期占位符 7168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10244" name="幻灯片图像占位符 7168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文本占位符 7168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686" name="页脚占位符 7168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71687" name="灯片编号占位符 7168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5842" name="幻灯片图像占位符 7270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3" name="文本占位符 72706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/>
    </p:spTree>
  </p:cSld>
  <p:clrMapOvr>
    <a:masterClrMapping/>
  </p:clrMapOvr>
  <p:transition>
    <p:zo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214313"/>
            <a:ext cx="1951038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40009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zoom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2089150"/>
            <a:ext cx="9144000" cy="179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6" name="TextBox 5"/>
          <p:cNvSpPr txBox="1"/>
          <p:nvPr/>
        </p:nvSpPr>
        <p:spPr>
          <a:xfrm>
            <a:off x="57150" y="2640013"/>
            <a:ext cx="91440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en-US" altLang="zh-CN" sz="5400" b="1" dirty="0">
                <a:latin typeface="华文中宋" pitchFamily="2" charset="-122"/>
                <a:ea typeface="华文中宋" pitchFamily="2" charset="-122"/>
              </a:rPr>
              <a:t>5.</a:t>
            </a:r>
            <a:r>
              <a:rPr lang="zh-CN" altLang="en-US" sz="5400" b="1" dirty="0">
                <a:latin typeface="华文中宋" pitchFamily="2" charset="-122"/>
                <a:ea typeface="华文中宋" pitchFamily="2" charset="-122"/>
              </a:rPr>
              <a:t>认识棱镜</a:t>
            </a:r>
            <a:endParaRPr lang="zh-CN" altLang="en-US" sz="5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67" name="任意多边形 9"/>
          <p:cNvSpPr/>
          <p:nvPr>
            <p:custDataLst>
              <p:tags r:id="rId1"/>
            </p:custDataLst>
          </p:nvPr>
        </p:nvSpPr>
        <p:spPr>
          <a:xfrm flipH="1">
            <a:off x="168275" y="484188"/>
            <a:ext cx="7426325" cy="1000125"/>
          </a:xfrm>
          <a:custGeom>
            <a:avLst/>
            <a:gdLst>
              <a:gd name="txL" fmla="*/ 0 w 3878508"/>
              <a:gd name="txT" fmla="*/ 0 h 762904"/>
              <a:gd name="txR" fmla="*/ 3878508 w 3878508"/>
              <a:gd name="txB" fmla="*/ 762904 h 762904"/>
            </a:gdLst>
            <a:ahLst/>
            <a:cxnLst>
              <a:cxn ang="0">
                <a:pos x="3" y="0"/>
              </a:cxn>
              <a:cxn ang="0">
                <a:pos x="5990321" y="0"/>
              </a:cxn>
              <a:cxn ang="0">
                <a:pos x="6643734" y="500066"/>
              </a:cxn>
              <a:cxn ang="0">
                <a:pos x="6643732" y="500066"/>
              </a:cxn>
              <a:cxn ang="0">
                <a:pos x="5990319" y="1000132"/>
              </a:cxn>
              <a:cxn ang="0">
                <a:pos x="0" y="1000130"/>
              </a:cxn>
              <a:cxn ang="0">
                <a:pos x="88090" y="944508"/>
              </a:cxn>
              <a:cxn ang="0">
                <a:pos x="328636" y="500064"/>
              </a:cxn>
              <a:cxn ang="0">
                <a:pos x="88090" y="55622"/>
              </a:cxn>
            </a:cxnLst>
            <a:rect l="txL" t="txT" r="txR" b="tx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8EB4E3"/>
          </a:solidFill>
          <a:ln w="25400">
            <a:noFill/>
          </a:ln>
        </p:spPr>
        <p:txBody>
          <a:bodyPr lIns="396000" tIns="0" rIns="0" bIns="0" anchor="ctr"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latin typeface="Calibri" panose="020F0502020204030204" charset="0"/>
              </a:rPr>
              <a:t> 教科版科学五年级上册第一单元</a:t>
            </a:r>
            <a:r>
              <a:rPr lang="en-US" altLang="zh-CN" sz="2800" b="1" dirty="0">
                <a:latin typeface="Calibri" panose="020F0502020204030204" charset="0"/>
              </a:rPr>
              <a:t>--《</a:t>
            </a:r>
            <a:r>
              <a:rPr lang="zh-CN" altLang="en-US" sz="2800" b="1" dirty="0">
                <a:latin typeface="Calibri" panose="020F0502020204030204" charset="0"/>
              </a:rPr>
              <a:t>光</a:t>
            </a:r>
            <a:r>
              <a:rPr lang="en-US" altLang="zh-CN" sz="2800" b="1" dirty="0">
                <a:latin typeface="Calibri" panose="020F0502020204030204" charset="0"/>
              </a:rPr>
              <a:t>》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4280" y="3886835"/>
            <a:ext cx="5292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桂林市七星区卓然小学   贾金生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8155" y="292100"/>
            <a:ext cx="4093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聚焦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465" y="3832225"/>
            <a:ext cx="88157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光由空气斜射入水中时，光的线路发生的变化，叫做光的折射现象。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光由空气斜射如玻璃等其他透明物体时也能发生折射吗？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" y="1748155"/>
            <a:ext cx="8084185" cy="167703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8155" y="292100"/>
            <a:ext cx="855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探索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观察白光通过三棱镜后发生的变化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350" y="4476750"/>
            <a:ext cx="78613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关闭教室中所有的灯，拉上窗帘，让一束强光（白光）通过三棱镜。你看到了什么？怎么描述你看到的现象？把它画下来。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265" y="1257300"/>
            <a:ext cx="4259580" cy="28994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1350" y="5675630"/>
            <a:ext cx="7861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研讨：白光通过三棱镜时发生了什么变化？你认为三棱镜对光起到什么作用？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8155" y="292100"/>
            <a:ext cx="5530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资料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5840" y="1207770"/>
            <a:ext cx="53892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太阳光是由许多不同颜色的光组成的，当白光进入棱镜时，由于不同颜色的光发生折射的程度不一样，就出现了红、橙、黄、绿、蓝、靛、紫等七色光。其它物体发出的光也具有不同的混合颜色。</a:t>
            </a:r>
            <a:endParaRPr lang="zh-CN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 descr="c1590b3898ed47f79565e240cfb535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495" y="1207770"/>
            <a:ext cx="3077210" cy="307721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8155" y="292100"/>
            <a:ext cx="855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探索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制作一个彩色轮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55" y="952500"/>
            <a:ext cx="56451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用硬纸板剪一个直径约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厘米的圆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在圆上画出三个相同大小的扇形。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用水彩笔将三个扇形分别图上红、绿、蓝三种颜色。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快速旋转彩色轮，观察彩色轮快速旋转时发生的变化。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25" y="937260"/>
            <a:ext cx="2937510" cy="2691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47160" y="4843145"/>
            <a:ext cx="4967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研讨：彩色轮快速旋转时发生了什么变化？你认为这说明了什么？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3958590"/>
            <a:ext cx="3363595" cy="210121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8155" y="283210"/>
            <a:ext cx="5530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拓展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1140" y="1207770"/>
            <a:ext cx="8804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彩虹是怎样形成的？请说明它背后的科学道理。</a:t>
            </a:r>
            <a:endParaRPr lang="zh-CN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7010" y="2197100"/>
            <a:ext cx="5983605" cy="335089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562350" y="1703705"/>
            <a:ext cx="2019300" cy="119888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7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谢谢</a:t>
            </a:r>
            <a:endParaRPr lang="zh-CN" altLang="en-US" sz="7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440</Words>
  <Application>WPS 演示</Application>
  <PresentationFormat>在屏幕上显示</PresentationFormat>
  <Paragraphs>38</Paragraphs>
  <Slides>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Tahoma</vt:lpstr>
      <vt:lpstr>Times New Roman</vt:lpstr>
      <vt:lpstr>华文中宋</vt:lpstr>
      <vt:lpstr>Calibri</vt:lpstr>
      <vt:lpstr>微软雅黑</vt:lpstr>
      <vt:lpstr>Arial Unicode MS</vt:lpstr>
      <vt:lpstr>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金宇流星</cp:lastModifiedBy>
  <cp:revision>47</cp:revision>
  <dcterms:created xsi:type="dcterms:W3CDTF">2021-01-23T00:47:00Z</dcterms:created>
  <dcterms:modified xsi:type="dcterms:W3CDTF">2021-01-23T05:54:33Z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