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3"/>
    <p:sldId id="269" r:id="rId4"/>
    <p:sldId id="258" r:id="rId5"/>
    <p:sldId id="260" r:id="rId6"/>
    <p:sldId id="268" r:id="rId7"/>
    <p:sldId id="257" r:id="rId8"/>
    <p:sldId id="261" r:id="rId9"/>
    <p:sldId id="280" r:id="rId10"/>
    <p:sldId id="279" r:id="rId11"/>
    <p:sldId id="281" r:id="rId12"/>
    <p:sldId id="262" r:id="rId13"/>
    <p:sldId id="270" r:id="rId14"/>
    <p:sldId id="263" r:id="rId15"/>
    <p:sldId id="264" r:id="rId16"/>
    <p:sldId id="287" r:id="rId17"/>
    <p:sldId id="28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microsoft.com/office/2007/relationships/media" Target="../media/media1.mp3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2965" y="2185670"/>
            <a:ext cx="10469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>
                <a:solidFill>
                  <a:srgbClr val="FF0000"/>
                </a:solidFill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</a:rPr>
              <a:t>Lesson 8    It's time to say goodbye</a:t>
            </a:r>
            <a:r>
              <a:rPr lang="en-US" altLang="zh-CN" sz="5400">
                <a:latin typeface="Times New Roman" panose="02020603050405020304" charset="0"/>
                <a:ea typeface="华文仿宋" panose="02010600040101010101" charset="-122"/>
                <a:cs typeface="Times New Roman" panose="02020603050405020304" charset="0"/>
              </a:rPr>
              <a:t>.</a:t>
            </a:r>
            <a:endParaRPr lang="en-US" altLang="zh-CN" sz="5400">
              <a:latin typeface="Times New Roman" panose="02020603050405020304" charset="0"/>
              <a:ea typeface="华文仿宋" panose="02010600040101010101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50355" y="5433695"/>
            <a:ext cx="4983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新兴二路小学   林栩伊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4445" y="3602355"/>
            <a:ext cx="7106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Period 2      Enjoy reading</a:t>
            </a:r>
            <a:endParaRPr lang="en-US" altLang="zh-CN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7058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1501"/>
          <a:stretch>
            <a:fillRect/>
          </a:stretch>
        </p:blipFill>
        <p:spPr>
          <a:xfrm>
            <a:off x="-401320" y="1525270"/>
            <a:ext cx="11278870" cy="53708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50670" y="1617980"/>
            <a:ext cx="1191895" cy="527685"/>
          </a:xfrm>
          <a:prstGeom prst="rect">
            <a:avLst/>
          </a:prstGeom>
          <a:solidFill>
            <a:srgbClr val="F6F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165918" y="326390"/>
            <a:ext cx="26219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  3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0"/>
            <a:ext cx="33318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Read and fill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66040" y="75565"/>
            <a:ext cx="3500120" cy="7747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66160" y="184785"/>
            <a:ext cx="3916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读第三部分</a:t>
            </a:r>
            <a:r>
              <a:rPr lang="en-US" altLang="zh-CN" sz="2400"/>
              <a:t>,</a:t>
            </a:r>
            <a:r>
              <a:rPr lang="zh-CN" altLang="en-US" sz="2400"/>
              <a:t>填上空缺的单词</a:t>
            </a:r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6153150" y="1668145"/>
            <a:ext cx="838835" cy="5251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1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16215" y="2355850"/>
            <a:ext cx="813435" cy="5003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2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0670" y="2976245"/>
            <a:ext cx="2198370" cy="5003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3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1635" y="4497705"/>
            <a:ext cx="989965" cy="5251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4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82840" y="234315"/>
            <a:ext cx="6788785" cy="1383665"/>
            <a:chOff x="11324" y="212"/>
            <a:chExt cx="10691" cy="2179"/>
          </a:xfrm>
        </p:grpSpPr>
        <p:sp>
          <p:nvSpPr>
            <p:cNvPr id="16" name="矩形 15"/>
            <p:cNvSpPr/>
            <p:nvPr/>
          </p:nvSpPr>
          <p:spPr>
            <a:xfrm>
              <a:off x="11324" y="301"/>
              <a:ext cx="7656" cy="19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324" y="212"/>
              <a:ext cx="10691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1.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阅读第三部分，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2.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用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笔记本写下你的答案。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3.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时间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分钟。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5815330" y="3795395"/>
            <a:ext cx="4233545" cy="741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It's time to say goodbye.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4" name="圆角矩形 13"/>
          <p:cNvSpPr/>
          <p:nvPr/>
        </p:nvSpPr>
        <p:spPr>
          <a:xfrm>
            <a:off x="5815330" y="2856230"/>
            <a:ext cx="4233545" cy="741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Thank you for your help.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8" name="圆角矩形 17"/>
          <p:cNvSpPr/>
          <p:nvPr/>
        </p:nvSpPr>
        <p:spPr>
          <a:xfrm>
            <a:off x="5815330" y="4723765"/>
            <a:ext cx="4233545" cy="741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I'm going to miss you.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9" name="圆角矩形 18"/>
          <p:cNvSpPr/>
          <p:nvPr/>
        </p:nvSpPr>
        <p:spPr>
          <a:xfrm>
            <a:off x="5815330" y="5695950"/>
            <a:ext cx="4233545" cy="741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Best wishes to you!</a:t>
            </a:r>
            <a:r>
              <a:rPr lang="en-US" altLang="zh-CN"/>
              <a:t>.</a:t>
            </a:r>
            <a:endParaRPr lang="en-US" alt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3322955" y="4184015"/>
            <a:ext cx="2223770" cy="1153160"/>
            <a:chOff x="5233" y="6589"/>
            <a:chExt cx="3502" cy="1816"/>
          </a:xfrm>
        </p:grpSpPr>
        <p:sp>
          <p:nvSpPr>
            <p:cNvPr id="21" name="圆角矩形 20"/>
            <p:cNvSpPr/>
            <p:nvPr/>
          </p:nvSpPr>
          <p:spPr>
            <a:xfrm>
              <a:off x="5233" y="6589"/>
              <a:ext cx="3502" cy="181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47" y="6710"/>
              <a:ext cx="3488" cy="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结束语</a:t>
              </a:r>
              <a:r>
                <a:rPr lang="en-US" altLang="zh-CN" sz="32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&amp;</a:t>
              </a:r>
              <a:endPara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 sz="32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感谢祝福语</a:t>
              </a:r>
              <a:endPara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14" grpId="0" animBg="1"/>
      <p:bldP spid="14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843" b="8649"/>
          <a:stretch>
            <a:fillRect/>
          </a:stretch>
        </p:blipFill>
        <p:spPr>
          <a:xfrm>
            <a:off x="0" y="784225"/>
            <a:ext cx="11235690" cy="58223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2875" y="92075"/>
            <a:ext cx="45853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Listen and imitate</a:t>
            </a:r>
            <a:endParaRPr lang="en-US" altLang="zh-CN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5405" y="92075"/>
            <a:ext cx="4662805" cy="69215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enjoy reading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3640" y="19748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0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4" name="同侧圆角矩形 2"/>
          <p:cNvSpPr/>
          <p:nvPr/>
        </p:nvSpPr>
        <p:spPr bwMode="auto">
          <a:xfrm rot="5400000">
            <a:off x="4450080" y="-2235200"/>
            <a:ext cx="703580" cy="5897245"/>
          </a:xfrm>
          <a:custGeom>
            <a:avLst/>
            <a:gdLst>
              <a:gd name="T0" fmla="*/ 369026 w 738052"/>
              <a:gd name="T1" fmla="*/ 0 h 4031435"/>
              <a:gd name="T2" fmla="*/ 369026 w 738052"/>
              <a:gd name="T3" fmla="*/ 0 h 4031435"/>
              <a:gd name="T4" fmla="*/ 738052 w 738052"/>
              <a:gd name="T5" fmla="*/ 369026 h 4031435"/>
              <a:gd name="T6" fmla="*/ 738052 w 738052"/>
              <a:gd name="T7" fmla="*/ 4031435 h 4031435"/>
              <a:gd name="T8" fmla="*/ 738052 w 738052"/>
              <a:gd name="T9" fmla="*/ 4031435 h 4031435"/>
              <a:gd name="T10" fmla="*/ 0 w 738052"/>
              <a:gd name="T11" fmla="*/ 4031435 h 4031435"/>
              <a:gd name="T12" fmla="*/ 0 w 738052"/>
              <a:gd name="T13" fmla="*/ 4031435 h 4031435"/>
              <a:gd name="T14" fmla="*/ 0 w 738052"/>
              <a:gd name="T15" fmla="*/ 369026 h 4031435"/>
              <a:gd name="T16" fmla="*/ 369026 w 738052"/>
              <a:gd name="T17" fmla="*/ 0 h 40314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052"/>
              <a:gd name="T28" fmla="*/ 0 h 4031435"/>
              <a:gd name="T29" fmla="*/ 738052 w 738052"/>
              <a:gd name="T30" fmla="*/ 4031435 h 40314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052" h="4031435">
                <a:moveTo>
                  <a:pt x="369026" y="0"/>
                </a:moveTo>
                <a:lnTo>
                  <a:pt x="369026" y="0"/>
                </a:lnTo>
                <a:cubicBezTo>
                  <a:pt x="572833" y="0"/>
                  <a:pt x="738052" y="165219"/>
                  <a:pt x="738052" y="369026"/>
                </a:cubicBezTo>
                <a:lnTo>
                  <a:pt x="738052" y="4031435"/>
                </a:lnTo>
                <a:lnTo>
                  <a:pt x="0" y="4031435"/>
                </a:lnTo>
                <a:lnTo>
                  <a:pt x="0" y="369026"/>
                </a:lnTo>
                <a:cubicBezTo>
                  <a:pt x="0" y="165219"/>
                  <a:pt x="165219" y="0"/>
                  <a:pt x="369026" y="0"/>
                </a:cubicBezTo>
                <a:close/>
              </a:path>
            </a:pathLst>
          </a:custGeom>
          <a:solidFill>
            <a:schemeClr val="accent1"/>
          </a:solidFill>
          <a:ln w="25400" algn="ctr">
            <a:noFill/>
            <a:miter lim="800000"/>
          </a:ln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3" name="文本框 3"/>
          <p:cNvSpPr txBox="1">
            <a:spLocks noChangeArrowheads="1"/>
          </p:cNvSpPr>
          <p:nvPr/>
        </p:nvSpPr>
        <p:spPr bwMode="auto">
          <a:xfrm>
            <a:off x="1853565" y="361950"/>
            <a:ext cx="647223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600" b="1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Fun to read aloud</a:t>
            </a:r>
            <a:endParaRPr lang="en-US" altLang="zh-CN" sz="3600" b="1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9440000">
            <a:off x="314008" y="2823210"/>
            <a:ext cx="108540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Thank you for your help.</a:t>
            </a:r>
            <a:endParaRPr lang="en-US" altLang="zh-CN" sz="72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 rot="1740000">
            <a:off x="233363" y="2835275"/>
            <a:ext cx="1172527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6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Your class was very interesting.</a:t>
            </a:r>
            <a:endParaRPr lang="en-US" altLang="zh-CN" sz="60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96999" y="2489200"/>
            <a:ext cx="919226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7200" b="1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It's time to say goodbye</a:t>
            </a:r>
            <a:endParaRPr lang="en-US" altLang="zh-CN" sz="7200" b="1" strike="noStrike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 rot="18420000">
            <a:off x="1978024" y="2834632"/>
            <a:ext cx="823595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6000" b="1" strike="noStrike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I'm going to miss you!</a:t>
            </a:r>
            <a:endParaRPr lang="en-US" altLang="zh-CN" sz="6000" b="1" strike="noStrike" noProof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 rot="20160000">
            <a:off x="3148329" y="2834640"/>
            <a:ext cx="589534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4800" b="1" strike="noStrike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You helped me a lot</a:t>
            </a:r>
            <a:r>
              <a:rPr lang="en-US" altLang="zh-CN" sz="7200" b="1" strike="noStrike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en-US" altLang="zh-CN" sz="7200" b="1" strike="noStrike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1934206" y="3220720"/>
            <a:ext cx="89763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4800" b="1" strike="noStrike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You were young and beautiful.</a:t>
            </a:r>
            <a:endParaRPr lang="en-US" altLang="zh-CN" sz="4800" b="1" strike="noStrike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 rot="20340000">
            <a:off x="3235006" y="2834640"/>
            <a:ext cx="572198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We all felt happy.</a:t>
            </a:r>
            <a:endParaRPr lang="en-US" altLang="zh-CN" sz="5400" b="1" strike="noStrike" noProof="1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49000">
                    <a:srgbClr val="819E97">
                      <a:alpha val="100000"/>
                    </a:srgbClr>
                  </a:gs>
                  <a:gs pos="100000">
                    <a:srgbClr val="034373"/>
                  </a:gs>
                </a:gsLst>
                <a:lin ang="5400000"/>
              </a:gradFill>
              <a:effectLst>
                <a:outerShdw dist="50800" dir="2700000" algn="bl" rotWithShape="0">
                  <a:srgbClr val="356277"/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0986" y="3331841"/>
            <a:ext cx="1163129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96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Best wishes to you!</a:t>
            </a:r>
            <a:endParaRPr lang="en-US" altLang="zh-CN" sz="96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3200" y="1736090"/>
            <a:ext cx="1229106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6000"/>
              </a:lnSpc>
            </a:pPr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Five years ago,Miss Wang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John's first English teacher. She was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      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.She often 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a big  smile on her face. Her class  was very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          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 . They all 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very  happy. John's English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 good at first,but Miss Wang </a:t>
            </a:r>
            <a:r>
              <a:rPr lang="zh-CN" altLang="en-US" sz="4000" u="sng"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</a:rPr>
              <a:t>him  a lot. Now he like English very much. </a:t>
            </a:r>
            <a:endParaRPr lang="zh-CN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5810" y="412115"/>
            <a:ext cx="39414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Retell the letter</a:t>
            </a:r>
            <a:endParaRPr lang="en-US" altLang="zh-CN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062480" y="340995"/>
            <a:ext cx="3888740" cy="84010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77940" y="1736090"/>
            <a:ext cx="11309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was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98545" y="2566035"/>
            <a:ext cx="1706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young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9020" y="2394585"/>
            <a:ext cx="23501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beautiful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2545" y="1181100"/>
            <a:ext cx="272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复述这封信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46715" y="2394585"/>
            <a:ext cx="10629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had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52535" y="3224530"/>
            <a:ext cx="27571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interesting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62480" y="4031615"/>
            <a:ext cx="995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felt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79155" y="4031615"/>
            <a:ext cx="11309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was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31705" y="4031615"/>
            <a:ext cx="9620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not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1175" y="4784090"/>
            <a:ext cx="18078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helped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53480" y="200660"/>
            <a:ext cx="7028180" cy="1234440"/>
            <a:chOff x="11324" y="301"/>
            <a:chExt cx="11068" cy="1944"/>
          </a:xfrm>
        </p:grpSpPr>
        <p:sp>
          <p:nvSpPr>
            <p:cNvPr id="16" name="矩形 15"/>
            <p:cNvSpPr/>
            <p:nvPr/>
          </p:nvSpPr>
          <p:spPr>
            <a:xfrm>
              <a:off x="11324" y="301"/>
              <a:ext cx="7656" cy="19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702" y="537"/>
              <a:ext cx="1069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1.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拿出笔记本写下你的答案。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2.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时间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分钟。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1945005"/>
            <a:ext cx="6510020" cy="4686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1118235"/>
            <a:ext cx="4429125" cy="666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8915" y="144780"/>
            <a:ext cx="40767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Think and write</a:t>
            </a:r>
            <a:endParaRPr lang="en-US" altLang="zh-CN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08915" y="213360"/>
            <a:ext cx="4003675" cy="6921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49420" y="288290"/>
            <a:ext cx="7941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你们也即将毕业了，将要你们的老师和学校说再见了，你们想跟老师说些什么呢？想一想，写一封信给你的老师。</a:t>
            </a:r>
            <a:endParaRPr lang="zh-CN" altLang="en-US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80" y="2918460"/>
            <a:ext cx="3256280" cy="69342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580" y="3777615"/>
            <a:ext cx="3015615" cy="56769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835140" y="1118235"/>
            <a:ext cx="7217410" cy="1533525"/>
            <a:chOff x="11324" y="301"/>
            <a:chExt cx="10691" cy="2415"/>
          </a:xfrm>
        </p:grpSpPr>
        <p:sp>
          <p:nvSpPr>
            <p:cNvPr id="16" name="矩形 15"/>
            <p:cNvSpPr/>
            <p:nvPr/>
          </p:nvSpPr>
          <p:spPr>
            <a:xfrm>
              <a:off x="11324" y="301"/>
              <a:ext cx="7656" cy="24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324" y="419"/>
              <a:ext cx="10691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提示：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1.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注意英文书信格式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 2.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要有结束语以及感谢语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 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3.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可参考模仿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John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的信。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580" y="4595495"/>
            <a:ext cx="3256280" cy="622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185" y="5380355"/>
            <a:ext cx="2973705" cy="586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4445" y="6037580"/>
            <a:ext cx="2952750" cy="59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3498" y="1892300"/>
            <a:ext cx="38068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Summary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345" y="3242310"/>
            <a:ext cx="654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1.</a:t>
            </a:r>
            <a:endParaRPr lang="en-US" altLang="zh-CN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8735" y="3241675"/>
            <a:ext cx="654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2.</a:t>
            </a:r>
            <a:endParaRPr lang="en-US" altLang="zh-CN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241675"/>
            <a:ext cx="3481705" cy="313055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420" y="3241675"/>
            <a:ext cx="3043555" cy="31299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440" y="3241675"/>
            <a:ext cx="254254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-56515"/>
            <a:ext cx="12191365" cy="73418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24710" y="1708150"/>
            <a:ext cx="10929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3200" b="1">
                <a:latin typeface="Bookman Old Style" panose="02050604050505020204" charset="0"/>
                <a:cs typeface="Bookman Old Style" panose="02050604050505020204" charset="0"/>
                <a:sym typeface="+mn-ea"/>
              </a:rPr>
              <a:t>1. </a:t>
            </a:r>
            <a:r>
              <a:rPr lang="zh-CN" altLang="en-US" sz="3200" b="1">
                <a:latin typeface="Bookman Old Style" panose="02050604050505020204" charset="0"/>
                <a:cs typeface="Bookman Old Style" panose="02050604050505020204" charset="0"/>
                <a:sym typeface="+mn-ea"/>
              </a:rPr>
              <a:t>朗读</a:t>
            </a:r>
            <a:r>
              <a:rPr lang="en-US" altLang="zh-CN" sz="3200" b="1">
                <a:latin typeface="Bookman Old Style" panose="02050604050505020204" charset="0"/>
                <a:cs typeface="Bookman Old Style" panose="02050604050505020204" charset="0"/>
                <a:sym typeface="+mn-ea"/>
              </a:rPr>
              <a:t>Enjoy reading</a:t>
            </a:r>
            <a:r>
              <a:rPr lang="zh-CN" altLang="en-US" sz="3200" b="1">
                <a:latin typeface="Bookman Old Style" panose="02050604050505020204" charset="0"/>
                <a:cs typeface="Bookman Old Style" panose="02050604050505020204" charset="0"/>
                <a:sym typeface="+mn-ea"/>
              </a:rPr>
              <a:t>三次。</a:t>
            </a:r>
            <a:endParaRPr lang="zh-CN" altLang="en-US" sz="3200" b="1">
              <a:latin typeface="Bookman Old Style" panose="02050604050505020204" charset="0"/>
              <a:cs typeface="Bookman Old Style" panose="02050604050505020204" charset="0"/>
            </a:endParaRPr>
          </a:p>
          <a:p>
            <a:pPr marL="0" indent="0">
              <a:buNone/>
            </a:pPr>
            <a:endParaRPr lang="zh-CN" altLang="en-US" sz="3200" b="1">
              <a:latin typeface="Bookman Old Style" panose="02050604050505020204" charset="0"/>
              <a:cs typeface="Bookman Old Style" panose="02050604050505020204" charset="0"/>
            </a:endParaRPr>
          </a:p>
          <a:p>
            <a:pPr marL="0" indent="0">
              <a:buNone/>
            </a:pPr>
            <a:r>
              <a:rPr lang="en-US" altLang="zh-CN" sz="3200" b="1">
                <a:latin typeface="Bookman Old Style" panose="02050604050505020204" charset="0"/>
                <a:cs typeface="Bookman Old Style" panose="02050604050505020204" charset="0"/>
                <a:sym typeface="+mn-ea"/>
              </a:rPr>
              <a:t>2. </a:t>
            </a:r>
            <a:r>
              <a:rPr lang="zh-CN" altLang="en-US" sz="3200" b="1">
                <a:latin typeface="Bookman Old Style" panose="02050604050505020204" charset="0"/>
                <a:cs typeface="Bookman Old Style" panose="02050604050505020204" charset="0"/>
                <a:sym typeface="+mn-ea"/>
              </a:rPr>
              <a:t>用英文</a:t>
            </a:r>
            <a:r>
              <a:rPr lang="zh-CN" altLang="en-US" sz="3200" b="1">
                <a:latin typeface="Bookman Old Style" panose="02050604050505020204" charset="0"/>
                <a:cs typeface="Bookman Old Style" panose="02050604050505020204" charset="0"/>
                <a:sym typeface="+mn-ea"/>
              </a:rPr>
              <a:t>给老师写一封信。</a:t>
            </a:r>
            <a:endParaRPr lang="zh-CN" altLang="en-US" sz="3200" b="1">
              <a:latin typeface="Bookman Old Style" panose="02050604050505020204" charset="0"/>
              <a:cs typeface="Bookman Old Style" panose="02050604050505020204" charset="0"/>
              <a:sym typeface="+mn-ea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3608705" y="547370"/>
            <a:ext cx="3079115" cy="707390"/>
          </a:xfrm>
          <a:prstGeom prst="flowChartTerminator">
            <a:avLst/>
          </a:prstGeom>
          <a:solidFill>
            <a:schemeClr val="accent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chemeClr val="tx1"/>
                </a:solidFill>
              </a:rPr>
              <a:t>Homework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5570" y="0"/>
            <a:ext cx="12191365" cy="705866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885305" y="3253740"/>
            <a:ext cx="3307080" cy="10363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latin typeface="Times New Roman" panose="02020603050405020304" charset="0"/>
                <a:cs typeface="Times New Roman" panose="02020603050405020304" charset="0"/>
              </a:rPr>
              <a:t>bec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zh-CN" sz="4800" b="1">
                <a:latin typeface="Times New Roman" panose="02020603050405020304" charset="0"/>
                <a:cs typeface="Times New Roman" panose="02020603050405020304" charset="0"/>
              </a:rPr>
              <a:t>me</a:t>
            </a:r>
            <a:endParaRPr lang="en-US" altLang="zh-CN" sz="4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85305" y="3253740"/>
            <a:ext cx="3307080" cy="1036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bec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me</a:t>
            </a:r>
            <a:endParaRPr lang="en-US" altLang="zh-CN" sz="4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6748780" y="2909570"/>
            <a:ext cx="715645" cy="6915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680210" y="3359150"/>
            <a:ext cx="2616200" cy="10363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latin typeface="Times New Roman" panose="02020603050405020304" charset="0"/>
                <a:cs typeface="Times New Roman" panose="02020603050405020304" charset="0"/>
              </a:rPr>
              <a:t>have</a:t>
            </a:r>
            <a:endParaRPr lang="en-US" altLang="zh-CN" sz="4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80210" y="3359150"/>
            <a:ext cx="2616200" cy="1036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had</a:t>
            </a:r>
            <a:endParaRPr lang="en-US" altLang="zh-CN" sz="4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心形 9"/>
          <p:cNvSpPr/>
          <p:nvPr/>
        </p:nvSpPr>
        <p:spPr>
          <a:xfrm>
            <a:off x="1557020" y="3253740"/>
            <a:ext cx="715645" cy="6915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272665" y="1440815"/>
            <a:ext cx="1653540" cy="10363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latin typeface="Times New Roman" panose="02020603050405020304" charset="0"/>
                <a:cs typeface="Times New Roman" panose="02020603050405020304" charset="0"/>
              </a:rPr>
              <a:t>is</a:t>
            </a:r>
            <a:endParaRPr lang="en-US" altLang="zh-CN" sz="4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713345" y="1440815"/>
            <a:ext cx="1653540" cy="10363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latin typeface="Times New Roman" panose="02020603050405020304" charset="0"/>
                <a:cs typeface="Times New Roman" panose="02020603050405020304" charset="0"/>
              </a:rPr>
              <a:t>are</a:t>
            </a:r>
            <a:endParaRPr lang="en-US" altLang="zh-CN" sz="4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317740" y="5303520"/>
            <a:ext cx="2442210" cy="10363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latin typeface="Times New Roman" panose="02020603050405020304" charset="0"/>
                <a:cs typeface="Times New Roman" panose="02020603050405020304" charset="0"/>
              </a:rPr>
              <a:t>help</a:t>
            </a:r>
            <a:endParaRPr lang="en-US" altLang="zh-CN" sz="4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050415" y="5303520"/>
            <a:ext cx="1653540" cy="10363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latin typeface="Times New Roman" panose="02020603050405020304" charset="0"/>
                <a:cs typeface="Times New Roman" panose="02020603050405020304" charset="0"/>
              </a:rPr>
              <a:t>feel</a:t>
            </a:r>
            <a:endParaRPr lang="en-US" altLang="zh-CN" sz="4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272665" y="1440815"/>
            <a:ext cx="1653540" cy="1036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was</a:t>
            </a:r>
            <a:endParaRPr lang="en-US" altLang="zh-CN" sz="4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712710" y="1440815"/>
            <a:ext cx="1654175" cy="1036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were</a:t>
            </a:r>
            <a:endParaRPr lang="en-US" altLang="zh-CN" sz="4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50415" y="5303520"/>
            <a:ext cx="1875790" cy="1036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felt</a:t>
            </a:r>
            <a:endParaRPr lang="en-US" altLang="zh-CN" sz="4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317740" y="5303520"/>
            <a:ext cx="2442210" cy="1036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helped</a:t>
            </a:r>
            <a:endParaRPr lang="en-US" altLang="zh-CN" sz="4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心形 18"/>
          <p:cNvSpPr/>
          <p:nvPr/>
        </p:nvSpPr>
        <p:spPr>
          <a:xfrm>
            <a:off x="1580515" y="5109845"/>
            <a:ext cx="715645" cy="6915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心形 19"/>
          <p:cNvSpPr/>
          <p:nvPr/>
        </p:nvSpPr>
        <p:spPr>
          <a:xfrm>
            <a:off x="6936740" y="5109845"/>
            <a:ext cx="715645" cy="6915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心形 20"/>
          <p:cNvSpPr/>
          <p:nvPr/>
        </p:nvSpPr>
        <p:spPr>
          <a:xfrm>
            <a:off x="1873885" y="1235710"/>
            <a:ext cx="715645" cy="6915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心形 21"/>
          <p:cNvSpPr/>
          <p:nvPr/>
        </p:nvSpPr>
        <p:spPr>
          <a:xfrm>
            <a:off x="7317740" y="1235710"/>
            <a:ext cx="715645" cy="6915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5895" y="241935"/>
            <a:ext cx="28213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Read it out</a:t>
            </a:r>
            <a:endParaRPr lang="en-US" altLang="zh-CN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5895" y="280035"/>
            <a:ext cx="2947035" cy="730250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22930" y="241935"/>
            <a:ext cx="9100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以下的动词以及过去式是本节课我们将会出现的，请同学们大声跟我读。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21305" y="2670175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是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93670" y="452628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有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45475" y="2477135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是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44840" y="4395470"/>
            <a:ext cx="1122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成为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89530" y="633984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感觉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44840" y="633984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帮助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063 -0.014074 L 0.144792 -0.00675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188 -0.006667 L 0.043698 -0.003241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21 -0.007130 L 0.151719 -0.00666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87 -0.003056 L 0.041563 -0.006944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21 -0.007130 L 0.222083 -0.010926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917 -0.010926 L 0.055729 -0.010556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21 -0.007129 L 0.260208 -0.014352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198 -0.006944 L 0.027292 -0.003519 " pathEditMode="relative" rAng="0" ptsTypes="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21 -0.007130 L 0.165417 -0.014444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50 -0.007222 L 0.031146 -0.010741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21 -0.007130 L 0.201302 -0.007130 " pathEditMode="relative" rAng="0" ptsTypes="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271 -0.010741 L 0.039531 -0.006944 " pathEditMode="relative" rAng="0" ptsTypes="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6" grpId="0" bldLvl="0" animBg="1"/>
      <p:bldP spid="6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" y="1768475"/>
            <a:ext cx="7771130" cy="5060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9560" y="629920"/>
            <a:ext cx="116122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They are having a farewell party. What are they talking about?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4130" y="1275080"/>
            <a:ext cx="7469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他们正在举行告别晚会，   他们在谈论什么呢？</a:t>
            </a:r>
            <a:endParaRPr lang="zh-CN" altLang="zh-CN" sz="2800"/>
          </a:p>
        </p:txBody>
      </p:sp>
      <p:sp>
        <p:nvSpPr>
          <p:cNvPr id="12" name="圆角矩形 11"/>
          <p:cNvSpPr/>
          <p:nvPr/>
        </p:nvSpPr>
        <p:spPr>
          <a:xfrm>
            <a:off x="411480" y="3107055"/>
            <a:ext cx="2586355" cy="32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196080" y="3011805"/>
            <a:ext cx="2847975" cy="2717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-104140" y="5944235"/>
            <a:ext cx="2586355" cy="32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641215" y="5772150"/>
            <a:ext cx="2256790" cy="329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846955" y="3426460"/>
            <a:ext cx="2050415" cy="3276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207385" y="3107690"/>
            <a:ext cx="878205" cy="328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6680" y="-62865"/>
            <a:ext cx="47371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Listen  and choose</a:t>
            </a:r>
            <a:endParaRPr lang="en-US" altLang="zh-CN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340" y="0"/>
            <a:ext cx="4843780" cy="64262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06670" y="17970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/>
              <a:t>听音选句子</a:t>
            </a:r>
            <a:endParaRPr lang="zh-CN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1795145" y="4099560"/>
            <a:ext cx="1202690" cy="398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Lingling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85745" y="4498340"/>
            <a:ext cx="1410335" cy="398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Miss Wang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24965" y="5084445"/>
            <a:ext cx="758190" cy="398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Tom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85590" y="4099560"/>
            <a:ext cx="758190" cy="398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Kim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71085" y="4260850"/>
            <a:ext cx="1075690" cy="398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  Peter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41215" y="5203190"/>
            <a:ext cx="758190" cy="398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Ann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665" y="1986280"/>
            <a:ext cx="3256280" cy="693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65" y="3638550"/>
            <a:ext cx="3256280" cy="622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65" y="4498340"/>
            <a:ext cx="2973705" cy="586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710" y="2858770"/>
            <a:ext cx="3015615" cy="567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530" y="6101715"/>
            <a:ext cx="2952750" cy="593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530" y="5324475"/>
            <a:ext cx="1349375" cy="619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05" y="3735705"/>
            <a:ext cx="1685925" cy="1348740"/>
          </a:xfrm>
          <a:prstGeom prst="rect">
            <a:avLst/>
          </a:prstGeom>
        </p:spPr>
      </p:pic>
      <p:pic>
        <p:nvPicPr>
          <p:cNvPr id="30" name="PART3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97370" y="4254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615 -0.011019 L -0.671094 0.135926 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135 0.017593 L -0.352917 -0.121852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312 0.005185 L -0.268958 -0.15648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3 -0.002037 L -0.305833 0.394722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667 0.002315 L -0.659688 -0.030833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19 -0.003889 L -0.434792 -0.330741 " pathEditMode="relative" ptsTypes="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1" dur="273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9000">
                <p:cTn id="4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18" grpId="1"/>
      <p:bldP spid="19" grpId="0" animBg="1"/>
      <p:bldP spid="19" grpId="1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0" y="1131570"/>
            <a:ext cx="5494020" cy="5445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07870" y="301625"/>
            <a:ext cx="34671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Look and say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6" name="圆角矩形 5"/>
          <p:cNvSpPr/>
          <p:nvPr/>
        </p:nvSpPr>
        <p:spPr>
          <a:xfrm>
            <a:off x="1986915" y="422910"/>
            <a:ext cx="3509645" cy="70866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08075" y="1877695"/>
            <a:ext cx="51784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What is John doing?</a:t>
            </a:r>
            <a:endParaRPr lang="en-US" altLang="zh-CN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3015" y="3439160"/>
            <a:ext cx="5313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He is writing a letter.</a:t>
            </a:r>
            <a:endParaRPr lang="en-US" altLang="zh-CN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7058660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>
            <a:off x="1307465" y="-3587750"/>
            <a:ext cx="8710930" cy="4442460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7465" y="854710"/>
            <a:ext cx="8736330" cy="59474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2020041415430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935" y="4504055"/>
            <a:ext cx="8513445" cy="6298565"/>
          </a:xfrm>
          <a:prstGeom prst="rect">
            <a:avLst/>
          </a:prstGeom>
        </p:spPr>
      </p:pic>
      <p:sp>
        <p:nvSpPr>
          <p:cNvPr id="4" name="梯形 3"/>
          <p:cNvSpPr/>
          <p:nvPr/>
        </p:nvSpPr>
        <p:spPr>
          <a:xfrm>
            <a:off x="1308100" y="3723005"/>
            <a:ext cx="8710930" cy="3134360"/>
          </a:xfrm>
          <a:prstGeom prst="trapezoid">
            <a:avLst>
              <a:gd name="adj" fmla="val 659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-637540" y="2800350"/>
            <a:ext cx="6036945" cy="2145665"/>
          </a:xfrm>
          <a:prstGeom prst="triangle">
            <a:avLst>
              <a:gd name="adj" fmla="val 4798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5989320" y="2828290"/>
            <a:ext cx="6036310" cy="2023110"/>
          </a:xfrm>
          <a:prstGeom prst="triangle">
            <a:avLst>
              <a:gd name="adj" fmla="val 495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0800000">
            <a:off x="1257935" y="821055"/>
            <a:ext cx="8931910" cy="5981065"/>
          </a:xfrm>
          <a:prstGeom prst="triangle">
            <a:avLst>
              <a:gd name="adj" fmla="val 4875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58380" y="6079490"/>
            <a:ext cx="201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John's  letter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h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9000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02 -0.366944 L -0.021302 -0.633241 " pathEditMode="relative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7058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53720" y="455295"/>
            <a:ext cx="6773545" cy="64033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77330" y="616585"/>
            <a:ext cx="56146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英文书信的格式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:</a:t>
            </a:r>
            <a:endParaRPr lang="en-US" altLang="zh-CN" sz="4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4645" y="1871345"/>
            <a:ext cx="41211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1.称呼后面是逗号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84645" y="2592070"/>
            <a:ext cx="44996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2.开头不用空格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84645" y="3342005"/>
            <a:ext cx="44005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3.落款在左下角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238375" y="842010"/>
            <a:ext cx="428625" cy="379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167005" y="1221105"/>
            <a:ext cx="427990" cy="36195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8300" y="5085080"/>
            <a:ext cx="1137285" cy="12357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05585" y="5121910"/>
            <a:ext cx="1894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Yours,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xxx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19400" y="5121910"/>
            <a:ext cx="1894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Sincerely,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xxx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8300" y="12065"/>
            <a:ext cx="36366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Think and say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4" name="圆角矩形 13"/>
          <p:cNvSpPr/>
          <p:nvPr/>
        </p:nvSpPr>
        <p:spPr>
          <a:xfrm>
            <a:off x="368300" y="133350"/>
            <a:ext cx="3509645" cy="70866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" grpId="0" bldLvl="0" animBg="1"/>
      <p:bldP spid="2" grpId="1" animBg="1"/>
      <p:bldP spid="7" grpId="0"/>
      <p:bldP spid="7" grpId="1"/>
      <p:bldP spid="3" grpId="0" bldLvl="0" animBg="1"/>
      <p:bldP spid="3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7310" y="1361440"/>
            <a:ext cx="5884545" cy="5013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90235" y="1673860"/>
            <a:ext cx="55759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1. Who  did John write to?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84955" y="5483225"/>
            <a:ext cx="1070610" cy="527685"/>
          </a:xfrm>
          <a:prstGeom prst="rect">
            <a:avLst/>
          </a:prstGeom>
          <a:solidFill>
            <a:srgbClr val="F6F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56055" y="2380615"/>
            <a:ext cx="1318260" cy="774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90235" y="3075940"/>
            <a:ext cx="50666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2. What does she teach?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199255" y="3464560"/>
            <a:ext cx="956310" cy="807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68220" y="232410"/>
            <a:ext cx="42456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Listen and circle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2334260" y="287655"/>
            <a:ext cx="4179570" cy="7747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82105" y="23241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听音圈出答案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7598410" y="2371090"/>
            <a:ext cx="17595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John</a:t>
            </a:r>
            <a:r>
              <a:rPr lang="zh-CN" altLang="en-US"/>
              <a:t>写信给谁？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20000" y="36836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她教什么科目的？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817235" y="4768215"/>
            <a:ext cx="56172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3. What was she like then?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33920" y="534352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她那时长什么样的？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001203" y="1062355"/>
            <a:ext cx="26219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  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椭圆 3"/>
          <p:cNvSpPr/>
          <p:nvPr/>
        </p:nvSpPr>
        <p:spPr>
          <a:xfrm>
            <a:off x="1666240" y="4405630"/>
            <a:ext cx="2957195" cy="937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288415" y="5343525"/>
            <a:ext cx="2796540" cy="807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enjoy reading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2555" y="36576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5" dur="400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4991"/>
          <a:stretch>
            <a:fillRect/>
          </a:stretch>
        </p:blipFill>
        <p:spPr>
          <a:xfrm>
            <a:off x="-351790" y="1459230"/>
            <a:ext cx="6156960" cy="50095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215" y="1805305"/>
            <a:ext cx="3651885" cy="593725"/>
          </a:xfrm>
          <a:prstGeom prst="rect">
            <a:avLst/>
          </a:prstGeom>
          <a:solidFill>
            <a:srgbClr val="F6F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80160" y="5810250"/>
            <a:ext cx="3838575" cy="658495"/>
          </a:xfrm>
          <a:prstGeom prst="rect">
            <a:avLst/>
          </a:prstGeom>
          <a:solidFill>
            <a:srgbClr val="F6F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8218" y="1200150"/>
            <a:ext cx="26219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  2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9315" y="184785"/>
            <a:ext cx="39744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latin typeface="Times New Roman" panose="02020603050405020304" charset="0"/>
                <a:cs typeface="Times New Roman" panose="02020603050405020304" charset="0"/>
              </a:rPr>
              <a:t>Read and judge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2036445" y="240030"/>
            <a:ext cx="4179570" cy="7747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57240" y="1459230"/>
            <a:ext cx="4579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读第二部分</a:t>
            </a:r>
            <a:r>
              <a:rPr lang="en-US" altLang="zh-CN" sz="2400"/>
              <a:t>,</a:t>
            </a:r>
            <a:r>
              <a:rPr lang="zh-CN" altLang="en-US" sz="2400"/>
              <a:t>判断以下句子正</a:t>
            </a:r>
            <a:r>
              <a:rPr lang="en-US" altLang="zh-CN" sz="2400"/>
              <a:t>T</a:t>
            </a:r>
            <a:r>
              <a:rPr lang="zh-CN" altLang="en-US" sz="2400"/>
              <a:t>误 </a:t>
            </a:r>
            <a:r>
              <a:rPr lang="en-US" altLang="zh-CN" sz="2400"/>
              <a:t>F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528945" y="2399030"/>
            <a:ext cx="66630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(   )1. Miss Wang's class was very interesting.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8945" y="3433445"/>
            <a:ext cx="56305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(   )2. John's English was good at first.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28945" y="4484370"/>
            <a:ext cx="52355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(   )3. Miss Wang helped John a lot.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9753" y="2244725"/>
            <a:ext cx="48450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31285" y="2332990"/>
            <a:ext cx="1235710" cy="16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0250" y="3321685"/>
            <a:ext cx="1849755" cy="16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30250" y="4338320"/>
            <a:ext cx="3118485" cy="4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30250" y="5375910"/>
            <a:ext cx="1536700" cy="5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211320" y="4363720"/>
            <a:ext cx="510540" cy="12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639753" y="4375785"/>
            <a:ext cx="48450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50548" y="3321685"/>
            <a:ext cx="46291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95235" y="240030"/>
            <a:ext cx="4030980" cy="1234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分钟细心阅读</a:t>
            </a:r>
            <a:endParaRPr lang="zh-CN" altLang="zh-CN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9" grpId="0"/>
      <p:bldP spid="19" grpId="1"/>
      <p:bldP spid="20" grpId="0"/>
      <p:bldP spid="20" grpId="1"/>
      <p:bldP spid="21" grpId="0" animBg="1"/>
      <p:bldP spid="21" grpId="1" animBg="1"/>
    </p:bldLst>
  </p:timing>
</p:sld>
</file>

<file path=ppt/tags/tag1.xml><?xml version="1.0" encoding="utf-8"?>
<p:tagLst xmlns:p="http://schemas.openxmlformats.org/presentationml/2006/main">
  <p:tag name="REFSHAPE" val="200758140"/>
  <p:tag name="KSO_WM_UNIT_PLACING_PICTURE_USER_VIEWPORT" val="{&quot;height&quot;:8820,&quot;width&quot;:9600}"/>
</p:tagLst>
</file>

<file path=ppt/tags/tag2.xml><?xml version="1.0" encoding="utf-8"?>
<p:tagLst xmlns:p="http://schemas.openxmlformats.org/presentationml/2006/main">
  <p:tag name="REFSHAPE" val="200758140"/>
  <p:tag name="KSO_WM_UNIT_PLACING_PICTURE_USER_VIEWPORT" val="{&quot;height&quot;:8820,&quot;width&quot;:96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WPS 演示</Application>
  <PresentationFormat>宽屏</PresentationFormat>
  <Paragraphs>226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华文仿宋</vt:lpstr>
      <vt:lpstr>楷体</vt:lpstr>
      <vt:lpstr>Arial Black</vt:lpstr>
      <vt:lpstr>Bookman Old Style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88</cp:revision>
  <dcterms:created xsi:type="dcterms:W3CDTF">2020-04-14T07:47:00Z</dcterms:created>
  <dcterms:modified xsi:type="dcterms:W3CDTF">2020-04-15T07:10:49Z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