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9" r:id="rId3"/>
    <p:sldId id="260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2" r:id="rId15"/>
    <p:sldId id="273" r:id="rId16"/>
    <p:sldId id="274" r:id="rId17"/>
    <p:sldId id="275" r:id="rId18"/>
    <p:sldId id="277" r:id="rId19"/>
    <p:sldId id="278" r:id="rId20"/>
    <p:sldId id="279" r:id="rId21"/>
    <p:sldId id="270" r:id="rId22"/>
    <p:sldId id="271" r:id="rId23"/>
    <p:sldId id="276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97456-1B04-4E9C-B27D-7BFC05CFB506}" type="datetimeFigureOut">
              <a:rPr lang="zh-CN" altLang="en-US" smtClean="0"/>
              <a:pPr/>
              <a:t>2017/3/7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7A0B9F-0CA0-44D3-AD40-C35AC94350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0871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此游戏只需要点击一次，会连续播放动作。</a:t>
            </a:r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EE7D9C5-EE4D-40CD-8658-F2414736F437}" type="slidenum">
              <a:rPr lang="en-US" altLang="zh-CN" smtClean="0"/>
              <a:pPr/>
              <a:t>13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xmlns="" val="219721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小组合作，每个成员运用句型 </a:t>
            </a:r>
            <a:r>
              <a:rPr lang="en-US" altLang="zh-CN" smtClean="0"/>
              <a:t>I can...</a:t>
            </a:r>
            <a:r>
              <a:rPr lang="zh-CN" altLang="en-US" smtClean="0"/>
              <a:t>说出自己能做的事情。看看谁的能力更强更全面。</a:t>
            </a:r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50ADC88-9E11-4227-A00A-0D13C183A151}" type="slidenum">
              <a:rPr lang="en-US" altLang="zh-CN"/>
              <a:pPr eaLnBrk="1" hangingPunct="1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174758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E96D0-8B74-4394-B065-A21214B0B420}" type="datetimeFigureOut">
              <a:rPr lang="zh-CN" altLang="en-US" smtClean="0"/>
              <a:pPr/>
              <a:t>2017/3/7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2DA8C-B7FA-4BEC-85A6-FD938BD63F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E96D0-8B74-4394-B065-A21214B0B420}" type="datetimeFigureOut">
              <a:rPr lang="zh-CN" altLang="en-US" smtClean="0"/>
              <a:pPr/>
              <a:t>2017/3/7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2DA8C-B7FA-4BEC-85A6-FD938BD63F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E96D0-8B74-4394-B065-A21214B0B420}" type="datetimeFigureOut">
              <a:rPr lang="zh-CN" altLang="en-US" smtClean="0"/>
              <a:pPr/>
              <a:t>2017/3/7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2DA8C-B7FA-4BEC-85A6-FD938BD63F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DE061-7C54-4EDC-9DE5-274D4E7FB37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E96D0-8B74-4394-B065-A21214B0B420}" type="datetimeFigureOut">
              <a:rPr lang="zh-CN" altLang="en-US" smtClean="0"/>
              <a:pPr/>
              <a:t>2017/3/7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2DA8C-B7FA-4BEC-85A6-FD938BD63F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E96D0-8B74-4394-B065-A21214B0B420}" type="datetimeFigureOut">
              <a:rPr lang="zh-CN" altLang="en-US" smtClean="0"/>
              <a:pPr/>
              <a:t>2017/3/7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2DA8C-B7FA-4BEC-85A6-FD938BD63F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E96D0-8B74-4394-B065-A21214B0B420}" type="datetimeFigureOut">
              <a:rPr lang="zh-CN" altLang="en-US" smtClean="0"/>
              <a:pPr/>
              <a:t>2017/3/7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2DA8C-B7FA-4BEC-85A6-FD938BD63F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E96D0-8B74-4394-B065-A21214B0B420}" type="datetimeFigureOut">
              <a:rPr lang="zh-CN" altLang="en-US" smtClean="0"/>
              <a:pPr/>
              <a:t>2017/3/7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2DA8C-B7FA-4BEC-85A6-FD938BD63F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E96D0-8B74-4394-B065-A21214B0B420}" type="datetimeFigureOut">
              <a:rPr lang="zh-CN" altLang="en-US" smtClean="0"/>
              <a:pPr/>
              <a:t>2017/3/7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2DA8C-B7FA-4BEC-85A6-FD938BD63F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E96D0-8B74-4394-B065-A21214B0B420}" type="datetimeFigureOut">
              <a:rPr lang="zh-CN" altLang="en-US" smtClean="0"/>
              <a:pPr/>
              <a:t>2017/3/7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2DA8C-B7FA-4BEC-85A6-FD938BD63F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E96D0-8B74-4394-B065-A21214B0B420}" type="datetimeFigureOut">
              <a:rPr lang="zh-CN" altLang="en-US" smtClean="0"/>
              <a:pPr/>
              <a:t>2017/3/7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2DA8C-B7FA-4BEC-85A6-FD938BD63F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E96D0-8B74-4394-B065-A21214B0B420}" type="datetimeFigureOut">
              <a:rPr lang="zh-CN" altLang="en-US" smtClean="0"/>
              <a:pPr/>
              <a:t>2017/3/7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2DA8C-B7FA-4BEC-85A6-FD938BD63F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E96D0-8B74-4394-B065-A21214B0B420}" type="datetimeFigureOut">
              <a:rPr lang="zh-CN" altLang="en-US" smtClean="0"/>
              <a:pPr/>
              <a:t>2017/3/7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2DA8C-B7FA-4BEC-85A6-FD938BD63F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1452;&#24072;&#20116;&#24180;&#32423;&#19979;&#20876;\U1\B%20learn\i%20always%20take%20a%20dancing%20class%20on%20the%20sundays.wav" TargetMode="External"/><Relationship Id="rId6" Type="http://schemas.openxmlformats.org/officeDocument/2006/relationships/image" Target="../media/image40.png"/><Relationship Id="rId5" Type="http://schemas.openxmlformats.org/officeDocument/2006/relationships/image" Target="../media/image4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21452;&#24072;&#20116;&#24180;&#32423;&#19979;&#20876;\U1\B%20learn\go_shopping_128k.wav" TargetMode="Externa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1452;&#24072;&#20116;&#24180;&#32423;&#19979;&#20876;\U1\B%20learn\i%20sometimes%20go%20shopping%20on%20the%20weekend.wav" TargetMode="External"/><Relationship Id="rId6" Type="http://schemas.openxmlformats.org/officeDocument/2006/relationships/image" Target="../media/image40.png"/><Relationship Id="rId5" Type="http://schemas.openxmlformats.org/officeDocument/2006/relationships/image" Target="../media/image43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47.png"/><Relationship Id="rId7" Type="http://schemas.openxmlformats.org/officeDocument/2006/relationships/image" Target="../media/image54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18" Type="http://schemas.microsoft.com/office/2007/relationships/media" Target="../media/media1.mp3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NULL" TargetMode="External"/><Relationship Id="rId16" Type="http://schemas.openxmlformats.org/officeDocument/2006/relationships/image" Target="../media/image13.png"/><Relationship Id="rId1" Type="http://schemas.openxmlformats.org/officeDocument/2006/relationships/audio" Target="file:///E:\&#33521;&#35821;&#35780;&#27604;&#27963;&#21160;&#35838;&#20214;\11%205%20Lynn\&#33410;&#22863;1.mp3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jpeg"/><Relationship Id="rId5" Type="http://schemas.microsoft.com/office/2007/relationships/media" Target="file:///E:\&#33521;&#35821;&#35780;&#27604;&#27963;&#21160;&#35838;&#20214;\11%205%20Lynn\&#33410;&#22863;1.mp3" TargetMode="External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19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6.jpeg"/><Relationship Id="rId1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1452;&#24072;&#20116;&#24180;&#32423;&#19979;&#20876;\U1\B%20learn\i%20sometimes%20go%20shopping%20with%20my%20mum.wav" TargetMode="External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13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2" Type="http://schemas.openxmlformats.org/officeDocument/2006/relationships/audio" Target="file:///H:\&#21452;&#24072;&#20116;&#24180;&#32423;&#19979;&#20876;\U1\B%20learn\blearn1.wav" TargetMode="External"/><Relationship Id="rId1" Type="http://schemas.openxmlformats.org/officeDocument/2006/relationships/audio" Target="file:///H:\&#21452;&#24072;&#20116;&#24180;&#32423;&#19979;&#20876;\U1\B%20learn\b%20learn.wav" TargetMode="External"/><Relationship Id="rId6" Type="http://schemas.openxmlformats.org/officeDocument/2006/relationships/hyperlink" Target="file:///H:\&#21452;&#24072;&#20116;&#24180;&#32423;&#19979;&#20876;\U1\B%20learn\Unit1_My_weekend_&#27468;&#26354;&#21160;&#30011;.swf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21452;&#24072;&#20116;&#24180;&#32423;&#19979;&#20876;\U1\B%20learn\clean_my_room_128k.wav" TargetMode="External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1452;&#24072;&#20116;&#24180;&#32423;&#19979;&#20876;\U1\B%20learn\ioftencleanmyroom.wav" TargetMode="Externa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21452;&#24072;&#20116;&#24180;&#32423;&#19979;&#20876;\U1\B%20learn\go_for_a_walk_128k.wav" TargetMode="Externa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1452;&#24072;&#20116;&#24180;&#32423;&#19979;&#20876;\U1\B%20learn\i%20sometimes%20go%20for%20a%20walk%20on%20the%20weekend.wav" TargetMode="Externa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21452;&#24072;&#20116;&#24180;&#32423;&#19979;&#20876;\U1\B%20learn\take_a_dancing_class_128k.wav" TargetMode="External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hou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grpSp>
        <p:nvGrpSpPr>
          <p:cNvPr id="6" name="组合 5"/>
          <p:cNvGrpSpPr/>
          <p:nvPr/>
        </p:nvGrpSpPr>
        <p:grpSpPr>
          <a:xfrm>
            <a:off x="2251089" y="1773237"/>
            <a:ext cx="4392613" cy="1870077"/>
            <a:chOff x="1857356" y="2214554"/>
            <a:chExt cx="4392613" cy="1652691"/>
          </a:xfrm>
        </p:grpSpPr>
        <p:sp>
          <p:nvSpPr>
            <p:cNvPr id="4" name="AutoShape 2"/>
            <p:cNvSpPr>
              <a:spLocks noChangeArrowheads="1"/>
            </p:cNvSpPr>
            <p:nvPr/>
          </p:nvSpPr>
          <p:spPr bwMode="gray">
            <a:xfrm>
              <a:off x="1857356" y="2214554"/>
              <a:ext cx="4392613" cy="1584325"/>
            </a:xfrm>
            <a:prstGeom prst="roundRect">
              <a:avLst>
                <a:gd name="adj" fmla="val 10889"/>
              </a:avLst>
            </a:prstGeom>
            <a:solidFill>
              <a:srgbClr val="FFFF99"/>
            </a:soli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00" name="Text Box 7"/>
            <p:cNvSpPr txBox="1">
              <a:spLocks noChangeArrowheads="1"/>
            </p:cNvSpPr>
            <p:nvPr/>
          </p:nvSpPr>
          <p:spPr bwMode="auto">
            <a:xfrm>
              <a:off x="1857356" y="2216152"/>
              <a:ext cx="4248150" cy="1651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600" b="1" dirty="0">
                  <a:solidFill>
                    <a:srgbClr val="262673"/>
                  </a:solidFill>
                  <a:latin typeface="Segoe UI" pitchFamily="34" charset="0"/>
                  <a:cs typeface="Segoe UI" pitchFamily="34" charset="0"/>
                </a:rPr>
                <a:t>Unit 1 My day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en-US" sz="3600" b="1" dirty="0" smtClean="0">
                  <a:solidFill>
                    <a:srgbClr val="262673"/>
                  </a:solidFill>
                  <a:latin typeface="Segoe UI" pitchFamily="34" charset="0"/>
                  <a:cs typeface="Segoe UI" pitchFamily="34" charset="0"/>
                </a:rPr>
                <a:t>B </a:t>
              </a:r>
              <a:r>
                <a:rPr lang="en-US" altLang="en-US" sz="3600" b="1" dirty="0">
                  <a:solidFill>
                    <a:srgbClr val="262673"/>
                  </a:solidFill>
                  <a:latin typeface="Segoe UI" pitchFamily="34" charset="0"/>
                  <a:cs typeface="Segoe UI" pitchFamily="34" charset="0"/>
                </a:rPr>
                <a:t>Let’s </a:t>
              </a:r>
              <a:r>
                <a:rPr lang="en-US" altLang="zh-CN" sz="3600" b="1" dirty="0">
                  <a:solidFill>
                    <a:srgbClr val="262673"/>
                  </a:solidFill>
                  <a:latin typeface="Segoe UI" pitchFamily="34" charset="0"/>
                  <a:cs typeface="Segoe UI" pitchFamily="34" charset="0"/>
                </a:rPr>
                <a:t>learn</a:t>
              </a:r>
              <a:endParaRPr lang="en-US" altLang="en-US" sz="3600" b="1" dirty="0">
                <a:solidFill>
                  <a:srgbClr val="262673"/>
                </a:solidFill>
                <a:latin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44016" y="116632"/>
            <a:ext cx="471601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叶根友毛笔行书2.0版" pitchFamily="2" charset="-122"/>
              </a:rPr>
              <a:t>人教（</a:t>
            </a:r>
            <a:r>
              <a:rPr lang="en-US" altLang="zh-CN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叶根友毛笔行书2.0版" pitchFamily="2" charset="-122"/>
              </a:rPr>
              <a:t>PEP</a:t>
            </a:r>
            <a:r>
              <a:rPr lang="zh-CN" altLang="en-US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叶根友毛笔行书2.0版" pitchFamily="2" charset="-122"/>
              </a:rPr>
              <a:t>）五年级下册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57422" y="3857628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梧州市新兴二路小学      刘智敏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692150"/>
            <a:ext cx="8280400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84763"/>
            <a:ext cx="1360488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圆角矩形标注 24"/>
          <p:cNvSpPr/>
          <p:nvPr/>
        </p:nvSpPr>
        <p:spPr>
          <a:xfrm>
            <a:off x="1979613" y="5229225"/>
            <a:ext cx="6696075" cy="1371600"/>
          </a:xfrm>
          <a:prstGeom prst="wedgeRoundRectCallout">
            <a:avLst>
              <a:gd name="adj1" fmla="val -64165"/>
              <a:gd name="adj2" fmla="val -17057"/>
              <a:gd name="adj3" fmla="val 16667"/>
            </a:avLst>
          </a:prstGeom>
          <a:solidFill>
            <a:srgbClr val="FFFF99"/>
          </a:solidFill>
          <a:ln w="127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I 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always</a:t>
            </a: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 _______________</a:t>
            </a:r>
          </a:p>
          <a:p>
            <a:pPr algn="ctr" eaLnBrk="0" hangingPunct="0">
              <a:defRPr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on Sundays.</a:t>
            </a:r>
            <a:endParaRPr lang="zh-CN" altLang="en-US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0" y="11113"/>
            <a:ext cx="9144000" cy="649287"/>
            <a:chOff x="0" y="-3876"/>
            <a:chExt cx="9144000" cy="650207"/>
          </a:xfrm>
        </p:grpSpPr>
        <p:sp>
          <p:nvSpPr>
            <p:cNvPr id="12300" name="TextBox 19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64633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 sz="3600" b="1">
                <a:solidFill>
                  <a:srgbClr val="376092"/>
                </a:solidFill>
                <a:cs typeface="Arial" pitchFamily="34" charset="0"/>
              </a:endParaRPr>
            </a:p>
          </p:txBody>
        </p:sp>
        <p:sp>
          <p:nvSpPr>
            <p:cNvPr id="15" name="TextBox 19"/>
            <p:cNvSpPr txBox="1">
              <a:spLocks noChangeArrowheads="1"/>
            </p:cNvSpPr>
            <p:nvPr/>
          </p:nvSpPr>
          <p:spPr bwMode="auto">
            <a:xfrm>
              <a:off x="0" y="-3876"/>
              <a:ext cx="3635375" cy="647028"/>
            </a:xfrm>
            <a:prstGeom prst="rect">
              <a:avLst/>
            </a:prstGeom>
            <a:solidFill>
              <a:srgbClr val="CCFFFF"/>
            </a:solidFill>
            <a:ln w="9525">
              <a:noFill/>
              <a:prstDash val="sysDot"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Arial" pitchFamily="34" charset="0"/>
                </a:rPr>
                <a:t>Look and say</a:t>
              </a:r>
              <a:endParaRPr lang="zh-CN" altLang="en-US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4211638" y="5364163"/>
            <a:ext cx="439261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70C0"/>
                </a:solidFill>
                <a:latin typeface="Comic Sans MS" pitchFamily="66" charset="0"/>
              </a:rPr>
              <a:t> take a dancing class</a:t>
            </a:r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1763713" y="4221163"/>
            <a:ext cx="1871662" cy="720725"/>
          </a:xfrm>
          <a:prstGeom prst="wedgeEllipseCallout">
            <a:avLst>
              <a:gd name="adj1" fmla="val 36155"/>
              <a:gd name="adj2" fmla="val 108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总是</a:t>
            </a:r>
            <a:endParaRPr lang="en-US" altLang="zh-CN" sz="32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85113" y="1628775"/>
            <a:ext cx="93503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85113" y="2565400"/>
            <a:ext cx="93503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85113" y="3429000"/>
            <a:ext cx="93503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85113" y="4365625"/>
            <a:ext cx="93503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 always take a dancing class on the sundays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428728" y="6019816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36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5" grpId="0" animBg="1"/>
      <p:bldP spid="16" grpId="0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2700338" y="4724400"/>
            <a:ext cx="43926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Comic Sans MS" pitchFamily="66" charset="0"/>
              </a:rPr>
              <a:t>go shopping</a:t>
            </a:r>
          </a:p>
        </p:txBody>
      </p:sp>
      <p:pic>
        <p:nvPicPr>
          <p:cNvPr id="5" name="Picture 5" descr="go shoppi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350" y="765175"/>
            <a:ext cx="5986463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6227763" y="3141663"/>
            <a:ext cx="2665412" cy="30464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go + 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动词</a:t>
            </a: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ing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go swimming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go fishing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go boating </a:t>
            </a:r>
          </a:p>
        </p:txBody>
      </p:sp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0" y="11113"/>
            <a:ext cx="9144000" cy="649287"/>
            <a:chOff x="0" y="-3767"/>
            <a:chExt cx="9144000" cy="650098"/>
          </a:xfrm>
        </p:grpSpPr>
        <p:sp>
          <p:nvSpPr>
            <p:cNvPr id="13319" name="TextBox 19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64633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 sz="3600" b="1">
                <a:solidFill>
                  <a:srgbClr val="376092"/>
                </a:solidFill>
                <a:cs typeface="Arial" pitchFamily="34" charset="0"/>
              </a:endParaRPr>
            </a:p>
          </p:txBody>
        </p:sp>
        <p:sp>
          <p:nvSpPr>
            <p:cNvPr id="11" name="TextBox 19"/>
            <p:cNvSpPr txBox="1">
              <a:spLocks noChangeArrowheads="1"/>
            </p:cNvSpPr>
            <p:nvPr/>
          </p:nvSpPr>
          <p:spPr bwMode="auto">
            <a:xfrm>
              <a:off x="0" y="-3767"/>
              <a:ext cx="2843213" cy="646919"/>
            </a:xfrm>
            <a:prstGeom prst="rect">
              <a:avLst/>
            </a:prstGeom>
            <a:solidFill>
              <a:srgbClr val="CCFFFF"/>
            </a:solidFill>
            <a:ln w="9525">
              <a:noFill/>
              <a:prstDash val="sysDot"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Arial" pitchFamily="34" charset="0"/>
                </a:rPr>
                <a:t>Let’s learn</a:t>
              </a:r>
              <a:endParaRPr lang="zh-CN" altLang="en-US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rial" pitchFamily="34" charset="0"/>
              </a:endParaRPr>
            </a:p>
          </p:txBody>
        </p:sp>
      </p:grpSp>
      <p:pic>
        <p:nvPicPr>
          <p:cNvPr id="10" name="go_shopping_128k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000496" y="5572140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33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692150"/>
            <a:ext cx="8280400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84763"/>
            <a:ext cx="1360488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圆角矩形标注 24"/>
          <p:cNvSpPr/>
          <p:nvPr/>
        </p:nvSpPr>
        <p:spPr>
          <a:xfrm>
            <a:off x="1979613" y="5229225"/>
            <a:ext cx="5976937" cy="1371600"/>
          </a:xfrm>
          <a:prstGeom prst="wedgeRoundRectCallout">
            <a:avLst>
              <a:gd name="adj1" fmla="val -64165"/>
              <a:gd name="adj2" fmla="val -17057"/>
              <a:gd name="adj3" fmla="val 16667"/>
            </a:avLst>
          </a:prstGeom>
          <a:solidFill>
            <a:srgbClr val="FFFF99"/>
          </a:solidFill>
          <a:ln w="127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I 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sometimes</a:t>
            </a: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 __________</a:t>
            </a:r>
          </a:p>
          <a:p>
            <a:pPr algn="ctr" eaLnBrk="0" hangingPunct="0">
              <a:defRPr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on the weekend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.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0" y="11113"/>
            <a:ext cx="9144000" cy="649287"/>
            <a:chOff x="0" y="-3876"/>
            <a:chExt cx="9144000" cy="650207"/>
          </a:xfrm>
        </p:grpSpPr>
        <p:sp>
          <p:nvSpPr>
            <p:cNvPr id="14347" name="TextBox 19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64633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 sz="3600" b="1">
                <a:solidFill>
                  <a:srgbClr val="376092"/>
                </a:solidFill>
                <a:cs typeface="Arial" pitchFamily="34" charset="0"/>
              </a:endParaRPr>
            </a:p>
          </p:txBody>
        </p:sp>
        <p:sp>
          <p:nvSpPr>
            <p:cNvPr id="15" name="TextBox 19"/>
            <p:cNvSpPr txBox="1">
              <a:spLocks noChangeArrowheads="1"/>
            </p:cNvSpPr>
            <p:nvPr/>
          </p:nvSpPr>
          <p:spPr bwMode="auto">
            <a:xfrm>
              <a:off x="0" y="-3876"/>
              <a:ext cx="3635375" cy="647028"/>
            </a:xfrm>
            <a:prstGeom prst="rect">
              <a:avLst/>
            </a:prstGeom>
            <a:solidFill>
              <a:srgbClr val="CCFFFF"/>
            </a:solidFill>
            <a:ln w="9525">
              <a:noFill/>
              <a:prstDash val="sysDot"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Arial" pitchFamily="34" charset="0"/>
                </a:rPr>
                <a:t>Look and say</a:t>
              </a:r>
              <a:endParaRPr lang="zh-CN" altLang="en-US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4787900" y="5364163"/>
            <a:ext cx="43926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70C0"/>
                </a:solidFill>
                <a:latin typeface="Comic Sans MS" pitchFamily="66" charset="0"/>
              </a:rPr>
              <a:t> go shopping</a:t>
            </a: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1557338"/>
            <a:ext cx="9175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85113" y="3213100"/>
            <a:ext cx="9175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025" y="4149725"/>
            <a:ext cx="9175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椭圆 21"/>
          <p:cNvSpPr/>
          <p:nvPr/>
        </p:nvSpPr>
        <p:spPr>
          <a:xfrm>
            <a:off x="6227763" y="981075"/>
            <a:ext cx="2736850" cy="44640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3" name="i sometimes go shopping on the weekend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285852" y="6072182"/>
            <a:ext cx="785818" cy="78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17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5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76200" cmpd="tri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-4500563" y="3357563"/>
            <a:ext cx="32289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400" b="1">
                <a:solidFill>
                  <a:schemeClr val="bg1"/>
                </a:solidFill>
                <a:latin typeface="Times New Roman" pitchFamily="18" charset="0"/>
              </a:rPr>
              <a:t> go shopping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-5221288" y="765175"/>
            <a:ext cx="424338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400" b="1">
                <a:solidFill>
                  <a:schemeClr val="bg1"/>
                </a:solidFill>
                <a:latin typeface="Times New Roman" pitchFamily="18" charset="0"/>
              </a:rPr>
              <a:t> wash my clothes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-5437188" y="1484313"/>
            <a:ext cx="388778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400" b="1">
                <a:solidFill>
                  <a:schemeClr val="bg1"/>
                </a:solidFill>
                <a:latin typeface="Times New Roman" pitchFamily="18" charset="0"/>
              </a:rPr>
              <a:t> clean my room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-6805613" y="4221163"/>
            <a:ext cx="539273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400" b="1">
                <a:solidFill>
                  <a:schemeClr val="bg1"/>
                </a:solidFill>
                <a:latin typeface="Times New Roman" pitchFamily="18" charset="0"/>
              </a:rPr>
              <a:t> do morning exercises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-6732588" y="2349500"/>
            <a:ext cx="39798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400" b="1">
                <a:solidFill>
                  <a:schemeClr val="bg1"/>
                </a:solidFill>
                <a:latin typeface="Times New Roman" pitchFamily="18" charset="0"/>
              </a:rPr>
              <a:t> play basketball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-6589713" y="5084763"/>
            <a:ext cx="51085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400" b="1">
                <a:solidFill>
                  <a:schemeClr val="bg1"/>
                </a:solidFill>
                <a:latin typeface="Times New Roman" pitchFamily="18" charset="0"/>
              </a:rPr>
              <a:t> take a dancing class</a:t>
            </a: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-6445250" y="2997200"/>
            <a:ext cx="34655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400" b="1">
                <a:solidFill>
                  <a:schemeClr val="bg1"/>
                </a:solidFill>
                <a:latin typeface="Times New Roman" pitchFamily="18" charset="0"/>
              </a:rPr>
              <a:t> go for a walk</a:t>
            </a:r>
          </a:p>
        </p:txBody>
      </p:sp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0" y="1588"/>
            <a:ext cx="3132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2">
                    <a:lumMod val="20000"/>
                    <a:lumOff val="80000"/>
                  </a:schemeClr>
                </a:solidFill>
                <a:cs typeface="Arial" pitchFamily="34" charset="0"/>
              </a:rPr>
              <a:t>Sharp eyes</a:t>
            </a:r>
            <a:endParaRPr lang="zh-CN" altLang="en-US" sz="3600" b="1" dirty="0">
              <a:solidFill>
                <a:schemeClr val="bg2">
                  <a:lumMod val="20000"/>
                  <a:lumOff val="80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6 0.13519 L 1.49289 -0.3814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00" y="-258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35 0.125 L 1.52396 0.16435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2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493 0.01551 C 0.27934 0.05416 0.39184 0.09444 0.46111 0.09305 C 0.53072 0.09259 0.54079 0.02685 0.58454 0.01157 C 0.62882 -0.00347 0.68593 -0.00533 0.72378 0.00116 C 0.76163 0.00764 0.771 0.07199 0.80972 0.05023 C 0.84982 0.0294 0.90677 -0.09676 0.95989 -0.12662 C 1.01441 -0.15602 1.08454 -0.12709 1.13298 -0.12662 C 1.18229 -0.12616 1.21215 -0.09607 1.25347 -0.12338 C 1.29479 -0.15023 1.32031 -0.25996 1.3809 -0.28982 C 1.44166 -0.31852 1.57743 -0.29792 1.61875 -0.3 " pathEditMode="relative" rAng="0" ptsTypes="aaaaaaaaaA">
                                      <p:cBhvr>
                                        <p:cTn id="14" dur="5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00" y="-12800"/>
                                    </p:animMotion>
                                  </p:childTnLst>
                                  <p:subTnLst>
                                    <p:audio>
                                      <p:cMediaNode vol="42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618 0.0007 C 0.125 -0.01458 0.22378 -0.02824 0.25746 -0.02824 C 0.47395 -0.02824 0.69809 0.20301 0.69809 0.4375 C 0.69809 0.31922 0.8092 0.20301 0.91493 0.20301 C 1.02569 0.20301 1.13298 0.32061 1.13298 0.4375 C 1.13298 0.37871 1.18888 0.31922 1.24479 0.31922 C 1.30034 0.31922 1.35659 0.37709 1.35659 0.4375 C 1.35659 0.40602 1.38437 0.37871 1.41284 0.37871 C 1.44045 0.37871 1.46857 0.40787 1.46857 0.4375 C 1.46857 0.42084 1.48316 0.40602 1.49652 0.40602 C 1.50399 0.40602 1.52413 0.42084 1.52413 0.4375 C 1.52413 0.42894 1.53159 0.42084 1.53888 0.42084 C 1.53888 0.42246 1.55364 0.42894 1.55364 0.4375 C 1.55364 0.43241 1.55364 0.42894 1.56059 0.42894 C 1.56059 0.43056 1.56822 0.43241 1.56822 0.4375 C 1.56822 0.4338 1.56822 0.43241 1.56822 0.43056 C 1.57552 0.43056 1.57552 0.43241 1.57552 0.4338 C 1.58263 0.4338 1.58263 0.43241 1.58263 0.43056 C 1.59062 0.43056 1.59062 0.43241 1.59062 0.4338 " pathEditMode="relative" rAng="0" ptsTypes="fffffffffffffffffff">
                                      <p:cBhvr>
                                        <p:cTn id="18" dur="5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00" y="20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05 0.09792 L 1.67223 -0.43403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00" y="-26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7037E-6 L 1.64219 -0.17152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100" y="-8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493 -0.00278 C 0.28334 0.0449 0.39948 0.09444 0.47188 0.09259 C 0.54341 0.09189 0.55382 0.01134 0.59913 -0.00741 C 0.64479 -0.02593 0.70382 -0.02825 0.74323 -0.02014 C 0.78212 -0.01227 0.79184 0.06689 0.83212 0.04027 C 0.87327 0.01435 0.93229 -0.14051 0.98716 -0.17732 C 1.04393 -0.21366 1.11632 -0.17801 1.16632 -0.17732 C 1.21736 -0.17686 1.24827 -0.13936 1.29115 -0.17315 C 1.33386 -0.20672 1.36007 -0.34167 1.42292 -0.37778 C 1.48577 -0.41297 1.62622 -0.38774 1.66893 -0.39028 " pathEditMode="relative" rAng="0" ptsTypes="aaaaaaaaaA">
                                      <p:cBhvr>
                                        <p:cTn id="30" dur="5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00" y="-15600"/>
                                    </p:animMotion>
                                  </p:childTnLst>
                                  <p:subTnLst>
                                    <p:audio>
                                      <p:cMediaNode vol="42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0" grpId="0"/>
      <p:bldP spid="45061" grpId="0"/>
      <p:bldP spid="45062" grpId="0"/>
      <p:bldP spid="45063" grpId="0"/>
      <p:bldP spid="45064" grpId="0"/>
      <p:bldP spid="450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09" y="822734"/>
            <a:ext cx="8285182" cy="52125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1700808"/>
            <a:ext cx="1298561" cy="9876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3402225"/>
            <a:ext cx="1298561" cy="9876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4406631"/>
            <a:ext cx="1298561" cy="9876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090007"/>
            <a:ext cx="1359526" cy="17679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93" y="-50830"/>
            <a:ext cx="9144793" cy="9632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359" y="3509341"/>
            <a:ext cx="5736833" cy="137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650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09" y="822734"/>
            <a:ext cx="8285182" cy="52125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5055660"/>
            <a:ext cx="1359526" cy="17679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93" y="-50830"/>
            <a:ext cx="9144793" cy="9632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359" y="3509341"/>
            <a:ext cx="5736833" cy="13717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2347" y="4338231"/>
            <a:ext cx="1152244" cy="8596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1090" y="2614232"/>
            <a:ext cx="1152244" cy="8596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4595" y="1753680"/>
            <a:ext cx="1152244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098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09" y="822734"/>
            <a:ext cx="8285182" cy="52125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5055660"/>
            <a:ext cx="1359526" cy="17679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93" y="-50830"/>
            <a:ext cx="9144793" cy="9632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359" y="3509341"/>
            <a:ext cx="5736833" cy="13717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3305" y="3557424"/>
            <a:ext cx="938865" cy="8657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3277" y="2658834"/>
            <a:ext cx="938865" cy="8657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3305" y="1778027"/>
            <a:ext cx="938865" cy="86570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8185" y="4464957"/>
            <a:ext cx="938865" cy="86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731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09" y="822734"/>
            <a:ext cx="8285182" cy="52125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5055660"/>
            <a:ext cx="1359526" cy="17679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93" y="-50830"/>
            <a:ext cx="9144793" cy="9632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359" y="3509341"/>
            <a:ext cx="5736833" cy="13717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0927" y="4337709"/>
            <a:ext cx="920576" cy="9388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2265" y="3428999"/>
            <a:ext cx="920576" cy="9388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48432" y="1764031"/>
            <a:ext cx="920576" cy="93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442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09" y="822734"/>
            <a:ext cx="8285182" cy="52125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" y="-50830"/>
            <a:ext cx="9144793" cy="9632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166" y="5143512"/>
            <a:ext cx="5736833" cy="1371719"/>
          </a:xfrm>
          <a:prstGeom prst="rect">
            <a:avLst/>
          </a:prstGeom>
        </p:spPr>
      </p:pic>
      <p:pic>
        <p:nvPicPr>
          <p:cNvPr id="12" name="图片 11" descr="play sport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1714488"/>
            <a:ext cx="1142976" cy="8164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图片 12" descr="play sport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00826" y="4357694"/>
            <a:ext cx="1000111" cy="7858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 descr="play sport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29388" y="3500438"/>
            <a:ext cx="1071549" cy="857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5" descr="have … class.jpg"/>
          <p:cNvPicPr>
            <a:picLocks noChangeAspect="1"/>
          </p:cNvPicPr>
          <p:nvPr/>
        </p:nvPicPr>
        <p:blipFill>
          <a:blip r:embed="rId8"/>
          <a:srcRect l="10937" t="1041" r="24219" b="26042"/>
          <a:stretch>
            <a:fillRect/>
          </a:stretch>
        </p:blipFill>
        <p:spPr>
          <a:xfrm>
            <a:off x="357158" y="4878285"/>
            <a:ext cx="1237321" cy="1979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>
              <a:rot lat="0" lon="108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xmlns="" val="135442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09" y="822734"/>
            <a:ext cx="8285182" cy="52125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" y="-50830"/>
            <a:ext cx="9144793" cy="9632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166" y="5143512"/>
            <a:ext cx="5736833" cy="1371719"/>
          </a:xfrm>
          <a:prstGeom prst="rect">
            <a:avLst/>
          </a:prstGeom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2396" y="1857364"/>
            <a:ext cx="858385" cy="772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3834" y="2643182"/>
            <a:ext cx="858385" cy="772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3834" y="3500438"/>
            <a:ext cx="858385" cy="772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3834" y="4429132"/>
            <a:ext cx="858385" cy="772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图片 17" descr="QQ图片20170305104537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5072074"/>
            <a:ext cx="1357290" cy="1785926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>
              <a:rot lat="0" lon="108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xmlns="" val="135442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11" name="图片 51243" descr="200803100123110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017" y="-1109663"/>
            <a:ext cx="8020768" cy="907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节奏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25" y="560864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12" name="矩形 51244"/>
          <p:cNvSpPr>
            <a:spLocks noChangeArrowheads="1"/>
          </p:cNvSpPr>
          <p:nvPr/>
        </p:nvSpPr>
        <p:spPr bwMode="auto">
          <a:xfrm>
            <a:off x="-100013" y="0"/>
            <a:ext cx="827088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13" name="矩形 51245"/>
          <p:cNvSpPr>
            <a:spLocks noChangeArrowheads="1"/>
          </p:cNvSpPr>
          <p:nvPr/>
        </p:nvSpPr>
        <p:spPr bwMode="auto">
          <a:xfrm>
            <a:off x="8715375" y="0"/>
            <a:ext cx="827087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183749" y="613633"/>
            <a:ext cx="4908529" cy="5498244"/>
            <a:chOff x="2325117" y="1077927"/>
            <a:chExt cx="4608511" cy="6421683"/>
          </a:xfrm>
        </p:grpSpPr>
        <p:sp>
          <p:nvSpPr>
            <p:cNvPr id="2" name="矩形 1"/>
            <p:cNvSpPr/>
            <p:nvPr/>
          </p:nvSpPr>
          <p:spPr>
            <a:xfrm>
              <a:off x="2325117" y="5956348"/>
              <a:ext cx="4565651" cy="91944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47"/>
            <p:cNvGrpSpPr/>
            <p:nvPr/>
          </p:nvGrpSpPr>
          <p:grpSpPr>
            <a:xfrm>
              <a:off x="2325117" y="1077927"/>
              <a:ext cx="4608511" cy="6421683"/>
              <a:chOff x="6251387" y="4385402"/>
              <a:chExt cx="2954205" cy="2314686"/>
            </a:xfrm>
          </p:grpSpPr>
          <p:grpSp>
            <p:nvGrpSpPr>
              <p:cNvPr id="5" name="Group 28"/>
              <p:cNvGrpSpPr/>
              <p:nvPr/>
            </p:nvGrpSpPr>
            <p:grpSpPr bwMode="auto">
              <a:xfrm>
                <a:off x="6629522" y="4385402"/>
                <a:ext cx="2489710" cy="2314686"/>
                <a:chOff x="1027" y="842"/>
                <a:chExt cx="3637" cy="4179"/>
              </a:xfrm>
            </p:grpSpPr>
            <p:pic>
              <p:nvPicPr>
                <p:cNvPr id="51" name="Picture 7" descr="clean the room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 l="25381" t="10779" r="28625" b="2557"/>
                <a:stretch>
                  <a:fillRect/>
                </a:stretch>
              </p:blipFill>
              <p:spPr bwMode="auto">
                <a:xfrm>
                  <a:off x="1027" y="842"/>
                  <a:ext cx="3637" cy="28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52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1247" y="3341"/>
                  <a:ext cx="377" cy="168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endParaRPr lang="en-US" altLang="zh-CN" sz="4500" dirty="0">
                    <a:solidFill>
                      <a:srgbClr val="990099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0" name="矩形 49"/>
              <p:cNvSpPr/>
              <p:nvPr/>
            </p:nvSpPr>
            <p:spPr>
              <a:xfrm>
                <a:off x="6251387" y="6155836"/>
                <a:ext cx="2954205" cy="34983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lvl="0">
                  <a:spcBef>
                    <a:spcPct val="50000"/>
                  </a:spcBef>
                </a:pPr>
                <a:r>
                  <a:rPr lang="en-US" altLang="zh-CN" sz="4800" b="1" dirty="0" smtClean="0">
                    <a:solidFill>
                      <a:prstClr val="black"/>
                    </a:solidFill>
                    <a:latin typeface="Comic Sans MS" panose="030F0702030302020204" pitchFamily="66" charset="0"/>
                  </a:rPr>
                  <a:t>clean the room</a:t>
                </a:r>
                <a:endParaRPr lang="en-US" altLang="zh-CN" sz="4800" b="1" dirty="0">
                  <a:solidFill>
                    <a:prstClr val="black"/>
                  </a:solidFill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6" name="组合 54"/>
          <p:cNvGrpSpPr/>
          <p:nvPr/>
        </p:nvGrpSpPr>
        <p:grpSpPr>
          <a:xfrm>
            <a:off x="1942652" y="368387"/>
            <a:ext cx="5627937" cy="5311579"/>
            <a:chOff x="1178424" y="260648"/>
            <a:chExt cx="5627937" cy="4955926"/>
          </a:xfrm>
        </p:grpSpPr>
        <p:sp>
          <p:nvSpPr>
            <p:cNvPr id="56" name="矩形 55"/>
            <p:cNvSpPr/>
            <p:nvPr/>
          </p:nvSpPr>
          <p:spPr>
            <a:xfrm>
              <a:off x="1835696" y="4231509"/>
              <a:ext cx="4081567" cy="985065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56"/>
            <p:cNvGrpSpPr/>
            <p:nvPr/>
          </p:nvGrpSpPr>
          <p:grpSpPr>
            <a:xfrm>
              <a:off x="1178424" y="260648"/>
              <a:ext cx="5627937" cy="4955926"/>
              <a:chOff x="1757567" y="3565419"/>
              <a:chExt cx="2508389" cy="2386213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1757567" y="5507061"/>
                <a:ext cx="2508389" cy="4445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spcBef>
                    <a:spcPct val="50000"/>
                  </a:spcBef>
                </a:pPr>
                <a:r>
                  <a:rPr lang="en-US" altLang="zh-CN" sz="5400" b="1" dirty="0" smtClean="0">
                    <a:solidFill>
                      <a:prstClr val="black"/>
                    </a:solidFill>
                    <a:latin typeface="Comic Sans MS" panose="030F0702030302020204" pitchFamily="66" charset="0"/>
                  </a:rPr>
                  <a:t>   watch TV</a:t>
                </a:r>
                <a:endParaRPr lang="en-US" altLang="zh-CN" sz="5400" b="1" dirty="0">
                  <a:solidFill>
                    <a:prstClr val="black"/>
                  </a:solidFill>
                  <a:latin typeface="Comic Sans MS" panose="030F0702030302020204" pitchFamily="66" charset="0"/>
                </a:endParaRPr>
              </a:p>
            </p:txBody>
          </p:sp>
          <p:pic>
            <p:nvPicPr>
              <p:cNvPr id="59" name="Picture 4" descr="c:\users\ADMINI~1\appdata\roaming\360se6\USERDA~1\Temp\SY_201~1.JP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 b="6976"/>
              <a:stretch>
                <a:fillRect/>
              </a:stretch>
            </p:blipFill>
            <p:spPr bwMode="auto">
              <a:xfrm>
                <a:off x="1860894" y="3565419"/>
                <a:ext cx="2405062" cy="1738308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9" name="组合 59"/>
          <p:cNvGrpSpPr/>
          <p:nvPr/>
        </p:nvGrpSpPr>
        <p:grpSpPr>
          <a:xfrm>
            <a:off x="2352734" y="479834"/>
            <a:ext cx="4807777" cy="5441745"/>
            <a:chOff x="2494832" y="734109"/>
            <a:chExt cx="4807777" cy="5660935"/>
          </a:xfrm>
        </p:grpSpPr>
        <p:sp>
          <p:nvSpPr>
            <p:cNvPr id="61" name="矩形 60"/>
            <p:cNvSpPr/>
            <p:nvPr/>
          </p:nvSpPr>
          <p:spPr>
            <a:xfrm>
              <a:off x="2494832" y="5625552"/>
              <a:ext cx="4525440" cy="72008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61"/>
            <p:cNvGrpSpPr/>
            <p:nvPr/>
          </p:nvGrpSpPr>
          <p:grpSpPr>
            <a:xfrm>
              <a:off x="2497569" y="734109"/>
              <a:ext cx="4805040" cy="5660935"/>
              <a:chOff x="8502842" y="1004515"/>
              <a:chExt cx="3076965" cy="2530803"/>
            </a:xfrm>
          </p:grpSpPr>
          <p:pic>
            <p:nvPicPr>
              <p:cNvPr id="63" name="Picture 6" descr="c:\users\ADMINI~1\appdata\roaming\360se6\USERDA~1\Temp\201009~2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b="10050"/>
              <a:stretch>
                <a:fillRect/>
              </a:stretch>
            </p:blipFill>
            <p:spPr bwMode="auto">
              <a:xfrm>
                <a:off x="8502842" y="1004515"/>
                <a:ext cx="2897920" cy="1986450"/>
              </a:xfrm>
              <a:prstGeom prst="rect">
                <a:avLst/>
              </a:prstGeom>
              <a:noFill/>
            </p:spPr>
          </p:pic>
          <p:sp>
            <p:nvSpPr>
              <p:cNvPr id="64" name="矩形 63"/>
              <p:cNvSpPr/>
              <p:nvPr/>
            </p:nvSpPr>
            <p:spPr>
              <a:xfrm>
                <a:off x="8502843" y="3163809"/>
                <a:ext cx="3076964" cy="371509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lvl="0">
                  <a:spcBef>
                    <a:spcPct val="50000"/>
                  </a:spcBef>
                </a:pPr>
                <a:r>
                  <a:rPr lang="en-US" altLang="zh-CN" sz="4800" b="1" dirty="0" smtClean="0">
                    <a:solidFill>
                      <a:prstClr val="black"/>
                    </a:solidFill>
                    <a:latin typeface="Comic Sans MS" panose="030F0702030302020204" pitchFamily="66" charset="0"/>
                  </a:rPr>
                  <a:t>draw cartoons</a:t>
                </a:r>
                <a:endParaRPr lang="en-US" altLang="zh-CN" sz="4800" b="1" dirty="0">
                  <a:solidFill>
                    <a:prstClr val="black"/>
                  </a:solidFill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11" name="组合 64"/>
          <p:cNvGrpSpPr/>
          <p:nvPr/>
        </p:nvGrpSpPr>
        <p:grpSpPr>
          <a:xfrm>
            <a:off x="2150084" y="558684"/>
            <a:ext cx="4896544" cy="5553193"/>
            <a:chOff x="1547664" y="836712"/>
            <a:chExt cx="4896544" cy="4968552"/>
          </a:xfrm>
        </p:grpSpPr>
        <p:sp>
          <p:nvSpPr>
            <p:cNvPr id="66" name="矩形 65"/>
            <p:cNvSpPr/>
            <p:nvPr/>
          </p:nvSpPr>
          <p:spPr>
            <a:xfrm>
              <a:off x="1547664" y="4797153"/>
              <a:ext cx="4896544" cy="1008111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66"/>
            <p:cNvGrpSpPr/>
            <p:nvPr/>
          </p:nvGrpSpPr>
          <p:grpSpPr>
            <a:xfrm>
              <a:off x="1756015" y="836712"/>
              <a:ext cx="4458273" cy="4791439"/>
              <a:chOff x="6832313" y="857232"/>
              <a:chExt cx="1946956" cy="1985702"/>
            </a:xfrm>
          </p:grpSpPr>
          <p:pic>
            <p:nvPicPr>
              <p:cNvPr id="68" name="Picture 8"/>
              <p:cNvPicPr>
                <a:picLocks noChangeAspect="1" noChangeArrowheads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143768" y="857232"/>
                <a:ext cx="1357322" cy="14038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9" name="矩形 68"/>
              <p:cNvSpPr/>
              <p:nvPr/>
            </p:nvSpPr>
            <p:spPr>
              <a:xfrm>
                <a:off x="6832313" y="2498546"/>
                <a:ext cx="1946956" cy="3443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spcBef>
                    <a:spcPct val="50000"/>
                  </a:spcBef>
                </a:pPr>
                <a:r>
                  <a:rPr lang="en-US" altLang="zh-CN" sz="4800" b="1" dirty="0" smtClean="0">
                    <a:solidFill>
                      <a:prstClr val="black"/>
                    </a:solidFill>
                    <a:latin typeface="Comic Sans MS" panose="030F0702030302020204" pitchFamily="66" charset="0"/>
                  </a:rPr>
                  <a:t>play ping-pong</a:t>
                </a:r>
                <a:endParaRPr lang="en-US" altLang="zh-CN" sz="4800" b="1" dirty="0">
                  <a:solidFill>
                    <a:prstClr val="black"/>
                  </a:solidFill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13" name="组合 69"/>
          <p:cNvGrpSpPr/>
          <p:nvPr/>
        </p:nvGrpSpPr>
        <p:grpSpPr>
          <a:xfrm>
            <a:off x="2386893" y="419203"/>
            <a:ext cx="5091971" cy="5743490"/>
            <a:chOff x="2504364" y="812774"/>
            <a:chExt cx="5091971" cy="4848474"/>
          </a:xfrm>
        </p:grpSpPr>
        <p:sp>
          <p:nvSpPr>
            <p:cNvPr id="71" name="矩形 70"/>
            <p:cNvSpPr/>
            <p:nvPr/>
          </p:nvSpPr>
          <p:spPr>
            <a:xfrm>
              <a:off x="2504364" y="4832225"/>
              <a:ext cx="4731932" cy="829023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71"/>
            <p:cNvGrpSpPr/>
            <p:nvPr/>
          </p:nvGrpSpPr>
          <p:grpSpPr>
            <a:xfrm>
              <a:off x="2504364" y="812774"/>
              <a:ext cx="5091971" cy="4848474"/>
              <a:chOff x="0" y="4786266"/>
              <a:chExt cx="2816382" cy="1942150"/>
            </a:xfrm>
          </p:grpSpPr>
          <p:pic>
            <p:nvPicPr>
              <p:cNvPr id="73" name="Picture 4" descr="D:\新版五年级上册英语精华版\unit2 my week\B let's learn\level3Pic1.jpg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1" y="4786266"/>
                <a:ext cx="2593050" cy="1353553"/>
              </a:xfrm>
              <a:prstGeom prst="rect">
                <a:avLst/>
              </a:prstGeom>
              <a:noFill/>
            </p:spPr>
          </p:pic>
          <p:sp>
            <p:nvSpPr>
              <p:cNvPr id="74" name="矩形 73"/>
              <p:cNvSpPr/>
              <p:nvPr/>
            </p:nvSpPr>
            <p:spPr>
              <a:xfrm>
                <a:off x="0" y="6396335"/>
                <a:ext cx="2816382" cy="3320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spcBef>
                    <a:spcPct val="50000"/>
                  </a:spcBef>
                </a:pPr>
                <a:r>
                  <a:rPr lang="en-US" altLang="zh-CN" sz="4400" b="1" dirty="0" smtClean="0">
                    <a:solidFill>
                      <a:prstClr val="black"/>
                    </a:solidFill>
                    <a:latin typeface="Comic Sans MS" panose="030F0702030302020204" pitchFamily="66" charset="0"/>
                  </a:rPr>
                  <a:t>wash my clothes</a:t>
                </a:r>
                <a:endParaRPr lang="en-US" altLang="zh-CN" sz="4400" b="1" dirty="0">
                  <a:solidFill>
                    <a:prstClr val="black"/>
                  </a:solidFill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15" name="组合 74"/>
          <p:cNvGrpSpPr/>
          <p:nvPr/>
        </p:nvGrpSpPr>
        <p:grpSpPr>
          <a:xfrm>
            <a:off x="2529954" y="499669"/>
            <a:ext cx="4805849" cy="5508205"/>
            <a:chOff x="2358437" y="269691"/>
            <a:chExt cx="4805849" cy="5533846"/>
          </a:xfrm>
        </p:grpSpPr>
        <p:sp>
          <p:nvSpPr>
            <p:cNvPr id="76" name="矩形 75"/>
            <p:cNvSpPr/>
            <p:nvPr/>
          </p:nvSpPr>
          <p:spPr>
            <a:xfrm>
              <a:off x="2504965" y="4880209"/>
              <a:ext cx="4392550" cy="92332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76"/>
            <p:cNvGrpSpPr/>
            <p:nvPr/>
          </p:nvGrpSpPr>
          <p:grpSpPr>
            <a:xfrm>
              <a:off x="2358437" y="269691"/>
              <a:ext cx="4805849" cy="5527727"/>
              <a:chOff x="2363759" y="4308461"/>
              <a:chExt cx="2135204" cy="2114623"/>
            </a:xfrm>
          </p:grpSpPr>
          <p:pic>
            <p:nvPicPr>
              <p:cNvPr id="78" name="Picture 2" descr="D:\新版五年级上册英语精华版\unit2 my week\B let's learn\level3Pic5.jpg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2363759" y="4308461"/>
                <a:ext cx="2082929" cy="1445731"/>
              </a:xfrm>
              <a:prstGeom prst="rect">
                <a:avLst/>
              </a:prstGeom>
              <a:noFill/>
            </p:spPr>
          </p:pic>
          <p:sp>
            <p:nvSpPr>
              <p:cNvPr id="79" name="矩形 78"/>
              <p:cNvSpPr/>
              <p:nvPr/>
            </p:nvSpPr>
            <p:spPr>
              <a:xfrm>
                <a:off x="2428860" y="6069866"/>
                <a:ext cx="2070103" cy="353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spcBef>
                    <a:spcPct val="50000"/>
                  </a:spcBef>
                </a:pPr>
                <a:r>
                  <a:rPr lang="en-US" altLang="zh-CN" sz="5400" b="1" dirty="0" smtClean="0">
                    <a:solidFill>
                      <a:prstClr val="black"/>
                    </a:solidFill>
                    <a:latin typeface="Comic Sans MS" panose="030F0702030302020204" pitchFamily="66" charset="0"/>
                  </a:rPr>
                  <a:t>play football</a:t>
                </a:r>
                <a:endParaRPr lang="en-US" altLang="zh-CN" sz="5400" b="1" dirty="0">
                  <a:solidFill>
                    <a:prstClr val="black"/>
                  </a:solidFill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17" name="组合 79"/>
          <p:cNvGrpSpPr/>
          <p:nvPr/>
        </p:nvGrpSpPr>
        <p:grpSpPr>
          <a:xfrm>
            <a:off x="2529954" y="499669"/>
            <a:ext cx="4641531" cy="5858662"/>
            <a:chOff x="2666774" y="379916"/>
            <a:chExt cx="4641531" cy="5490506"/>
          </a:xfrm>
        </p:grpSpPr>
        <p:sp>
          <p:nvSpPr>
            <p:cNvPr id="81" name="矩形 80"/>
            <p:cNvSpPr/>
            <p:nvPr/>
          </p:nvSpPr>
          <p:spPr>
            <a:xfrm>
              <a:off x="3035723" y="5085184"/>
              <a:ext cx="3988593" cy="78523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81"/>
            <p:cNvGrpSpPr/>
            <p:nvPr/>
          </p:nvGrpSpPr>
          <p:grpSpPr>
            <a:xfrm>
              <a:off x="2666774" y="379916"/>
              <a:ext cx="4641531" cy="5425704"/>
              <a:chOff x="4784480" y="4421489"/>
              <a:chExt cx="1640607" cy="2115043"/>
            </a:xfrm>
          </p:grpSpPr>
          <p:pic>
            <p:nvPicPr>
              <p:cNvPr id="83" name="Picture 2"/>
              <p:cNvPicPr>
                <a:picLocks noChangeAspect="1" noChangeArrowheads="1"/>
              </p:cNvPicPr>
              <p:nvPr/>
            </p:nvPicPr>
            <p:blipFill>
              <a:blip r:embed="rId1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784480" y="4421489"/>
                <a:ext cx="1640607" cy="16507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84" name="矩形 83"/>
              <p:cNvSpPr/>
              <p:nvPr/>
            </p:nvSpPr>
            <p:spPr>
              <a:xfrm>
                <a:off x="4914890" y="6199218"/>
                <a:ext cx="1471754" cy="3373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spcBef>
                    <a:spcPct val="50000"/>
                  </a:spcBef>
                </a:pPr>
                <a:r>
                  <a:rPr lang="en-US" altLang="zh-CN" sz="5400" b="1" dirty="0" smtClean="0">
                    <a:solidFill>
                      <a:prstClr val="black"/>
                    </a:solidFill>
                    <a:latin typeface="Comic Sans MS" panose="030F0702030302020204" pitchFamily="66" charset="0"/>
                  </a:rPr>
                  <a:t>cook dinner</a:t>
                </a:r>
                <a:endParaRPr lang="en-US" altLang="zh-CN" sz="5400" b="1" dirty="0">
                  <a:solidFill>
                    <a:prstClr val="black"/>
                  </a:solidFill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19" name="组合 84"/>
          <p:cNvGrpSpPr/>
          <p:nvPr/>
        </p:nvGrpSpPr>
        <p:grpSpPr>
          <a:xfrm>
            <a:off x="2358435" y="419203"/>
            <a:ext cx="5148888" cy="5494720"/>
            <a:chOff x="2519458" y="332655"/>
            <a:chExt cx="5148888" cy="5494720"/>
          </a:xfrm>
        </p:grpSpPr>
        <p:sp>
          <p:nvSpPr>
            <p:cNvPr id="86" name="矩形 85"/>
            <p:cNvSpPr/>
            <p:nvPr/>
          </p:nvSpPr>
          <p:spPr>
            <a:xfrm>
              <a:off x="2519458" y="4996380"/>
              <a:ext cx="4644830" cy="808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86"/>
            <p:cNvGrpSpPr/>
            <p:nvPr/>
          </p:nvGrpSpPr>
          <p:grpSpPr>
            <a:xfrm>
              <a:off x="2519458" y="332655"/>
              <a:ext cx="5148888" cy="5494720"/>
              <a:chOff x="7143768" y="4286256"/>
              <a:chExt cx="1926178" cy="2272510"/>
            </a:xfrm>
          </p:grpSpPr>
          <p:pic>
            <p:nvPicPr>
              <p:cNvPr id="88" name="Picture 3" descr="D:\新版五年级下册精华版\Eng\U1\PartA\Words\Resources\level3Pic3.jpg"/>
              <p:cNvPicPr>
                <a:picLocks noChangeAspect="1" noChangeArrowheads="1"/>
              </p:cNvPicPr>
              <p:nvPr/>
            </p:nvPicPr>
            <p:blipFill>
              <a:blip r:embed="rId1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143768" y="4286256"/>
                <a:ext cx="1643074" cy="1707493"/>
              </a:xfrm>
              <a:prstGeom prst="rect">
                <a:avLst/>
              </a:prstGeom>
              <a:noFill/>
            </p:spPr>
          </p:pic>
          <p:sp>
            <p:nvSpPr>
              <p:cNvPr id="89" name="矩形 88"/>
              <p:cNvSpPr/>
              <p:nvPr/>
            </p:nvSpPr>
            <p:spPr>
              <a:xfrm>
                <a:off x="7143768" y="6215082"/>
                <a:ext cx="1926178" cy="3436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spcBef>
                    <a:spcPct val="50000"/>
                  </a:spcBef>
                </a:pPr>
                <a:r>
                  <a:rPr lang="en-US" altLang="zh-CN" sz="4800" b="1" dirty="0">
                    <a:solidFill>
                      <a:prstClr val="black"/>
                    </a:solidFill>
                    <a:latin typeface="Comic Sans MS" panose="030F0702030302020204" pitchFamily="66" charset="0"/>
                  </a:rPr>
                  <a:t>p</a:t>
                </a:r>
                <a:r>
                  <a:rPr lang="en-US" altLang="zh-CN" sz="4800" b="1" dirty="0" smtClean="0">
                    <a:solidFill>
                      <a:prstClr val="black"/>
                    </a:solidFill>
                    <a:latin typeface="Comic Sans MS" panose="030F0702030302020204" pitchFamily="66" charset="0"/>
                  </a:rPr>
                  <a:t>lay basketball</a:t>
                </a:r>
                <a:endParaRPr lang="en-US" altLang="zh-CN" sz="4800" b="1" dirty="0">
                  <a:solidFill>
                    <a:prstClr val="black"/>
                  </a:solidFill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21" name="组合 89"/>
          <p:cNvGrpSpPr/>
          <p:nvPr/>
        </p:nvGrpSpPr>
        <p:grpSpPr>
          <a:xfrm>
            <a:off x="2139922" y="209876"/>
            <a:ext cx="5365786" cy="6248429"/>
            <a:chOff x="1835696" y="257225"/>
            <a:chExt cx="5365786" cy="6248429"/>
          </a:xfrm>
        </p:grpSpPr>
        <p:sp>
          <p:nvSpPr>
            <p:cNvPr id="91" name="矩形 90"/>
            <p:cNvSpPr/>
            <p:nvPr/>
          </p:nvSpPr>
          <p:spPr>
            <a:xfrm>
              <a:off x="2196852" y="5554859"/>
              <a:ext cx="4552504" cy="92333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91"/>
            <p:cNvGrpSpPr/>
            <p:nvPr/>
          </p:nvGrpSpPr>
          <p:grpSpPr>
            <a:xfrm>
              <a:off x="1835696" y="257225"/>
              <a:ext cx="5365786" cy="6248429"/>
              <a:chOff x="1835696" y="257225"/>
              <a:chExt cx="5365786" cy="6248429"/>
            </a:xfrm>
          </p:grpSpPr>
          <p:pic>
            <p:nvPicPr>
              <p:cNvPr id="93" name="Picture 6"/>
              <p:cNvPicPr>
                <a:picLocks noChangeAspect="1" noChangeArrowheads="1"/>
              </p:cNvPicPr>
              <p:nvPr/>
            </p:nvPicPr>
            <p:blipFill>
              <a:blip r:embed="rId15">
                <a:clrChange>
                  <a:clrFrom>
                    <a:srgbClr val="EF85B3"/>
                  </a:clrFrom>
                  <a:clrTo>
                    <a:srgbClr val="EF85B3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257225"/>
                <a:ext cx="5256584" cy="46119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4" name="TextBox 93"/>
              <p:cNvSpPr txBox="1"/>
              <p:nvPr/>
            </p:nvSpPr>
            <p:spPr>
              <a:xfrm>
                <a:off x="2116918" y="5582324"/>
                <a:ext cx="508456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b="1" dirty="0">
                    <a:latin typeface="Comic Sans MS" panose="030F0702030302020204" pitchFamily="66" charset="0"/>
                  </a:rPr>
                  <a:t>p</a:t>
                </a:r>
                <a:r>
                  <a:rPr lang="en-US" altLang="zh-CN" sz="5400" b="1" dirty="0" smtClean="0">
                    <a:latin typeface="Comic Sans MS" panose="030F0702030302020204" pitchFamily="66" charset="0"/>
                  </a:rPr>
                  <a:t>lay the </a:t>
                </a:r>
                <a:r>
                  <a:rPr lang="en-US" altLang="zh-CN" sz="5400" b="1" dirty="0" err="1" smtClean="0">
                    <a:latin typeface="Comic Sans MS" panose="030F0702030302020204" pitchFamily="66" charset="0"/>
                  </a:rPr>
                  <a:t>pipa</a:t>
                </a:r>
                <a:endParaRPr lang="zh-CN" altLang="en-US" sz="5400" b="1" dirty="0"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23" name="组合 94"/>
          <p:cNvGrpSpPr/>
          <p:nvPr/>
        </p:nvGrpSpPr>
        <p:grpSpPr>
          <a:xfrm>
            <a:off x="2238188" y="534242"/>
            <a:ext cx="4824536" cy="5789515"/>
            <a:chOff x="2308299" y="203577"/>
            <a:chExt cx="4824536" cy="5586035"/>
          </a:xfrm>
        </p:grpSpPr>
        <p:sp>
          <p:nvSpPr>
            <p:cNvPr id="96" name="矩形 95"/>
            <p:cNvSpPr/>
            <p:nvPr/>
          </p:nvSpPr>
          <p:spPr>
            <a:xfrm>
              <a:off x="2308299" y="4866282"/>
              <a:ext cx="4279925" cy="92333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96"/>
            <p:cNvGrpSpPr/>
            <p:nvPr/>
          </p:nvGrpSpPr>
          <p:grpSpPr>
            <a:xfrm>
              <a:off x="2308299" y="203577"/>
              <a:ext cx="4824536" cy="5504222"/>
              <a:chOff x="2308299" y="203577"/>
              <a:chExt cx="4824536" cy="5504222"/>
            </a:xfrm>
          </p:grpSpPr>
          <p:pic>
            <p:nvPicPr>
              <p:cNvPr id="98" name="Picture 4"/>
              <p:cNvPicPr>
                <a:picLocks noChangeAspect="1" noChangeArrowheads="1"/>
              </p:cNvPicPr>
              <p:nvPr/>
            </p:nvPicPr>
            <p:blipFill>
              <a:blip r:embed="rId16">
                <a:clrChange>
                  <a:clrFrom>
                    <a:srgbClr val="FBDFDC"/>
                  </a:clrFrom>
                  <a:clrTo>
                    <a:srgbClr val="FBDFDC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6263" y="203577"/>
                <a:ext cx="4248472" cy="39951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9" name="TextBox 98"/>
              <p:cNvSpPr txBox="1"/>
              <p:nvPr/>
            </p:nvSpPr>
            <p:spPr>
              <a:xfrm>
                <a:off x="2308299" y="4866282"/>
                <a:ext cx="4824536" cy="8415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b="1" dirty="0">
                    <a:latin typeface="Comic Sans MS" panose="030F0702030302020204" pitchFamily="66" charset="0"/>
                  </a:rPr>
                  <a:t>r</a:t>
                </a:r>
                <a:r>
                  <a:rPr lang="en-US" altLang="zh-CN" sz="5400" b="1" dirty="0" smtClean="0">
                    <a:latin typeface="Comic Sans MS" panose="030F0702030302020204" pitchFamily="66" charset="0"/>
                  </a:rPr>
                  <a:t>ead a book</a:t>
                </a:r>
                <a:endParaRPr lang="zh-CN" altLang="en-US" sz="5400" b="1" dirty="0"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25" name="组合 99"/>
          <p:cNvGrpSpPr/>
          <p:nvPr/>
        </p:nvGrpSpPr>
        <p:grpSpPr>
          <a:xfrm>
            <a:off x="2358435" y="546585"/>
            <a:ext cx="5710336" cy="5565293"/>
            <a:chOff x="1835696" y="1299"/>
            <a:chExt cx="5710336" cy="5565293"/>
          </a:xfrm>
        </p:grpSpPr>
        <p:sp>
          <p:nvSpPr>
            <p:cNvPr id="101" name="矩形 100"/>
            <p:cNvSpPr/>
            <p:nvPr/>
          </p:nvSpPr>
          <p:spPr>
            <a:xfrm>
              <a:off x="1835696" y="4869160"/>
              <a:ext cx="5040560" cy="69743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101"/>
            <p:cNvGrpSpPr/>
            <p:nvPr/>
          </p:nvGrpSpPr>
          <p:grpSpPr>
            <a:xfrm>
              <a:off x="1857400" y="1299"/>
              <a:ext cx="5688632" cy="5565293"/>
              <a:chOff x="1857400" y="1299"/>
              <a:chExt cx="5688632" cy="5565293"/>
            </a:xfrm>
          </p:grpSpPr>
          <p:pic>
            <p:nvPicPr>
              <p:cNvPr id="103" name="Picture 5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64154" y="1299"/>
                <a:ext cx="4705385" cy="44358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4" name="TextBox 103"/>
              <p:cNvSpPr txBox="1"/>
              <p:nvPr/>
            </p:nvSpPr>
            <p:spPr>
              <a:xfrm>
                <a:off x="1857400" y="4797151"/>
                <a:ext cx="5688632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b="1" dirty="0" smtClean="0">
                    <a:latin typeface="Comic Sans MS" panose="030F0702030302020204" pitchFamily="66" charset="0"/>
                  </a:rPr>
                  <a:t>sing English songs</a:t>
                </a:r>
                <a:endParaRPr lang="zh-CN" altLang="en-US" sz="4400" b="1" dirty="0">
                  <a:latin typeface="Comic Sans MS" panose="030F0702030302020204" pitchFamily="66" charset="0"/>
                </a:endParaRPr>
              </a:p>
            </p:txBody>
          </p:sp>
        </p:grpSp>
      </p:grpSp>
      <p:pic>
        <p:nvPicPr>
          <p:cNvPr id="7" name="一首轻快活泼的钢琴曲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18"/>
              </p:ext>
            </p:extLst>
          </p:nvPr>
        </p:nvPicPr>
        <p:blipFill>
          <a:blip r:embed="rId19" cstate="print"/>
          <a:stretch>
            <a:fillRect/>
          </a:stretch>
        </p:blipFill>
        <p:spPr>
          <a:xfrm>
            <a:off x="-3218" y="11440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3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4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9000"/>
                            </p:stCondLst>
                            <p:childTnLst>
                              <p:par>
                                <p:cTn id="5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0"/>
                            </p:stCondLst>
                            <p:childTnLst>
                              <p:par>
                                <p:cTn id="5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3000"/>
                            </p:stCondLst>
                            <p:childTnLst>
                              <p:par>
                                <p:cTn id="6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0"/>
                            </p:stCondLst>
                            <p:childTnLst>
                              <p:par>
                                <p:cTn id="6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7000"/>
                            </p:stCondLst>
                            <p:childTnLst>
                              <p:par>
                                <p:cTn id="7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000"/>
                            </p:stCondLst>
                            <p:childTnLst>
                              <p:par>
                                <p:cTn id="7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1000"/>
                            </p:stCondLst>
                            <p:childTnLst>
                              <p:par>
                                <p:cTn id="8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2000"/>
                            </p:stCondLst>
                            <p:childTnLst>
                              <p:par>
                                <p:cTn id="8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8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0"/>
                            </p:stCondLst>
                            <p:childTnLst>
                              <p:par>
                                <p:cTn id="9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0"/>
                            </p:stCondLst>
                            <p:childTnLst>
                              <p:par>
                                <p:cTn id="9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0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3000"/>
                            </p:stCondLst>
                            <p:childTnLst>
                              <p:par>
                                <p:cTn id="11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4000"/>
                            </p:stCondLst>
                            <p:childTnLst>
                              <p:par>
                                <p:cTn id="1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6296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1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35796" fill="hold"/>
                                        <p:tgtEl>
                                          <p:spTgt spid="512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05"/>
                  </p:tgtEl>
                </p:cond>
              </p:nextCondLst>
            </p:seq>
            <p:audio>
              <p:cMediaNode>
                <p:cTn id="1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05"/>
                </p:tgtEl>
              </p:cMediaNode>
            </p:audio>
            <p:video>
              <p:cMediaNode vol="8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09" y="822734"/>
            <a:ext cx="8285182" cy="52125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" y="-50830"/>
            <a:ext cx="9144793" cy="9632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3042" y="5286388"/>
            <a:ext cx="5736833" cy="1371719"/>
          </a:xfrm>
          <a:prstGeom prst="rect">
            <a:avLst/>
          </a:prstGeom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2396" y="1714488"/>
            <a:ext cx="890148" cy="851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0826" y="3357562"/>
            <a:ext cx="890148" cy="851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3834" y="4286256"/>
            <a:ext cx="890148" cy="851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图片 14" descr="QQ图片20170305104644.png"/>
          <p:cNvPicPr>
            <a:picLocks noChangeAspect="1"/>
          </p:cNvPicPr>
          <p:nvPr/>
        </p:nvPicPr>
        <p:blipFill>
          <a:blip r:embed="rId6"/>
          <a:srcRect l="44966" t="-2174"/>
          <a:stretch>
            <a:fillRect/>
          </a:stretch>
        </p:blipFill>
        <p:spPr>
          <a:xfrm>
            <a:off x="0" y="4619617"/>
            <a:ext cx="1628771" cy="2238383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xmlns="" val="135442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16632"/>
            <a:ext cx="8784976" cy="655272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72000" y="3501008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√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9592" y="6021288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I sometimes go shopping with my mum on the weekend. </a:t>
            </a:r>
            <a:endParaRPr lang="zh-CN" altLang="en-US" sz="2400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35696" y="2215327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Zoom</a:t>
            </a:r>
            <a:endParaRPr lang="zh-CN" altLang="en-US" sz="3200" dirty="0"/>
          </a:p>
        </p:txBody>
      </p:sp>
      <p:sp>
        <p:nvSpPr>
          <p:cNvPr id="8" name="文本框 7"/>
          <p:cNvSpPr txBox="1"/>
          <p:nvPr/>
        </p:nvSpPr>
        <p:spPr>
          <a:xfrm>
            <a:off x="2267744" y="4365745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√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357686" y="1142984"/>
            <a:ext cx="2786082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857356" y="1428736"/>
            <a:ext cx="1214446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 sometimes go shopping with my mum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4286256"/>
            <a:ext cx="304800" cy="304800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2643174" y="2071678"/>
            <a:ext cx="3000396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786050" y="2428868"/>
            <a:ext cx="2571768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6243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83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3" descr="数学网页模板1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518"/>
          <a:stretch>
            <a:fillRect/>
          </a:stretch>
        </p:blipFill>
        <p:spPr bwMode="auto">
          <a:xfrm>
            <a:off x="0" y="641350"/>
            <a:ext cx="9144000" cy="588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0" y="0"/>
            <a:ext cx="9144000" cy="649396"/>
            <a:chOff x="0" y="-3658"/>
            <a:chExt cx="9144000" cy="649989"/>
          </a:xfrm>
          <a:solidFill>
            <a:srgbClr val="FFFFFF"/>
          </a:solidFill>
        </p:grpSpPr>
        <p:sp>
          <p:nvSpPr>
            <p:cNvPr id="6" name="TextBox 19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646331"/>
            </a:xfrm>
            <a:prstGeom prst="rect">
              <a:avLst/>
            </a:prstGeom>
            <a:grpFill/>
            <a:ln w="9525">
              <a:solidFill>
                <a:srgbClr val="99FF99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defRPr/>
              </a:pPr>
              <a:endParaRPr lang="zh-CN" altLang="en-US" sz="3600" b="1">
                <a:solidFill>
                  <a:srgbClr val="376092"/>
                </a:solidFill>
                <a:cs typeface="Arial" pitchFamily="34" charset="0"/>
              </a:endParaRPr>
            </a:p>
          </p:txBody>
        </p:sp>
        <p:sp>
          <p:nvSpPr>
            <p:cNvPr id="7" name="TextBox 19"/>
            <p:cNvSpPr txBox="1">
              <a:spLocks noChangeArrowheads="1"/>
            </p:cNvSpPr>
            <p:nvPr/>
          </p:nvSpPr>
          <p:spPr bwMode="auto">
            <a:xfrm>
              <a:off x="0" y="-3658"/>
              <a:ext cx="2699792" cy="646921"/>
            </a:xfrm>
            <a:prstGeom prst="rect">
              <a:avLst/>
            </a:prstGeom>
            <a:grpFill/>
            <a:ln w="9525">
              <a:solidFill>
                <a:srgbClr val="99FF99"/>
              </a:solidFill>
              <a:prstDash val="sysDot"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Arial" pitchFamily="34" charset="0"/>
                </a:rPr>
                <a:t>I can say</a:t>
              </a:r>
              <a:endParaRPr lang="zh-CN" altLang="en-US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8" name="Text Box 61"/>
          <p:cNvSpPr txBox="1">
            <a:spLocks noChangeArrowheads="1"/>
          </p:cNvSpPr>
          <p:nvPr/>
        </p:nvSpPr>
        <p:spPr bwMode="auto">
          <a:xfrm>
            <a:off x="1906588" y="1785926"/>
            <a:ext cx="6553200" cy="33916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I always … with… on….</a:t>
            </a:r>
          </a:p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I often…</a:t>
            </a:r>
          </a:p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I sometimes …</a:t>
            </a:r>
          </a:p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   </a:t>
            </a:r>
          </a:p>
        </p:txBody>
      </p:sp>
      <p:sp>
        <p:nvSpPr>
          <p:cNvPr id="24581" name="Rectangle 167"/>
          <p:cNvSpPr>
            <a:spLocks noChangeArrowheads="1"/>
          </p:cNvSpPr>
          <p:nvPr/>
        </p:nvSpPr>
        <p:spPr bwMode="auto">
          <a:xfrm>
            <a:off x="1763713" y="1125538"/>
            <a:ext cx="5688012" cy="6096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参考下面的句型，谈一谈个人的周末活动。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85918" y="4357694"/>
            <a:ext cx="6143668" cy="14773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omic Sans MS" pitchFamily="66" charset="0"/>
              </a:rPr>
              <a:t>go for a walk   take a dancing class   go shopping    watch TV   read books   clean my room   wash my clothes   play football/basketball   do homework   </a:t>
            </a:r>
          </a:p>
          <a:p>
            <a:r>
              <a:rPr lang="en-US" altLang="zh-CN" dirty="0" smtClean="0">
                <a:latin typeface="Comic Sans MS" pitchFamily="66" charset="0"/>
              </a:rPr>
              <a:t>sing songs  do morning exercises   play sports   swim   play the </a:t>
            </a:r>
            <a:r>
              <a:rPr lang="en-US" altLang="zh-CN" dirty="0" err="1" smtClean="0">
                <a:latin typeface="Comic Sans MS" pitchFamily="66" charset="0"/>
              </a:rPr>
              <a:t>pipa</a:t>
            </a:r>
            <a:r>
              <a:rPr lang="en-US" altLang="zh-CN" dirty="0" smtClean="0">
                <a:latin typeface="Comic Sans MS" pitchFamily="66" charset="0"/>
              </a:rPr>
              <a:t> </a:t>
            </a:r>
            <a:endParaRPr lang="zh-CN" alt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7400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200901140844489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9144000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WordArt 2"/>
          <p:cNvSpPr>
            <a:spLocks noChangeArrowheads="1" noChangeShapeType="1" noTextEdit="1"/>
          </p:cNvSpPr>
          <p:nvPr/>
        </p:nvSpPr>
        <p:spPr bwMode="auto">
          <a:xfrm>
            <a:off x="5219700" y="620713"/>
            <a:ext cx="302418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5998"/>
                    </a:srgbClr>
                  </a:outerShdw>
                </a:effectLst>
                <a:latin typeface="Comic Sans MS" panose="030F0702030302020204" pitchFamily="66" charset="0"/>
              </a:rPr>
              <a:t>Homework</a:t>
            </a:r>
            <a:endParaRPr lang="zh-CN" altLang="en-US" sz="3600" b="1" kern="10">
              <a:ln w="9525">
                <a:solidFill>
                  <a:srgbClr val="00CC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C0C0C0">
                    <a:alpha val="75998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5604" name="矩形 4"/>
          <p:cNvSpPr>
            <a:spLocks noChangeArrowheads="1"/>
          </p:cNvSpPr>
          <p:nvPr/>
        </p:nvSpPr>
        <p:spPr bwMode="auto">
          <a:xfrm>
            <a:off x="1835150" y="2887663"/>
            <a:ext cx="712946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听录音跟读短语</a:t>
            </a:r>
            <a:r>
              <a:rPr lang="zh-CN" altLang="en-US" sz="2800" dirty="0">
                <a:latin typeface="Comic Sans MS" panose="030F0702030302020204" pitchFamily="66" charset="0"/>
                <a:ea typeface="黑体" panose="02010609060101010101" pitchFamily="49" charset="-122"/>
              </a:rPr>
              <a:t>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并抄写记忆单词。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2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完成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同步练习册。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806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273669" y="3516815"/>
            <a:ext cx="84417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n w="28575">
                  <a:noFill/>
                </a:ln>
                <a:latin typeface="Comic Sans MS" panose="030F0702030302020204" pitchFamily="66" charset="0"/>
                <a:ea typeface="Dotum" panose="020B0600000101010101" pitchFamily="34" charset="-127"/>
                <a:cs typeface="Verdana" panose="020B0604030504040204" pitchFamily="34" charset="0"/>
              </a:rPr>
              <a:t>I often/usually… </a:t>
            </a:r>
            <a:r>
              <a:rPr lang="en-US" altLang="zh-CN" sz="4400" dirty="0">
                <a:ln w="28575">
                  <a:noFill/>
                </a:ln>
                <a:latin typeface="Comic Sans MS" panose="030F0702030302020204" pitchFamily="66" charset="0"/>
                <a:ea typeface="Dotum" panose="020B0600000101010101" pitchFamily="34" charset="-127"/>
                <a:cs typeface="Verdana" panose="020B0604030504040204" pitchFamily="34" charset="0"/>
              </a:rPr>
              <a:t>S</a:t>
            </a:r>
            <a:r>
              <a:rPr lang="en-US" altLang="zh-CN" sz="4400" dirty="0" smtClean="0">
                <a:ln w="28575">
                  <a:noFill/>
                </a:ln>
                <a:latin typeface="Comic Sans MS" panose="030F0702030302020204" pitchFamily="66" charset="0"/>
                <a:ea typeface="Dotum" panose="020B0600000101010101" pitchFamily="34" charset="-127"/>
                <a:cs typeface="Verdana" panose="020B0604030504040204" pitchFamily="34" charset="0"/>
              </a:rPr>
              <a:t>ometimes I…</a:t>
            </a:r>
            <a:endParaRPr lang="zh-CN" altLang="en-US" sz="4400" dirty="0">
              <a:ln w="28575">
                <a:noFill/>
              </a:ln>
              <a:latin typeface="Comic Sans MS" panose="030F0702030302020204" pitchFamily="66" charset="0"/>
              <a:ea typeface="Dotum" panose="020B0600000101010101" pitchFamily="34" charset="-127"/>
              <a:cs typeface="Verdana" panose="020B0604030504040204" pitchFamily="34" charset="0"/>
            </a:endParaRPr>
          </a:p>
        </p:txBody>
      </p:sp>
      <p:grpSp>
        <p:nvGrpSpPr>
          <p:cNvPr id="2" name="组合 12"/>
          <p:cNvGrpSpPr/>
          <p:nvPr/>
        </p:nvGrpSpPr>
        <p:grpSpPr>
          <a:xfrm>
            <a:off x="16945" y="0"/>
            <a:ext cx="9144000" cy="2420888"/>
            <a:chOff x="-2494" y="199034"/>
            <a:chExt cx="9144000" cy="2891588"/>
          </a:xfrm>
        </p:grpSpPr>
        <p:grpSp>
          <p:nvGrpSpPr>
            <p:cNvPr id="3" name="组合 21"/>
            <p:cNvGrpSpPr/>
            <p:nvPr/>
          </p:nvGrpSpPr>
          <p:grpSpPr>
            <a:xfrm>
              <a:off x="-2494" y="199034"/>
              <a:ext cx="9144000" cy="2891588"/>
              <a:chOff x="0" y="1"/>
              <a:chExt cx="9144000" cy="3328416"/>
            </a:xfrm>
          </p:grpSpPr>
          <p:pic>
            <p:nvPicPr>
              <p:cNvPr id="23" name="图片 5" descr="Redocn_2011061304283661.jp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"/>
                <a:ext cx="9144000" cy="3328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矩形 23"/>
              <p:cNvSpPr/>
              <p:nvPr/>
            </p:nvSpPr>
            <p:spPr>
              <a:xfrm>
                <a:off x="4471877" y="268224"/>
                <a:ext cx="145475" cy="2779776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5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77" y="623579"/>
              <a:ext cx="2144730" cy="209894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9405" y="560223"/>
              <a:ext cx="1849059" cy="211350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6177" y="608811"/>
              <a:ext cx="1703884" cy="2016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8774" y="544593"/>
              <a:ext cx="2160240" cy="21447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" name="组合 13"/>
          <p:cNvGrpSpPr/>
          <p:nvPr/>
        </p:nvGrpSpPr>
        <p:grpSpPr>
          <a:xfrm>
            <a:off x="52277" y="4581128"/>
            <a:ext cx="8984219" cy="2276871"/>
            <a:chOff x="52277" y="4365104"/>
            <a:chExt cx="8984219" cy="2492896"/>
          </a:xfrm>
        </p:grpSpPr>
        <p:grpSp>
          <p:nvGrpSpPr>
            <p:cNvPr id="6" name="组合 5"/>
            <p:cNvGrpSpPr/>
            <p:nvPr/>
          </p:nvGrpSpPr>
          <p:grpSpPr>
            <a:xfrm>
              <a:off x="52277" y="4365104"/>
              <a:ext cx="8984219" cy="2492896"/>
              <a:chOff x="0" y="1"/>
              <a:chExt cx="9144000" cy="3328416"/>
            </a:xfrm>
          </p:grpSpPr>
          <p:pic>
            <p:nvPicPr>
              <p:cNvPr id="55298" name="图片 5" descr="Redocn_2011061304283661.jp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"/>
                <a:ext cx="9144000" cy="3328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" name="矩形 3"/>
              <p:cNvSpPr/>
              <p:nvPr/>
            </p:nvSpPr>
            <p:spPr>
              <a:xfrm>
                <a:off x="4471877" y="268224"/>
                <a:ext cx="145475" cy="2779776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9" name="Picture 1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262" y="4558529"/>
              <a:ext cx="1964760" cy="205038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5304" y="4715190"/>
              <a:ext cx="1763160" cy="17370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2283" y="4692865"/>
              <a:ext cx="1923952" cy="188169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8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4288" y="4828702"/>
              <a:ext cx="1584176" cy="1585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6" name="文本框 19"/>
          <p:cNvSpPr txBox="1"/>
          <p:nvPr/>
        </p:nvSpPr>
        <p:spPr>
          <a:xfrm>
            <a:off x="214282" y="2762037"/>
            <a:ext cx="88344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n w="28575">
                  <a:noFill/>
                </a:ln>
                <a:latin typeface="Comic Sans MS" panose="030F0702030302020204" pitchFamily="66" charset="0"/>
                <a:ea typeface="Dotum" panose="020B0600000101010101" pitchFamily="34" charset="-127"/>
                <a:cs typeface="Verdana" panose="020B0604030504040204" pitchFamily="34" charset="0"/>
              </a:rPr>
              <a:t>What do you do on the weekend?</a:t>
            </a:r>
            <a:endParaRPr lang="zh-CN" altLang="en-US" sz="4400" dirty="0">
              <a:ln w="28575">
                <a:noFill/>
              </a:ln>
              <a:latin typeface="Comic Sans MS" panose="030F0702030302020204" pitchFamily="66" charset="0"/>
              <a:ea typeface="Dotum" panose="020B0600000101010101" pitchFamily="34" charset="-127"/>
              <a:cs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36" grpId="0"/>
      <p:bldP spid="3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2" descr="qq图片20151006092425_副本_副本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4149725"/>
            <a:ext cx="291944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2071638" y="1643050"/>
            <a:ext cx="7072362" cy="1303331"/>
          </a:xfrm>
          <a:prstGeom prst="cloudCallout">
            <a:avLst>
              <a:gd name="adj1" fmla="val -38299"/>
              <a:gd name="adj2" fmla="val 110309"/>
            </a:avLst>
          </a:prstGeom>
          <a:solidFill>
            <a:srgbClr val="FFFF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30000"/>
              </a:spcBef>
              <a:defRPr/>
            </a:pP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My weekends are colourful! </a:t>
            </a:r>
          </a:p>
          <a:p>
            <a:pPr algn="ctr">
              <a:lnSpc>
                <a:spcPct val="80000"/>
              </a:lnSpc>
              <a:spcBef>
                <a:spcPct val="30000"/>
              </a:spcBef>
              <a:defRPr/>
            </a:pP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I have many things to do.</a:t>
            </a:r>
          </a:p>
        </p:txBody>
      </p:sp>
      <p:sp>
        <p:nvSpPr>
          <p:cNvPr id="5" name="椭圆 4">
            <a:hlinkClick r:id="rId6" action="ppaction://hlinkfile"/>
          </p:cNvPr>
          <p:cNvSpPr/>
          <p:nvPr/>
        </p:nvSpPr>
        <p:spPr>
          <a:xfrm>
            <a:off x="7715272" y="6072206"/>
            <a:ext cx="1428728" cy="642942"/>
          </a:xfrm>
          <a:prstGeom prst="ellipse">
            <a:avLst/>
          </a:prstGeom>
          <a:solidFill>
            <a:srgbClr val="00B0F0">
              <a:alpha val="7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b lear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9786974" y="3000372"/>
            <a:ext cx="304800" cy="304800"/>
          </a:xfrm>
          <a:prstGeom prst="rect">
            <a:avLst/>
          </a:prstGeom>
        </p:spPr>
      </p:pic>
      <p:pic>
        <p:nvPicPr>
          <p:cNvPr id="9" name="blearn1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9786974" y="364331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79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295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8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21" name="Picture 4" descr="clean my room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6375" y="908050"/>
            <a:ext cx="550545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2484438" y="4797425"/>
            <a:ext cx="43926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Comic Sans MS" pitchFamily="66" charset="0"/>
              </a:rPr>
              <a:t>clean my room</a:t>
            </a:r>
          </a:p>
        </p:txBody>
      </p:sp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0" y="11113"/>
            <a:ext cx="9144000" cy="649287"/>
            <a:chOff x="0" y="-3767"/>
            <a:chExt cx="9144000" cy="650098"/>
          </a:xfrm>
        </p:grpSpPr>
        <p:sp>
          <p:nvSpPr>
            <p:cNvPr id="7174" name="TextBox 19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64633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 sz="3600" b="1">
                <a:solidFill>
                  <a:srgbClr val="376092"/>
                </a:solidFill>
                <a:cs typeface="Arial" pitchFamily="34" charset="0"/>
              </a:endParaRPr>
            </a:p>
          </p:txBody>
        </p:sp>
        <p:sp>
          <p:nvSpPr>
            <p:cNvPr id="8" name="TextBox 19"/>
            <p:cNvSpPr txBox="1">
              <a:spLocks noChangeArrowheads="1"/>
            </p:cNvSpPr>
            <p:nvPr/>
          </p:nvSpPr>
          <p:spPr bwMode="auto">
            <a:xfrm>
              <a:off x="0" y="-3767"/>
              <a:ext cx="2771775" cy="646919"/>
            </a:xfrm>
            <a:prstGeom prst="rect">
              <a:avLst/>
            </a:prstGeom>
            <a:solidFill>
              <a:srgbClr val="CCFFFF"/>
            </a:solidFill>
            <a:ln w="9525">
              <a:noFill/>
              <a:prstDash val="sysDot"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Arial" pitchFamily="34" charset="0"/>
                </a:rPr>
                <a:t>Let’s learn</a:t>
              </a:r>
              <a:endParaRPr lang="zh-CN" altLang="en-US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rial" pitchFamily="34" charset="0"/>
              </a:endParaRPr>
            </a:p>
          </p:txBody>
        </p:sp>
      </p:grpSp>
      <p:pic>
        <p:nvPicPr>
          <p:cNvPr id="11" name="clean_my_room_128k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000496" y="5734064"/>
            <a:ext cx="857256" cy="552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14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78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692150"/>
            <a:ext cx="8280400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84763"/>
            <a:ext cx="1360488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圆角矩形标注 24"/>
          <p:cNvSpPr/>
          <p:nvPr/>
        </p:nvSpPr>
        <p:spPr>
          <a:xfrm>
            <a:off x="1979613" y="5229225"/>
            <a:ext cx="5256212" cy="1371600"/>
          </a:xfrm>
          <a:prstGeom prst="wedgeRoundRectCallout">
            <a:avLst>
              <a:gd name="adj1" fmla="val -64165"/>
              <a:gd name="adj2" fmla="val -17057"/>
              <a:gd name="adj3" fmla="val 16667"/>
            </a:avLst>
          </a:prstGeom>
          <a:solidFill>
            <a:srgbClr val="FFFF99"/>
          </a:solidFill>
          <a:ln w="127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I 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often</a:t>
            </a: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 __________</a:t>
            </a:r>
          </a:p>
          <a:p>
            <a:pPr algn="ctr" eaLnBrk="0" hangingPunct="0">
              <a:defRPr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on Saturdays.</a:t>
            </a:r>
            <a:endParaRPr lang="zh-CN" altLang="en-US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" name="Picture 4" descr="clean my room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1557338"/>
            <a:ext cx="1295400" cy="98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clean my room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3284538"/>
            <a:ext cx="12954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lean my room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4292600"/>
            <a:ext cx="1296988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0" y="11113"/>
            <a:ext cx="9144000" cy="649287"/>
            <a:chOff x="0" y="-3876"/>
            <a:chExt cx="9144000" cy="650207"/>
          </a:xfrm>
        </p:grpSpPr>
        <p:sp>
          <p:nvSpPr>
            <p:cNvPr id="8202" name="TextBox 19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64633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 sz="3600" b="1">
                <a:solidFill>
                  <a:srgbClr val="376092"/>
                </a:solidFill>
                <a:cs typeface="Arial" pitchFamily="34" charset="0"/>
              </a:endParaRPr>
            </a:p>
          </p:txBody>
        </p:sp>
        <p:sp>
          <p:nvSpPr>
            <p:cNvPr id="15" name="TextBox 19"/>
            <p:cNvSpPr txBox="1">
              <a:spLocks noChangeArrowheads="1"/>
            </p:cNvSpPr>
            <p:nvPr/>
          </p:nvSpPr>
          <p:spPr bwMode="auto">
            <a:xfrm>
              <a:off x="0" y="-3876"/>
              <a:ext cx="3635375" cy="647028"/>
            </a:xfrm>
            <a:prstGeom prst="rect">
              <a:avLst/>
            </a:prstGeom>
            <a:solidFill>
              <a:srgbClr val="CCFFFF"/>
            </a:solidFill>
            <a:ln w="9525">
              <a:noFill/>
              <a:prstDash val="sysDot"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Arial" pitchFamily="34" charset="0"/>
                </a:rPr>
                <a:t>Look and say</a:t>
              </a:r>
              <a:endParaRPr lang="zh-CN" altLang="en-US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4067175" y="5364163"/>
            <a:ext cx="43926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latin typeface="Comic Sans MS" pitchFamily="66" charset="0"/>
              </a:rPr>
              <a:t>clean my room</a:t>
            </a:r>
          </a:p>
        </p:txBody>
      </p:sp>
      <p:pic>
        <p:nvPicPr>
          <p:cNvPr id="13" name="ioftencleanmyroom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1285852" y="5948378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501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5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2555875" y="4891088"/>
            <a:ext cx="43926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Comic Sans MS" pitchFamily="66" charset="0"/>
              </a:rPr>
              <a:t>go for a walk</a:t>
            </a:r>
          </a:p>
        </p:txBody>
      </p:sp>
      <p:pic>
        <p:nvPicPr>
          <p:cNvPr id="6" name="Picture 4" descr="go for a walk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B7B890"/>
              </a:clrFrom>
              <a:clrTo>
                <a:srgbClr val="B7B89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813" y="620713"/>
            <a:ext cx="5761037" cy="430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0" y="11113"/>
            <a:ext cx="9144000" cy="649287"/>
            <a:chOff x="0" y="-3767"/>
            <a:chExt cx="9144000" cy="650098"/>
          </a:xfrm>
        </p:grpSpPr>
        <p:sp>
          <p:nvSpPr>
            <p:cNvPr id="9222" name="TextBox 19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64633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 sz="3600" b="1">
                <a:solidFill>
                  <a:srgbClr val="376092"/>
                </a:solidFill>
                <a:cs typeface="Arial" pitchFamily="34" charset="0"/>
              </a:endParaRPr>
            </a:p>
          </p:txBody>
        </p:sp>
        <p:sp>
          <p:nvSpPr>
            <p:cNvPr id="11" name="TextBox 19"/>
            <p:cNvSpPr txBox="1">
              <a:spLocks noChangeArrowheads="1"/>
            </p:cNvSpPr>
            <p:nvPr/>
          </p:nvSpPr>
          <p:spPr bwMode="auto">
            <a:xfrm>
              <a:off x="0" y="-3767"/>
              <a:ext cx="2843213" cy="646919"/>
            </a:xfrm>
            <a:prstGeom prst="rect">
              <a:avLst/>
            </a:prstGeom>
            <a:solidFill>
              <a:srgbClr val="CCFFFF"/>
            </a:solidFill>
            <a:ln w="9525">
              <a:noFill/>
              <a:prstDash val="sysDot"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Arial" pitchFamily="34" charset="0"/>
                </a:rPr>
                <a:t>Let’s learn</a:t>
              </a:r>
              <a:endParaRPr lang="zh-CN" altLang="en-US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rial" pitchFamily="34" charset="0"/>
              </a:endParaRPr>
            </a:p>
          </p:txBody>
        </p:sp>
      </p:grpSp>
      <p:pic>
        <p:nvPicPr>
          <p:cNvPr id="8" name="go_for_a_walk_128k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000496" y="5786454"/>
            <a:ext cx="785818" cy="78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91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620713"/>
            <a:ext cx="8281987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84763"/>
            <a:ext cx="1360488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圆角矩形标注 24"/>
          <p:cNvSpPr/>
          <p:nvPr/>
        </p:nvSpPr>
        <p:spPr>
          <a:xfrm>
            <a:off x="1979613" y="5229225"/>
            <a:ext cx="5976937" cy="1371600"/>
          </a:xfrm>
          <a:prstGeom prst="wedgeRoundRectCallout">
            <a:avLst>
              <a:gd name="adj1" fmla="val -64165"/>
              <a:gd name="adj2" fmla="val -17057"/>
              <a:gd name="adj3" fmla="val 16667"/>
            </a:avLst>
          </a:prstGeom>
          <a:solidFill>
            <a:srgbClr val="FFFF99"/>
          </a:solidFill>
          <a:ln w="127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I 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sometimes</a:t>
            </a: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 __________</a:t>
            </a:r>
          </a:p>
          <a:p>
            <a:pPr algn="ctr" eaLnBrk="0" hangingPunct="0">
              <a:defRPr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on the weekend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.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0" y="11113"/>
            <a:ext cx="9144000" cy="649287"/>
            <a:chOff x="0" y="-3876"/>
            <a:chExt cx="9144000" cy="650207"/>
          </a:xfrm>
        </p:grpSpPr>
        <p:sp>
          <p:nvSpPr>
            <p:cNvPr id="10252" name="TextBox 19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64633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 sz="3600" b="1">
                <a:solidFill>
                  <a:srgbClr val="376092"/>
                </a:solidFill>
                <a:cs typeface="Arial" pitchFamily="34" charset="0"/>
              </a:endParaRPr>
            </a:p>
          </p:txBody>
        </p:sp>
        <p:sp>
          <p:nvSpPr>
            <p:cNvPr id="15" name="TextBox 19"/>
            <p:cNvSpPr txBox="1">
              <a:spLocks noChangeArrowheads="1"/>
            </p:cNvSpPr>
            <p:nvPr/>
          </p:nvSpPr>
          <p:spPr bwMode="auto">
            <a:xfrm>
              <a:off x="0" y="-3876"/>
              <a:ext cx="3635375" cy="647028"/>
            </a:xfrm>
            <a:prstGeom prst="rect">
              <a:avLst/>
            </a:prstGeom>
            <a:solidFill>
              <a:srgbClr val="CCFFFF"/>
            </a:solidFill>
            <a:ln w="9525">
              <a:noFill/>
              <a:prstDash val="sysDot"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Arial" pitchFamily="34" charset="0"/>
                </a:rPr>
                <a:t>Look and say</a:t>
              </a:r>
              <a:endParaRPr lang="zh-CN" altLang="en-US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4787900" y="5364163"/>
            <a:ext cx="43926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70C0"/>
                </a:solidFill>
                <a:latin typeface="Comic Sans MS" pitchFamily="66" charset="0"/>
              </a:rPr>
              <a:t> go for a walk</a:t>
            </a:r>
          </a:p>
        </p:txBody>
      </p:sp>
      <p:pic>
        <p:nvPicPr>
          <p:cNvPr id="13" name="Picture 4" descr="go for a walk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50" y="1628775"/>
            <a:ext cx="1152525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go for a walk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2349500"/>
            <a:ext cx="1152525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 descr="go for a walk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50" y="4292600"/>
            <a:ext cx="1152525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椭圆 20"/>
          <p:cNvSpPr/>
          <p:nvPr/>
        </p:nvSpPr>
        <p:spPr>
          <a:xfrm>
            <a:off x="6227763" y="981075"/>
            <a:ext cx="2736850" cy="44640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 flipH="1" flipV="1">
            <a:off x="4067175" y="620713"/>
            <a:ext cx="2159000" cy="1295400"/>
          </a:xfrm>
          <a:prstGeom prst="wedgeEllipseCallout">
            <a:avLst>
              <a:gd name="adj1" fmla="val -65782"/>
              <a:gd name="adj2" fmla="val -16015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  <p:txBody>
          <a:bodyPr rot="10800000" wrap="none" lIns="90170" tIns="46990" rIns="90170" bIns="46990"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on the </a:t>
            </a:r>
          </a:p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weekend</a:t>
            </a:r>
            <a:endParaRPr lang="en-US" altLang="zh-CN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" name="i sometimes go for a walk on the weekend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428728" y="6019816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20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5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1885968" y="5013325"/>
            <a:ext cx="5257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Comic Sans MS" pitchFamily="66" charset="0"/>
              </a:rPr>
              <a:t>take a dancing class</a:t>
            </a:r>
          </a:p>
        </p:txBody>
      </p:sp>
      <p:pic>
        <p:nvPicPr>
          <p:cNvPr id="5" name="Picture 4" descr="take a dancing clas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813" y="692150"/>
            <a:ext cx="5472112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6"/>
          <p:cNvGrpSpPr>
            <a:grpSpLocks/>
          </p:cNvGrpSpPr>
          <p:nvPr/>
        </p:nvGrpSpPr>
        <p:grpSpPr bwMode="auto">
          <a:xfrm>
            <a:off x="0" y="11113"/>
            <a:ext cx="9144000" cy="649287"/>
            <a:chOff x="0" y="-3767"/>
            <a:chExt cx="9144000" cy="650098"/>
          </a:xfrm>
        </p:grpSpPr>
        <p:sp>
          <p:nvSpPr>
            <p:cNvPr id="11270" name="TextBox 19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64633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 sz="3600" b="1">
                <a:solidFill>
                  <a:srgbClr val="376092"/>
                </a:solidFill>
                <a:cs typeface="Arial" pitchFamily="34" charset="0"/>
              </a:endParaRPr>
            </a:p>
          </p:txBody>
        </p:sp>
        <p:sp>
          <p:nvSpPr>
            <p:cNvPr id="10" name="TextBox 19"/>
            <p:cNvSpPr txBox="1">
              <a:spLocks noChangeArrowheads="1"/>
            </p:cNvSpPr>
            <p:nvPr/>
          </p:nvSpPr>
          <p:spPr bwMode="auto">
            <a:xfrm>
              <a:off x="0" y="-3767"/>
              <a:ext cx="2843213" cy="646919"/>
            </a:xfrm>
            <a:prstGeom prst="rect">
              <a:avLst/>
            </a:prstGeom>
            <a:solidFill>
              <a:srgbClr val="CCFFFF"/>
            </a:solidFill>
            <a:ln w="9525">
              <a:noFill/>
              <a:prstDash val="sysDot"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Arial" pitchFamily="34" charset="0"/>
                </a:rPr>
                <a:t>Let’s learn</a:t>
              </a:r>
              <a:endParaRPr lang="zh-CN" altLang="en-US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rial" pitchFamily="34" charset="0"/>
              </a:endParaRPr>
            </a:p>
          </p:txBody>
        </p:sp>
      </p:grpSp>
      <p:pic>
        <p:nvPicPr>
          <p:cNvPr id="8" name="take_a_dancing_class_128k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071934" y="5805502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8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331</Words>
  <Application>Microsoft Office PowerPoint</Application>
  <PresentationFormat>全屏显示(4:3)</PresentationFormat>
  <Paragraphs>76</Paragraphs>
  <Slides>23</Slides>
  <Notes>2</Notes>
  <HiddenSlides>0</HiddenSlides>
  <MMClips>13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AutoBVT</dc:creator>
  <cp:lastModifiedBy>AutoBVT</cp:lastModifiedBy>
  <cp:revision>19</cp:revision>
  <dcterms:created xsi:type="dcterms:W3CDTF">2017-03-04T02:50:32Z</dcterms:created>
  <dcterms:modified xsi:type="dcterms:W3CDTF">2017-03-07T01:32:32Z</dcterms:modified>
</cp:coreProperties>
</file>