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57" r:id="rId5"/>
    <p:sldId id="263" r:id="rId6"/>
    <p:sldId id="259" r:id="rId7"/>
    <p:sldId id="261" r:id="rId8"/>
    <p:sldId id="262" r:id="rId9"/>
    <p:sldId id="264" r:id="rId10"/>
    <p:sldId id="265" r:id="rId11"/>
    <p:sldId id="268" r:id="rId12"/>
    <p:sldId id="266" r:id="rId13"/>
    <p:sldId id="269" r:id="rId14"/>
    <p:sldId id="271" r:id="rId15"/>
    <p:sldId id="272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96" autoAdjust="0"/>
    <p:restoredTop sz="94660"/>
  </p:normalViewPr>
  <p:slideViewPr>
    <p:cSldViewPr>
      <p:cViewPr varScale="1">
        <p:scale>
          <a:sx n="84" d="100"/>
          <a:sy n="84" d="100"/>
        </p:scale>
        <p:origin x="-9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B952C-DE82-47DE-A9FA-9E3CF60DD7B1}" type="datetimeFigureOut">
              <a:rPr lang="zh-CN" altLang="en-US" smtClean="0"/>
              <a:pPr/>
              <a:t>2018/12/16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BCDB2-AE88-48AC-ACB2-4EC334B4CC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6.wav"/><Relationship Id="rId7" Type="http://schemas.openxmlformats.org/officeDocument/2006/relationships/image" Target="../media/image15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11" Type="http://schemas.openxmlformats.org/officeDocument/2006/relationships/image" Target="../media/image19.png"/><Relationship Id="rId5" Type="http://schemas.openxmlformats.org/officeDocument/2006/relationships/audio" Target="../media/audio5.wav"/><Relationship Id="rId10" Type="http://schemas.openxmlformats.org/officeDocument/2006/relationships/image" Target="../media/image18.png"/><Relationship Id="rId4" Type="http://schemas.openxmlformats.org/officeDocument/2006/relationships/audio" Target="../media/audio3.wav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who%20is%20she%20&#21407;&#21809;&#21152;&#20276;&#21809;.mp4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who%20is%20she.mp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3.wav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6.wav"/><Relationship Id="rId11" Type="http://schemas.openxmlformats.org/officeDocument/2006/relationships/image" Target="../media/image19.png"/><Relationship Id="rId5" Type="http://schemas.openxmlformats.org/officeDocument/2006/relationships/audio" Target="../media/audio5.wav"/><Relationship Id="rId10" Type="http://schemas.openxmlformats.org/officeDocument/2006/relationships/image" Target="../media/image18.png"/><Relationship Id="rId4" Type="http://schemas.openxmlformats.org/officeDocument/2006/relationships/audio" Target="../media/audio4.wav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1857364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接力版小学英语三年级上册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3286124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Comic Sans MS" pitchFamily="66" charset="0"/>
              </a:rPr>
              <a:t>Lesson15    He is a bus driver.</a:t>
            </a:r>
            <a:endParaRPr lang="zh-CN" altLang="en-US" sz="36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4786322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梧州市新兴二路小学     刘智敏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"/>
          <p:cNvSpPr txBox="1"/>
          <p:nvPr/>
        </p:nvSpPr>
        <p:spPr>
          <a:xfrm>
            <a:off x="714349" y="5500702"/>
            <a:ext cx="2786082" cy="954107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He is </a:t>
            </a:r>
            <a:r>
              <a:rPr lang="en-US" altLang="zh-CN" sz="2800" b="1" dirty="0" err="1">
                <a:solidFill>
                  <a:schemeClr val="accent1">
                    <a:lumMod val="75000"/>
                  </a:schemeClr>
                </a:solidFill>
              </a:rPr>
              <a:t>Mr</a:t>
            </a:r>
            <a:r>
              <a:rPr lang="en-US" altLang="zh-CN" sz="2800" b="1" dirty="0"/>
              <a:t> Tan.</a:t>
            </a:r>
          </a:p>
          <a:p>
            <a:r>
              <a:rPr lang="en-US" altLang="zh-CN" sz="2800" b="1" dirty="0"/>
              <a:t>He is a taxi driver.</a:t>
            </a:r>
          </a:p>
        </p:txBody>
      </p:sp>
      <p:sp>
        <p:nvSpPr>
          <p:cNvPr id="7" name="文本框 11"/>
          <p:cNvSpPr txBox="1"/>
          <p:nvPr/>
        </p:nvSpPr>
        <p:spPr>
          <a:xfrm>
            <a:off x="6429389" y="2786058"/>
            <a:ext cx="2428891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He is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zh-CN" sz="2800" b="1" dirty="0" err="1">
                <a:solidFill>
                  <a:schemeClr val="accent1">
                    <a:lumMod val="75000"/>
                  </a:schemeClr>
                </a:solidFill>
              </a:rPr>
              <a:t>Mr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zh-CN" sz="2800" b="1" dirty="0"/>
              <a:t>White.</a:t>
            </a:r>
          </a:p>
          <a:p>
            <a:r>
              <a:rPr lang="en-US" altLang="zh-CN" sz="2800" b="1" dirty="0"/>
              <a:t>He is a doctor.</a:t>
            </a:r>
          </a:p>
        </p:txBody>
      </p:sp>
      <p:sp>
        <p:nvSpPr>
          <p:cNvPr id="8" name="文本框 12"/>
          <p:cNvSpPr txBox="1"/>
          <p:nvPr/>
        </p:nvSpPr>
        <p:spPr>
          <a:xfrm>
            <a:off x="3786182" y="2786058"/>
            <a:ext cx="2357454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/>
              <a:t>He is </a:t>
            </a:r>
            <a:r>
              <a:rPr lang="en-US" altLang="zh-CN" sz="2800" b="1">
                <a:solidFill>
                  <a:schemeClr val="accent1">
                    <a:lumMod val="75000"/>
                  </a:schemeClr>
                </a:solidFill>
              </a:rPr>
              <a:t>Mr</a:t>
            </a:r>
            <a:r>
              <a:rPr lang="en-US" altLang="zh-CN" sz="2800" b="1"/>
              <a:t> Yang.</a:t>
            </a:r>
          </a:p>
          <a:p>
            <a:r>
              <a:rPr lang="en-US" altLang="zh-CN" sz="2800" b="1"/>
              <a:t>He is a teacher.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 l="12831" t="17303" r="21277" b="26067"/>
          <a:stretch>
            <a:fillRect/>
          </a:stretch>
        </p:blipFill>
        <p:spPr>
          <a:xfrm>
            <a:off x="642910" y="857232"/>
            <a:ext cx="2286016" cy="19751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/>
          <a:srcRect l="30101" t="15969" r="21715" b="21219"/>
          <a:stretch>
            <a:fillRect/>
          </a:stretch>
        </p:blipFill>
        <p:spPr>
          <a:xfrm>
            <a:off x="4000496" y="642918"/>
            <a:ext cx="1857388" cy="18629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/>
          <a:srcRect l="20684" t="27427" r="21316" b="22651"/>
          <a:stretch>
            <a:fillRect/>
          </a:stretch>
        </p:blipFill>
        <p:spPr>
          <a:xfrm>
            <a:off x="1209845" y="3929066"/>
            <a:ext cx="2004834" cy="150019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000892" y="785794"/>
            <a:ext cx="1928826" cy="1785950"/>
            <a:chOff x="6215074" y="785794"/>
            <a:chExt cx="2357454" cy="246888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print"/>
            <a:srcRect l="27235" t="17806" r="28594" b="20239"/>
            <a:stretch>
              <a:fillRect/>
            </a:stretch>
          </p:blipFill>
          <p:spPr>
            <a:xfrm>
              <a:off x="6215074" y="785794"/>
              <a:ext cx="2325370" cy="246888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7786710" y="857232"/>
              <a:ext cx="785818" cy="3571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57818" y="3929066"/>
            <a:ext cx="2090413" cy="1500199"/>
            <a:chOff x="4929190" y="3929066"/>
            <a:chExt cx="3090545" cy="237966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1" cstate="print"/>
            <a:srcRect l="16159" t="17133" r="24504" b="17582"/>
            <a:stretch>
              <a:fillRect/>
            </a:stretch>
          </p:blipFill>
          <p:spPr>
            <a:xfrm>
              <a:off x="4929190" y="4000504"/>
              <a:ext cx="3090545" cy="2308225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7143768" y="3929066"/>
              <a:ext cx="785818" cy="3571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4" name="文本框 8"/>
          <p:cNvSpPr txBox="1"/>
          <p:nvPr/>
        </p:nvSpPr>
        <p:spPr>
          <a:xfrm>
            <a:off x="571472" y="2786058"/>
            <a:ext cx="2786082" cy="954107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He is </a:t>
            </a:r>
            <a:r>
              <a:rPr lang="en-US" altLang="zh-CN" sz="2800" b="1" dirty="0" err="1">
                <a:solidFill>
                  <a:schemeClr val="accent1">
                    <a:lumMod val="75000"/>
                  </a:schemeClr>
                </a:solidFill>
              </a:rPr>
              <a:t>Mr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zh-CN" sz="2800" b="1" dirty="0"/>
              <a:t>Zhou.</a:t>
            </a:r>
          </a:p>
          <a:p>
            <a:r>
              <a:rPr lang="en-US" altLang="zh-CN" sz="2800" b="1" dirty="0"/>
              <a:t>He is a bus driver.</a:t>
            </a:r>
          </a:p>
        </p:txBody>
      </p:sp>
      <p:sp>
        <p:nvSpPr>
          <p:cNvPr id="5" name="文本框 9"/>
          <p:cNvSpPr txBox="1"/>
          <p:nvPr/>
        </p:nvSpPr>
        <p:spPr>
          <a:xfrm>
            <a:off x="5072066" y="5500702"/>
            <a:ext cx="2428892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He is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zh-CN" sz="2800" b="1" dirty="0" err="1">
                <a:solidFill>
                  <a:schemeClr val="accent1">
                    <a:lumMod val="75000"/>
                  </a:schemeClr>
                </a:solidFill>
              </a:rPr>
              <a:t>Mr</a:t>
            </a:r>
            <a:r>
              <a:rPr lang="en-US" altLang="zh-CN" sz="2800" b="1" dirty="0"/>
              <a:t> Wang.</a:t>
            </a:r>
          </a:p>
          <a:p>
            <a:r>
              <a:rPr lang="en-US" altLang="zh-CN" sz="2800" b="1" dirty="0"/>
              <a:t>He is a farmer.</a:t>
            </a:r>
          </a:p>
        </p:txBody>
      </p:sp>
      <p:sp>
        <p:nvSpPr>
          <p:cNvPr id="18" name="椭圆 17"/>
          <p:cNvSpPr/>
          <p:nvPr/>
        </p:nvSpPr>
        <p:spPr>
          <a:xfrm>
            <a:off x="9858412" y="928670"/>
            <a:ext cx="214314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58412" y="1785926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858412" y="2571744"/>
            <a:ext cx="357190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858412" y="3143248"/>
            <a:ext cx="428628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572660" y="3786190"/>
            <a:ext cx="571504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357158" y="214290"/>
            <a:ext cx="2643206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Listen and follow </a:t>
            </a:r>
            <a:endParaRPr lang="zh-CN" altLang="en-US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428596" y="214290"/>
            <a:ext cx="250033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Ask and answer </a:t>
            </a:r>
            <a:endParaRPr lang="zh-CN" altLang="en-US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3857620" y="0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Who is he?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第十五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i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141415a2b47aca80120ba38e25ac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144000" y="1071546"/>
            <a:ext cx="1509479" cy="7619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286908" y="1214422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He is </a:t>
            </a:r>
            <a:r>
              <a:rPr lang="en-US" altLang="zh-CN" sz="2800" dirty="0" err="1" smtClean="0"/>
              <a:t>Mr</a:t>
            </a:r>
            <a:r>
              <a:rPr lang="en-US" altLang="zh-CN" sz="2800" dirty="0" smtClean="0"/>
              <a:t> Brown.</a:t>
            </a:r>
            <a:endParaRPr lang="zh-CN" altLang="en-US" sz="2800" dirty="0"/>
          </a:p>
        </p:txBody>
      </p:sp>
      <p:pic>
        <p:nvPicPr>
          <p:cNvPr id="10" name="图片 9" descr="0141415a2b47aca80120ba38e25ac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8929718" y="1785926"/>
            <a:ext cx="1509479" cy="76199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501222" y="1928802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He is </a:t>
            </a:r>
            <a:r>
              <a:rPr lang="en-US" altLang="zh-CN" sz="2800" dirty="0" err="1" smtClean="0"/>
              <a:t>Mr</a:t>
            </a:r>
            <a:r>
              <a:rPr lang="en-US" altLang="zh-CN" sz="2800" dirty="0" smtClean="0"/>
              <a:t> White.</a:t>
            </a:r>
            <a:endParaRPr lang="zh-CN" altLang="en-US" sz="2800" dirty="0"/>
          </a:p>
        </p:txBody>
      </p:sp>
      <p:pic>
        <p:nvPicPr>
          <p:cNvPr id="12" name="图片 11" descr="0141415a2b47aca80120ba38e25ac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144000" y="2500306"/>
            <a:ext cx="1509479" cy="76199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072726" y="2643182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She is </a:t>
            </a:r>
            <a:r>
              <a:rPr lang="en-US" altLang="zh-CN" sz="2800" dirty="0" err="1" smtClean="0"/>
              <a:t>Mrs</a:t>
            </a:r>
            <a:r>
              <a:rPr lang="en-US" altLang="zh-CN" sz="2800" dirty="0" smtClean="0"/>
              <a:t> White.</a:t>
            </a:r>
            <a:endParaRPr lang="zh-CN" altLang="en-US" sz="2800" dirty="0"/>
          </a:p>
        </p:txBody>
      </p:sp>
      <p:pic>
        <p:nvPicPr>
          <p:cNvPr id="14" name="图片 13" descr="0141415a2b47aca80120ba38e25ac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144000" y="3286124"/>
            <a:ext cx="1509479" cy="76199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87040" y="3429000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She is a nurse.</a:t>
            </a:r>
            <a:endParaRPr lang="zh-CN" altLang="en-US" sz="2800" dirty="0"/>
          </a:p>
        </p:txBody>
      </p:sp>
      <p:pic>
        <p:nvPicPr>
          <p:cNvPr id="16" name="图片 15" descr="0141415a2b47aca80120ba38e25ac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144000" y="4000504"/>
            <a:ext cx="1509479" cy="76199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0429916" y="4071942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He is a taxi driver.</a:t>
            </a:r>
            <a:endParaRPr lang="zh-CN" altLang="en-US" sz="2800" dirty="0"/>
          </a:p>
        </p:txBody>
      </p:sp>
      <p:pic>
        <p:nvPicPr>
          <p:cNvPr id="18" name="图片 17" descr="0141415a2b47aca80120ba38e25ac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144000" y="4714884"/>
            <a:ext cx="1509479" cy="76199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501354" y="4857760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He is a doctor.</a:t>
            </a:r>
            <a:endParaRPr lang="zh-CN" altLang="en-US" sz="2800" dirty="0"/>
          </a:p>
        </p:txBody>
      </p:sp>
      <p:pic>
        <p:nvPicPr>
          <p:cNvPr id="20" name="图片 19" descr="0141415a2b47aca80120ba38e25acc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9144000" y="5286388"/>
            <a:ext cx="1509479" cy="76199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501354" y="5500702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She is a bus driver.</a:t>
            </a:r>
            <a:endParaRPr lang="zh-CN" alt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285720" y="214290"/>
            <a:ext cx="2571768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Look and say</a:t>
            </a:r>
            <a:endParaRPr lang="zh-CN" altLang="en-US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3143240" y="214290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快速读出出现的句子。和小狗比赛一下，看看是小狗跑得快还是你们读得快。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1.20452 0.004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" y="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96337 0.00116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1.20452 0.00463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" y="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96337 0.0011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1.20452 0.00463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" y="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96337 0.0011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1.20452 0.00463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" y="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96337 0.00116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1.20452 0.00463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" y="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96337 0.0011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1.20452 0.00463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" y="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96337 0.00116 " pathEditMode="relative" rAng="0" ptsTypes="AA">
                                      <p:cBhvr>
                                        <p:cTn id="4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1.20452 0.00463 " pathEditMode="relative" rAng="0" ptsTypes="AA">
                                      <p:cBhvr>
                                        <p:cTn id="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" y="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96337 0.00116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3" grpId="0"/>
      <p:bldP spid="13" grpId="1"/>
      <p:bldP spid="15" grpId="0"/>
      <p:bldP spid="15" grpId="1"/>
      <p:bldP spid="17" grpId="0"/>
      <p:bldP spid="17" grpId="1"/>
      <p:bldP spid="19" grpId="0"/>
      <p:bldP spid="19" grpId="1"/>
      <p:bldP spid="21" grpId="0"/>
      <p:bldP spid="2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5720" y="785794"/>
            <a:ext cx="8572528" cy="857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假设现在是</a:t>
            </a:r>
            <a:r>
              <a:rPr lang="en-US" altLang="zh-CN" sz="2400" b="1" dirty="0" smtClean="0"/>
              <a:t>20</a:t>
            </a:r>
            <a:r>
              <a:rPr lang="zh-CN" altLang="en-US" sz="2400" b="1" dirty="0" smtClean="0"/>
              <a:t>年后，同学们都不认识大家了，一</a:t>
            </a:r>
            <a:r>
              <a:rPr lang="zh-CN" altLang="en-US" sz="2400" b="1" dirty="0"/>
              <a:t>个同学来做</a:t>
            </a:r>
            <a:r>
              <a:rPr lang="zh-CN" altLang="en-US" sz="2400" b="1" dirty="0" smtClean="0"/>
              <a:t>动作</a:t>
            </a:r>
            <a:r>
              <a:rPr lang="zh-CN" altLang="en-US" sz="2400" b="1" dirty="0" smtClean="0"/>
              <a:t>表示职业</a:t>
            </a:r>
            <a:r>
              <a:rPr lang="zh-CN" altLang="en-US" sz="2400" b="1" dirty="0" smtClean="0"/>
              <a:t>，组长发问，其他</a:t>
            </a:r>
            <a:r>
              <a:rPr lang="zh-CN" altLang="en-US" sz="2400" b="1" dirty="0" smtClean="0"/>
              <a:t>同学</a:t>
            </a:r>
            <a:r>
              <a:rPr lang="zh-CN" altLang="en-US" sz="2400" b="1" dirty="0"/>
              <a:t>来猜。</a:t>
            </a:r>
            <a:endParaRPr lang="en-US" sz="2400" b="1" dirty="0"/>
          </a:p>
        </p:txBody>
      </p:sp>
      <p:sp>
        <p:nvSpPr>
          <p:cNvPr id="5" name="文本框 11"/>
          <p:cNvSpPr txBox="1"/>
          <p:nvPr/>
        </p:nvSpPr>
        <p:spPr>
          <a:xfrm>
            <a:off x="1285852" y="2143116"/>
            <a:ext cx="661733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4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Who is he/she?</a:t>
            </a:r>
            <a:endParaRPr lang="en-US" sz="4400" b="1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sz="4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She</a:t>
            </a:r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He</a:t>
            </a:r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is __________.</a:t>
            </a:r>
          </a:p>
          <a:p>
            <a:pPr algn="l"/>
            <a:r>
              <a:rPr lang="en-US" sz="4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She</a:t>
            </a:r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He</a:t>
            </a:r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is a __________.</a:t>
            </a:r>
          </a:p>
          <a:p>
            <a:pPr algn="l"/>
            <a:endParaRPr lang="en-US" sz="4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42852"/>
            <a:ext cx="1714512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Group work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Administrator\AppData\Roaming\Tencent\Users\395940110\QQ\WinTemp\RichOle\E]D[F0EDE_ZFW3U97GH]OWT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000108"/>
            <a:ext cx="6824665" cy="50720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142852"/>
            <a:ext cx="2071702" cy="707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Let’s sing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2000264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Summary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428728" y="1714488"/>
            <a:ext cx="592935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本课我们学习了如何介绍他人和他人的职业，介绍时我们可以用句型</a:t>
            </a:r>
            <a:r>
              <a:rPr lang="en-US" altLang="zh-CN" sz="2800" dirty="0" smtClean="0"/>
              <a:t>He is …/She is …</a:t>
            </a:r>
            <a:r>
              <a:rPr lang="zh-CN" altLang="en-US" sz="2800" dirty="0" smtClean="0"/>
              <a:t>，我们要注意区分</a:t>
            </a:r>
            <a:r>
              <a:rPr lang="en-US" altLang="zh-CN" sz="2800" dirty="0" err="1" smtClean="0"/>
              <a:t>Mr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和</a:t>
            </a:r>
            <a:r>
              <a:rPr lang="en-US" altLang="zh-CN" sz="2800" dirty="0" err="1" smtClean="0"/>
              <a:t>Mrs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en-US" sz="2800" dirty="0" smtClean="0"/>
              <a:t>例如：</a:t>
            </a:r>
            <a:endParaRPr lang="en-US" altLang="zh-CN" sz="2800" dirty="0" smtClean="0"/>
          </a:p>
          <a:p>
            <a:r>
              <a:rPr lang="en-US" altLang="zh-CN" sz="2800" dirty="0" smtClean="0"/>
              <a:t>He is </a:t>
            </a:r>
            <a:r>
              <a:rPr lang="en-US" altLang="zh-CN" sz="2800" dirty="0" err="1" smtClean="0"/>
              <a:t>Mr</a:t>
            </a:r>
            <a:r>
              <a:rPr lang="en-US" altLang="zh-CN" sz="2800" dirty="0" smtClean="0"/>
              <a:t> White.   He is a doctor.</a:t>
            </a:r>
          </a:p>
          <a:p>
            <a:r>
              <a:rPr lang="en-US" altLang="zh-CN" sz="2800" dirty="0" smtClean="0"/>
              <a:t>She is </a:t>
            </a:r>
            <a:r>
              <a:rPr lang="en-US" altLang="zh-CN" sz="2800" dirty="0" err="1" smtClean="0"/>
              <a:t>Mrs</a:t>
            </a:r>
            <a:r>
              <a:rPr lang="en-US" altLang="zh-CN" sz="2800" dirty="0" smtClean="0"/>
              <a:t> Brown. She is a nurse.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178595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Homework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428728" y="2285992"/>
            <a:ext cx="6572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sz="3600" dirty="0" smtClean="0"/>
              <a:t>Read P47-48  twice;</a:t>
            </a:r>
          </a:p>
          <a:p>
            <a:pPr marL="342900" indent="-342900">
              <a:buAutoNum type="arabicPeriod"/>
            </a:pPr>
            <a:r>
              <a:rPr lang="en-US" altLang="zh-CN" sz="3600" dirty="0" smtClean="0"/>
              <a:t>Do the exercise book  Lesson15.</a:t>
            </a:r>
            <a:endParaRPr lang="zh-CN" altLang="en-US" sz="3600" dirty="0"/>
          </a:p>
        </p:txBody>
      </p:sp>
      <p:pic>
        <p:nvPicPr>
          <p:cNvPr id="6" name="图片 5" descr="2345截图20180917085759_副本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238750"/>
            <a:ext cx="1643074" cy="218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istrator\AppData\Roaming\Tencent\Users\395940110\QQ\WinTemp\RichOle\E]D[F0EDE_ZFW3U97GH]OWT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000108"/>
            <a:ext cx="6824665" cy="507209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119698"/>
            <a:ext cx="2071702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Enjoy a song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345截图20181215114002_副本.png"/>
          <p:cNvPicPr>
            <a:picLocks noChangeAspect="1"/>
          </p:cNvPicPr>
          <p:nvPr/>
        </p:nvPicPr>
        <p:blipFill>
          <a:blip r:embed="rId3"/>
          <a:srcRect r="46250" b="10606"/>
          <a:stretch>
            <a:fillRect/>
          </a:stretch>
        </p:blipFill>
        <p:spPr>
          <a:xfrm>
            <a:off x="1643042" y="1643050"/>
            <a:ext cx="1928826" cy="3324694"/>
          </a:xfrm>
          <a:prstGeom prst="rect">
            <a:avLst/>
          </a:prstGeom>
        </p:spPr>
      </p:pic>
      <p:sp>
        <p:nvSpPr>
          <p:cNvPr id="7" name="椭圆形标注 6"/>
          <p:cNvSpPr/>
          <p:nvPr/>
        </p:nvSpPr>
        <p:spPr>
          <a:xfrm>
            <a:off x="4071934" y="1000108"/>
            <a:ext cx="4929222" cy="1143008"/>
          </a:xfrm>
          <a:prstGeom prst="wedgeEllipseCallout">
            <a:avLst>
              <a:gd name="adj1" fmla="val -59079"/>
              <a:gd name="adj2" fmla="val 54239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Comic Sans MS" pitchFamily="66" charset="0"/>
              </a:rPr>
              <a:t>Good morning.</a:t>
            </a:r>
          </a:p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Comic Sans MS" pitchFamily="66" charset="0"/>
              </a:rPr>
              <a:t> I am Zhang Ling.</a:t>
            </a:r>
            <a:endParaRPr lang="zh-CN" altLang="en-US" sz="3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358346" y="2143116"/>
            <a:ext cx="285752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od morning i am zhang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" y="0"/>
            <a:ext cx="9143999" cy="6858000"/>
            <a:chOff x="0" y="-285776"/>
            <a:chExt cx="9143999" cy="6858000"/>
          </a:xfrm>
        </p:grpSpPr>
        <p:pic>
          <p:nvPicPr>
            <p:cNvPr id="4" name="图片 3" descr="2345截图2018121511294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285776"/>
              <a:ext cx="9143999" cy="6858000"/>
            </a:xfrm>
            <a:prstGeom prst="rect">
              <a:avLst/>
            </a:prstGeom>
          </p:spPr>
        </p:pic>
        <p:pic>
          <p:nvPicPr>
            <p:cNvPr id="10241" name="Picture 1" descr="C:\Users\Administrator\AppData\Roaming\Tencent\Users\395940110\QQ\WinTemp\RichOle\RYJTEFVSP8S$QMR8$PE1{2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5072074"/>
              <a:ext cx="785818" cy="1428760"/>
            </a:xfrm>
            <a:prstGeom prst="rect">
              <a:avLst/>
            </a:prstGeom>
            <a:noFill/>
          </p:spPr>
        </p:pic>
      </p:grpSp>
      <p:pic>
        <p:nvPicPr>
          <p:cNvPr id="7" name="图片 6" descr="2345截图20181215114002_副本.png"/>
          <p:cNvPicPr>
            <a:picLocks noChangeAspect="1"/>
          </p:cNvPicPr>
          <p:nvPr/>
        </p:nvPicPr>
        <p:blipFill>
          <a:blip r:embed="rId4" cstate="print"/>
          <a:srcRect r="46250" b="10606"/>
          <a:stretch>
            <a:fillRect/>
          </a:stretch>
        </p:blipFill>
        <p:spPr>
          <a:xfrm>
            <a:off x="7358082" y="5449004"/>
            <a:ext cx="714380" cy="123136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43042" y="642918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Mr. Zhang</a:t>
            </a:r>
            <a:endParaRPr lang="zh-CN" alt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5643570" y="714356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Mrs. Zhang</a:t>
            </a:r>
            <a:endParaRPr lang="zh-CN" alt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5929322" y="4500570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Mrs. Zhang</a:t>
            </a:r>
            <a:endParaRPr lang="zh-CN" alt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715272" y="4500570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Mr. Zhang</a:t>
            </a:r>
            <a:endParaRPr lang="zh-CN" alt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3000364" y="442913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Mr. </a:t>
            </a:r>
            <a:r>
              <a:rPr lang="en-US" altLang="zh-CN" sz="2400" dirty="0"/>
              <a:t>W</a:t>
            </a:r>
            <a:r>
              <a:rPr lang="en-US" altLang="zh-CN" sz="2400" dirty="0" smtClean="0"/>
              <a:t>ang</a:t>
            </a:r>
            <a:endParaRPr lang="zh-CN" alt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4429124" y="4429132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Mrs. </a:t>
            </a:r>
            <a:r>
              <a:rPr lang="en-US" altLang="zh-CN" sz="2400" dirty="0"/>
              <a:t>W</a:t>
            </a:r>
            <a:r>
              <a:rPr lang="en-US" altLang="zh-CN" sz="2400" dirty="0" smtClean="0"/>
              <a:t>ang</a:t>
            </a:r>
            <a:endParaRPr lang="zh-CN" alt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500166" y="4500570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Mr. White</a:t>
            </a:r>
            <a:endParaRPr lang="zh-CN" alt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4500570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Mrs. White</a:t>
            </a:r>
            <a:endParaRPr lang="zh-CN" alt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6143636" y="6215082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Zhang </a:t>
            </a:r>
            <a:r>
              <a:rPr lang="en-US" altLang="zh-CN" sz="2400" dirty="0" err="1" smtClean="0"/>
              <a:t>Iing</a:t>
            </a:r>
            <a:endParaRPr lang="zh-CN" altLang="en-US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2857488" y="6215082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/>
              <a:t>Da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ming</a:t>
            </a:r>
            <a:endParaRPr lang="zh-CN" altLang="en-US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5143504" y="5572140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Xiao </a:t>
            </a:r>
            <a:r>
              <a:rPr lang="en-US" altLang="zh-CN" sz="2400" dirty="0" err="1" smtClean="0"/>
              <a:t>ming</a:t>
            </a:r>
            <a:endParaRPr lang="zh-CN" alt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214282" y="6215082"/>
            <a:ext cx="857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Tom</a:t>
            </a:r>
            <a:endParaRPr lang="zh-CN" alt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2285984" y="5715016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Lucy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345截图20181215112946.png"/>
          <p:cNvPicPr>
            <a:picLocks noChangeAspect="1"/>
          </p:cNvPicPr>
          <p:nvPr/>
        </p:nvPicPr>
        <p:blipFill>
          <a:blip r:embed="rId2"/>
          <a:srcRect l="36111" r="37847" b="65907"/>
          <a:stretch>
            <a:fillRect/>
          </a:stretch>
        </p:blipFill>
        <p:spPr>
          <a:xfrm>
            <a:off x="3286116" y="714356"/>
            <a:ext cx="2509387" cy="264320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357422" y="1428736"/>
            <a:ext cx="1143008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2345截图20181215121032_副本.png"/>
          <p:cNvPicPr>
            <a:picLocks noChangeAspect="1"/>
          </p:cNvPicPr>
          <p:nvPr/>
        </p:nvPicPr>
        <p:blipFill>
          <a:blip r:embed="rId3"/>
          <a:srcRect r="44376" b="62662"/>
          <a:stretch>
            <a:fillRect/>
          </a:stretch>
        </p:blipFill>
        <p:spPr>
          <a:xfrm>
            <a:off x="500034" y="642918"/>
            <a:ext cx="2119580" cy="18958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1472" y="2643182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Who is he?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71472" y="3714752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He is </a:t>
            </a:r>
            <a:r>
              <a:rPr lang="en-US" altLang="zh-CN" sz="3200" dirty="0" err="1" smtClean="0"/>
              <a:t>Mr</a:t>
            </a:r>
            <a:r>
              <a:rPr lang="en-US" altLang="zh-CN" sz="3200" dirty="0" smtClean="0"/>
              <a:t> Zhang.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714348" y="4572008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He is  a ________.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2000232" y="4558737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</a:rPr>
              <a:t>us driver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72198" y="2714620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Who is she?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6000760" y="3714752"/>
            <a:ext cx="3143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She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is </a:t>
            </a:r>
            <a:r>
              <a:rPr lang="en-US" altLang="zh-CN" sz="3200" dirty="0" err="1" smtClean="0"/>
              <a:t>Mrs</a:t>
            </a:r>
            <a:r>
              <a:rPr lang="en-US" altLang="zh-CN" sz="3200" dirty="0" smtClean="0"/>
              <a:t> Zhang.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285720" y="71414"/>
            <a:ext cx="2214578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Look and say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Administrator\AppData\Roaming\Tencent\Users\395940110\QQ\WinTemp\RichOle\60]L7R@M0)F3X6)Q4~OUBO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214422"/>
            <a:ext cx="2500330" cy="4359214"/>
          </a:xfrm>
          <a:prstGeom prst="rect">
            <a:avLst/>
          </a:prstGeom>
          <a:noFill/>
        </p:spPr>
      </p:pic>
      <p:cxnSp>
        <p:nvCxnSpPr>
          <p:cNvPr id="7" name="直接连接符 6"/>
          <p:cNvCxnSpPr/>
          <p:nvPr/>
        </p:nvCxnSpPr>
        <p:spPr>
          <a:xfrm flipV="1">
            <a:off x="5643570" y="1428736"/>
            <a:ext cx="1214446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357422" y="1428736"/>
            <a:ext cx="1143008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2345截图20181215120732_副本.png"/>
          <p:cNvPicPr>
            <a:picLocks noChangeAspect="1"/>
          </p:cNvPicPr>
          <p:nvPr/>
        </p:nvPicPr>
        <p:blipFill>
          <a:blip r:embed="rId3"/>
          <a:srcRect r="45632" b="40908"/>
          <a:stretch>
            <a:fillRect/>
          </a:stretch>
        </p:blipFill>
        <p:spPr>
          <a:xfrm>
            <a:off x="6786578" y="571480"/>
            <a:ext cx="1035851" cy="1500198"/>
          </a:xfrm>
          <a:prstGeom prst="rect">
            <a:avLst/>
          </a:prstGeom>
        </p:spPr>
      </p:pic>
      <p:pic>
        <p:nvPicPr>
          <p:cNvPr id="12" name="图片 11" descr="2345截图20181215120703_副本.png"/>
          <p:cNvPicPr>
            <a:picLocks noChangeAspect="1"/>
          </p:cNvPicPr>
          <p:nvPr/>
        </p:nvPicPr>
        <p:blipFill>
          <a:blip r:embed="rId4" cstate="print"/>
          <a:srcRect r="44376" b="10606"/>
          <a:stretch>
            <a:fillRect/>
          </a:stretch>
        </p:blipFill>
        <p:spPr>
          <a:xfrm>
            <a:off x="1285852" y="428604"/>
            <a:ext cx="785818" cy="16828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0034" y="2428868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Who is she?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3143248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She is _____.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500034" y="3786190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She is a _____.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6215074" y="2500306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Who is he?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6286512" y="3143248"/>
            <a:ext cx="2857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He is ________.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6286480" y="3929066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He is a _______.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714480" y="3143248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</a:rPr>
              <a:t>Mrs</a:t>
            </a:r>
            <a:r>
              <a:rPr lang="en-US" altLang="zh-CN" sz="3200" dirty="0" smtClean="0">
                <a:solidFill>
                  <a:srgbClr val="FF0000"/>
                </a:solidFill>
              </a:rPr>
              <a:t> Zhang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57356" y="3772919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nurse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15206" y="314324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</a:rPr>
              <a:t>Mr</a:t>
            </a:r>
            <a:r>
              <a:rPr lang="en-US" altLang="zh-CN" sz="3200" dirty="0" smtClean="0">
                <a:solidFill>
                  <a:srgbClr val="FF0000"/>
                </a:solidFill>
              </a:rPr>
              <a:t> Zhang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72364" y="3929066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doctor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/>
      <p:bldP spid="16" grpId="0"/>
      <p:bldP spid="17" grpId="0"/>
      <p:bldP spid="13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345截图20181215112946.png"/>
          <p:cNvPicPr>
            <a:picLocks noChangeAspect="1"/>
          </p:cNvPicPr>
          <p:nvPr/>
        </p:nvPicPr>
        <p:blipFill>
          <a:blip r:embed="rId2"/>
          <a:srcRect l="35937" t="43750" r="36719"/>
          <a:stretch>
            <a:fillRect/>
          </a:stretch>
        </p:blipFill>
        <p:spPr>
          <a:xfrm>
            <a:off x="3357554" y="1214422"/>
            <a:ext cx="2500330" cy="385762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357422" y="1428736"/>
            <a:ext cx="1143008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643570" y="1428736"/>
            <a:ext cx="1214446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2345截图20181215120858_副本.png"/>
          <p:cNvPicPr>
            <a:picLocks noChangeAspect="1"/>
          </p:cNvPicPr>
          <p:nvPr/>
        </p:nvPicPr>
        <p:blipFill>
          <a:blip r:embed="rId3"/>
          <a:srcRect r="48125" b="58441"/>
          <a:stretch>
            <a:fillRect/>
          </a:stretch>
        </p:blipFill>
        <p:spPr>
          <a:xfrm>
            <a:off x="857224" y="500042"/>
            <a:ext cx="1405333" cy="1500198"/>
          </a:xfrm>
          <a:prstGeom prst="rect">
            <a:avLst/>
          </a:prstGeom>
        </p:spPr>
      </p:pic>
      <p:pic>
        <p:nvPicPr>
          <p:cNvPr id="12" name="图片 11" descr="2345截图20181215120806_副本.png"/>
          <p:cNvPicPr>
            <a:picLocks noChangeAspect="1"/>
          </p:cNvPicPr>
          <p:nvPr/>
        </p:nvPicPr>
        <p:blipFill>
          <a:blip r:embed="rId4"/>
          <a:srcRect r="46250" b="59849"/>
          <a:stretch>
            <a:fillRect/>
          </a:stretch>
        </p:blipFill>
        <p:spPr>
          <a:xfrm>
            <a:off x="7072330" y="714356"/>
            <a:ext cx="1500198" cy="14932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034" y="2428868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Who is he?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571472" y="3143248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He is _______.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500034" y="378619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He is a ________.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6215074" y="2500306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Who is she?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6215074" y="3143248"/>
            <a:ext cx="2857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She is _______.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6143636" y="3929066"/>
            <a:ext cx="3000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She is a _______.</a:t>
            </a:r>
            <a:endParaRPr lang="zh-CN" alt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1571604" y="314324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</a:rPr>
              <a:t>Mr</a:t>
            </a:r>
            <a:r>
              <a:rPr lang="en-US" altLang="zh-CN" sz="3200" dirty="0" smtClean="0">
                <a:solidFill>
                  <a:srgbClr val="FF0000"/>
                </a:solidFill>
              </a:rPr>
              <a:t> Wang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43042" y="3714752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taxi driver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86644" y="3143248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</a:rPr>
              <a:t>Mrs</a:t>
            </a:r>
            <a:r>
              <a:rPr lang="en-US" altLang="zh-CN" sz="3200" dirty="0" smtClean="0">
                <a:solidFill>
                  <a:srgbClr val="FF0000"/>
                </a:solidFill>
              </a:rPr>
              <a:t> Wang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00958" y="3929066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teacher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345截图20181215112946.png"/>
          <p:cNvPicPr>
            <a:picLocks noChangeAspect="1"/>
          </p:cNvPicPr>
          <p:nvPr/>
        </p:nvPicPr>
        <p:blipFill>
          <a:blip r:embed="rId2"/>
          <a:srcRect l="3906" t="43750" r="67969"/>
          <a:stretch>
            <a:fillRect/>
          </a:stretch>
        </p:blipFill>
        <p:spPr>
          <a:xfrm>
            <a:off x="3071802" y="1357298"/>
            <a:ext cx="2571768" cy="3857628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214546" y="1428736"/>
            <a:ext cx="1143008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143504" y="1571612"/>
            <a:ext cx="1214446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2345截图20181215121259_副本.png"/>
          <p:cNvPicPr>
            <a:picLocks noChangeAspect="1"/>
          </p:cNvPicPr>
          <p:nvPr/>
        </p:nvPicPr>
        <p:blipFill>
          <a:blip r:embed="rId3"/>
          <a:srcRect r="44376" b="50000"/>
          <a:stretch>
            <a:fillRect/>
          </a:stretch>
        </p:blipFill>
        <p:spPr>
          <a:xfrm>
            <a:off x="6429388" y="642918"/>
            <a:ext cx="1523154" cy="1824387"/>
          </a:xfrm>
          <a:prstGeom prst="rect">
            <a:avLst/>
          </a:prstGeom>
        </p:spPr>
      </p:pic>
      <p:pic>
        <p:nvPicPr>
          <p:cNvPr id="10" name="图片 9" descr="2345截图20181215122815_副本.png"/>
          <p:cNvPicPr>
            <a:picLocks noChangeAspect="1"/>
          </p:cNvPicPr>
          <p:nvPr/>
        </p:nvPicPr>
        <p:blipFill>
          <a:blip r:embed="rId4"/>
          <a:srcRect r="46250" b="9199"/>
          <a:stretch>
            <a:fillRect/>
          </a:stretch>
        </p:blipFill>
        <p:spPr>
          <a:xfrm>
            <a:off x="1071538" y="500042"/>
            <a:ext cx="905059" cy="203733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7158" y="2428868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Who is she?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3143248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She is ________.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3786190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She is a ______.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5929322" y="2500306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Who is he?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5929322" y="3143248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He is ________.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5929322" y="3929066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He is a _______.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2000232" y="571480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worker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7290" y="3143248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</a:rPr>
              <a:t>Mrs</a:t>
            </a:r>
            <a:r>
              <a:rPr lang="en-US" altLang="zh-CN" sz="3200" dirty="0" smtClean="0">
                <a:solidFill>
                  <a:srgbClr val="FF0000"/>
                </a:solidFill>
              </a:rPr>
              <a:t> White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43042" y="3786190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worker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58016" y="314324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</a:rPr>
              <a:t>Mr</a:t>
            </a:r>
            <a:r>
              <a:rPr lang="en-US" altLang="zh-CN" sz="3200" dirty="0" smtClean="0">
                <a:solidFill>
                  <a:srgbClr val="FF0000"/>
                </a:solidFill>
              </a:rPr>
              <a:t> White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15206" y="3929066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farmer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/>
          <a:srcRect l="12831" t="17303" r="21277" b="26067"/>
          <a:stretch>
            <a:fillRect/>
          </a:stretch>
        </p:blipFill>
        <p:spPr>
          <a:xfrm>
            <a:off x="142844" y="928670"/>
            <a:ext cx="2987040" cy="19037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/>
          <a:srcRect l="30101" t="15969" r="21715" b="21219"/>
          <a:stretch>
            <a:fillRect/>
          </a:stretch>
        </p:blipFill>
        <p:spPr>
          <a:xfrm>
            <a:off x="3286116" y="714356"/>
            <a:ext cx="2315845" cy="23228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/>
          <a:srcRect l="20684" t="27427" r="21316" b="22651"/>
          <a:stretch>
            <a:fillRect/>
          </a:stretch>
        </p:blipFill>
        <p:spPr>
          <a:xfrm>
            <a:off x="1142976" y="4357694"/>
            <a:ext cx="2875915" cy="18510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215074" y="785794"/>
            <a:ext cx="2357454" cy="2214578"/>
            <a:chOff x="6215074" y="785794"/>
            <a:chExt cx="2357454" cy="246888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0" cstate="print"/>
            <a:srcRect l="27235" t="17806" r="28594" b="20239"/>
            <a:stretch>
              <a:fillRect/>
            </a:stretch>
          </p:blipFill>
          <p:spPr>
            <a:xfrm>
              <a:off x="6215074" y="785794"/>
              <a:ext cx="2325370" cy="246888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7786710" y="857232"/>
              <a:ext cx="785818" cy="3571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29190" y="3929067"/>
            <a:ext cx="3090545" cy="2071702"/>
            <a:chOff x="4929190" y="3929066"/>
            <a:chExt cx="3090545" cy="237966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1" cstate="print"/>
            <a:srcRect l="16159" t="17133" r="24504" b="17582"/>
            <a:stretch>
              <a:fillRect/>
            </a:stretch>
          </p:blipFill>
          <p:spPr>
            <a:xfrm>
              <a:off x="4929190" y="4000504"/>
              <a:ext cx="3090545" cy="230822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143768" y="3929066"/>
              <a:ext cx="785818" cy="3571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42976" y="307181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)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000496" y="314324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)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072330" y="307181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)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285984" y="628652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)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786446" y="621508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)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9858412" y="928670"/>
            <a:ext cx="214314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58412" y="1785926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858412" y="2571744"/>
            <a:ext cx="357190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858412" y="3143248"/>
            <a:ext cx="428628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572660" y="3786190"/>
            <a:ext cx="571504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929322" y="607220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15206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85852" y="298710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28860" y="61436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43372" y="3058539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282" y="142852"/>
            <a:ext cx="3000396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Listen and number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i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第十五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439</Words>
  <Application>Microsoft Office PowerPoint</Application>
  <PresentationFormat>全屏显示(4:3)</PresentationFormat>
  <Paragraphs>104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161</cp:revision>
  <dcterms:created xsi:type="dcterms:W3CDTF">2018-12-15T02:12:44Z</dcterms:created>
  <dcterms:modified xsi:type="dcterms:W3CDTF">2018-12-16T13:26:50Z</dcterms:modified>
</cp:coreProperties>
</file>