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8" r:id="rId3"/>
    <p:sldId id="259" r:id="rId4"/>
    <p:sldId id="260" r:id="rId5"/>
    <p:sldId id="263" r:id="rId6"/>
    <p:sldId id="265" r:id="rId7"/>
    <p:sldId id="266" r:id="rId8"/>
    <p:sldId id="264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F987"/>
    <a:srgbClr val="FFC000"/>
    <a:srgbClr val="FB4F53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6BF82-E527-4B17-9CB2-C54E3DCDAB4E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1D8FA-7AB9-4B8F-9427-E16D0D7D9E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778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zh-CN" smtClean="0">
                <a:latin typeface="Arial" panose="020B0604020202020204" pitchFamily="34" charset="0"/>
              </a:rPr>
              <a:t>教师任意读表格中的单词，如果哪位学生发现单词组成一个横行、竖行或斜行，那么该学生就举起自己的手，并说</a:t>
            </a:r>
            <a:r>
              <a:rPr lang="en-US" altLang="zh-CN" smtClean="0">
                <a:latin typeface="Arial" panose="020B0604020202020204" pitchFamily="34" charset="0"/>
              </a:rPr>
              <a:t>: “Bingo!”</a:t>
            </a:r>
            <a:r>
              <a:rPr lang="zh-CN" altLang="zh-CN" smtClean="0">
                <a:latin typeface="Arial" panose="020B0604020202020204" pitchFamily="34" charset="0"/>
              </a:rPr>
              <a:t>，则该学生所在小组可加一分。</a:t>
            </a:r>
          </a:p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379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Tx/>
              <a:buNone/>
            </a:pPr>
            <a:fld id="{08FF229A-66E8-4A11-A3F9-C89CE54F16A8}" type="slidenum">
              <a:rPr lang="zh-CN" altLang="en-US" sz="1200">
                <a:latin typeface="Calibri" panose="020F0502020204030204" pitchFamily="34" charset="0"/>
              </a:rPr>
              <a:pPr algn="r" eaLnBrk="1" hangingPunct="1">
                <a:buFontTx/>
                <a:buNone/>
              </a:pPr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32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B2BE4-B2D5-453E-AF96-471A4BE52DF1}" type="datetimeFigureOut">
              <a:rPr lang="zh-CN" altLang="en-US" smtClean="0"/>
              <a:pPr/>
              <a:t>2017/3/1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A19B-74DC-41BA-B78F-4CE2D7E599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file:///H:\&#21452;&#24072;&#20116;&#24180;&#32423;&#19979;&#20876;\U1\let's%20spell\sound\U1A%20Let's%20spell10.mp3" TargetMode="External"/><Relationship Id="rId13" Type="http://schemas.openxmlformats.org/officeDocument/2006/relationships/image" Target="../media/image9.png"/><Relationship Id="rId3" Type="http://schemas.openxmlformats.org/officeDocument/2006/relationships/audio" Target="file:///H:\&#21452;&#24072;&#20116;&#24180;&#32423;&#19979;&#20876;\U1\let's%20spell\sound\U1A%20Let's%20spell4.mp3" TargetMode="External"/><Relationship Id="rId7" Type="http://schemas.openxmlformats.org/officeDocument/2006/relationships/audio" Target="file:///H:\&#21452;&#24072;&#20116;&#24180;&#32423;&#19979;&#20876;\U1\let's%20spell\sound\U1A%20Let's%20spell9.mp3" TargetMode="External"/><Relationship Id="rId12" Type="http://schemas.openxmlformats.org/officeDocument/2006/relationships/image" Target="../media/image8.png"/><Relationship Id="rId2" Type="http://schemas.openxmlformats.org/officeDocument/2006/relationships/audio" Target="file:///H:\&#21452;&#24072;&#20116;&#24180;&#32423;&#19979;&#20876;\U1\let's%20spell\sound\U1A%20Let's%20spell3.mp3" TargetMode="External"/><Relationship Id="rId16" Type="http://schemas.openxmlformats.org/officeDocument/2006/relationships/image" Target="../media/image12.png"/><Relationship Id="rId1" Type="http://schemas.openxmlformats.org/officeDocument/2006/relationships/audio" Target="file:///H:\&#21452;&#24072;&#20116;&#24180;&#32423;&#19979;&#20876;\U1\let's%20spell\sound\U1A%20Let's%20spell22.mp3" TargetMode="External"/><Relationship Id="rId6" Type="http://schemas.openxmlformats.org/officeDocument/2006/relationships/audio" Target="file:///H:\&#21452;&#24072;&#20116;&#24180;&#32423;&#19979;&#20876;\U1\let's%20spell\sound\U1A%20Let's%20spell8.mp3" TargetMode="External"/><Relationship Id="rId11" Type="http://schemas.openxmlformats.org/officeDocument/2006/relationships/slideLayout" Target="../slideLayouts/slideLayout2.xml"/><Relationship Id="rId5" Type="http://schemas.openxmlformats.org/officeDocument/2006/relationships/audio" Target="file:///H:\&#21452;&#24072;&#20116;&#24180;&#32423;&#19979;&#20876;\U1\let's%20spell\sound\U1A%20Let's%20spell7.mp3" TargetMode="External"/><Relationship Id="rId15" Type="http://schemas.openxmlformats.org/officeDocument/2006/relationships/image" Target="../media/image11.png"/><Relationship Id="rId10" Type="http://schemas.openxmlformats.org/officeDocument/2006/relationships/audio" Target="file:///H:\&#21452;&#24072;&#20116;&#24180;&#32423;&#19979;&#20876;\U1\let's%20spell\sound\U1A%20Let's%20spell6.mp3" TargetMode="External"/><Relationship Id="rId4" Type="http://schemas.openxmlformats.org/officeDocument/2006/relationships/audio" Target="file:///H:\&#21452;&#24072;&#20116;&#24180;&#32423;&#19979;&#20876;\U1\let's%20spell\sound\U1A%20Let's%20spell5.mp3" TargetMode="External"/><Relationship Id="rId9" Type="http://schemas.openxmlformats.org/officeDocument/2006/relationships/audio" Target="file:///H:\&#21452;&#24072;&#20116;&#24180;&#32423;&#19979;&#20876;\U1\let's%20spell\sound\U1A%20Let's%20spell1.mp3" TargetMode="External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file:///H:\&#21452;&#24072;&#20116;&#24180;&#32423;&#19979;&#20876;\U1\let's%20spell\sound\U1A%20Let's%20chant3.mp3" TargetMode="External"/><Relationship Id="rId1" Type="http://schemas.openxmlformats.org/officeDocument/2006/relationships/audio" Target="file:///H:\&#21452;&#24072;&#20116;&#24180;&#32423;&#19979;&#20876;\U1\let's%20spell\sound\U1A%20Let's%20chant1.mp3" TargetMode="External"/><Relationship Id="rId6" Type="http://schemas.openxmlformats.org/officeDocument/2006/relationships/image" Target="../media/image14.png"/><Relationship Id="rId5" Type="http://schemas.openxmlformats.org/officeDocument/2006/relationships/hyperlink" Target="../Unit1_Part_A_Let&#8217;s_spell2_&#35838;&#25991;&#21160;&#30011;.swf" TargetMode="Externa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1452;&#24072;&#20116;&#24180;&#32423;&#19979;&#20876;\U1\let's%20spell\sound\bingo1.mp3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1452;&#24072;&#20116;&#24180;&#32423;&#19979;&#20876;\U1\let's%20spell\sound\bingo2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5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5"/>
          <p:cNvSpPr txBox="1">
            <a:spLocks noChangeArrowheads="1"/>
          </p:cNvSpPr>
          <p:nvPr/>
        </p:nvSpPr>
        <p:spPr bwMode="auto">
          <a:xfrm>
            <a:off x="2478881" y="2184797"/>
            <a:ext cx="3949304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Comic Sans MS" panose="030F0702030302020204" pitchFamily="66" charset="0"/>
              </a:rPr>
              <a:t>PEP</a:t>
            </a:r>
            <a:r>
              <a:rPr lang="zh-CN" altLang="en-US" sz="2400">
                <a:latin typeface="Comic Sans MS" panose="030F0702030302020204" pitchFamily="66" charset="0"/>
              </a:rPr>
              <a:t>小学英语五年级下册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algn="ctr" eaLnBrk="1" hangingPunct="1"/>
            <a:endParaRPr lang="en-US" altLang="zh-CN" sz="2400">
              <a:latin typeface="Comic Sans MS" panose="030F0702030302020204" pitchFamily="66" charset="0"/>
            </a:endParaRPr>
          </a:p>
          <a:p>
            <a:pPr algn="ctr" eaLnBrk="1" hangingPunct="1"/>
            <a:r>
              <a:rPr lang="en-US" altLang="zh-CN" sz="3000" b="1">
                <a:latin typeface="Comic Sans MS" panose="030F0702030302020204" pitchFamily="66" charset="0"/>
              </a:rPr>
              <a:t>Unit1  My day</a:t>
            </a:r>
          </a:p>
          <a:p>
            <a:pPr algn="ctr" eaLnBrk="1" hangingPunct="1"/>
            <a:r>
              <a:rPr lang="en-US" altLang="zh-CN" sz="3000">
                <a:latin typeface="Comic Sans MS" panose="030F0702030302020204" pitchFamily="66" charset="0"/>
              </a:rPr>
              <a:t>A  Let’s spell</a:t>
            </a:r>
          </a:p>
          <a:p>
            <a:pPr algn="ctr" eaLnBrk="1" hangingPunct="1"/>
            <a:endParaRPr lang="en-US" altLang="zh-CN" sz="3000">
              <a:latin typeface="Comic Sans MS" panose="030F0702030302020204" pitchFamily="66" charset="0"/>
            </a:endParaRPr>
          </a:p>
          <a:p>
            <a:pPr algn="ctr" eaLnBrk="1" hangingPunct="1"/>
            <a:r>
              <a:rPr lang="zh-CN" altLang="en-US">
                <a:latin typeface="Comic Sans MS" panose="030F0702030302020204" pitchFamily="66" charset="0"/>
              </a:rPr>
              <a:t>梧州市新兴二路小学   刘智敏</a:t>
            </a:r>
          </a:p>
        </p:txBody>
      </p:sp>
    </p:spTree>
    <p:extLst>
      <p:ext uri="{BB962C8B-B14F-4D97-AF65-F5344CB8AC3E}">
        <p14:creationId xmlns:p14="http://schemas.microsoft.com/office/powerpoint/2010/main" xmlns="" val="1924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504" y="188640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Choose, write and say.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-36512" y="1681644"/>
            <a:ext cx="9145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Comic Sans MS" panose="030F0702030302020204" pitchFamily="66" charset="0"/>
              </a:rPr>
              <a:t>1.Clean the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plate /classroom/room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, please.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1172" y="2761764"/>
            <a:ext cx="10507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Comic Sans MS" panose="030F0702030302020204" pitchFamily="66" charset="0"/>
              </a:rPr>
              <a:t>2.Put two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eggplants/clocks/plates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 in the playground.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31172" y="5229200"/>
            <a:ext cx="8703182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552" y="4653136"/>
            <a:ext cx="9145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Comic Sans MS" panose="030F0702030302020204" pitchFamily="66" charset="0"/>
              </a:rPr>
              <a:t>Clean the </a:t>
            </a:r>
            <a:r>
              <a:rPr lang="en-US" altLang="zh-CN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classroom</a:t>
            </a:r>
            <a:r>
              <a:rPr lang="en-US" altLang="zh-CN" sz="4000" dirty="0" smtClean="0">
                <a:latin typeface="Comic Sans MS" panose="030F0702030302020204" pitchFamily="66" charset="0"/>
              </a:rPr>
              <a:t>, please.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0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98072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Comic Sans MS" panose="030F0702030302020204" pitchFamily="66" charset="0"/>
              </a:rPr>
              <a:t>Homework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2276872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找找课本单词表里含有</a:t>
            </a:r>
            <a:r>
              <a:rPr lang="en-US" altLang="zh-CN" sz="3200" dirty="0" smtClean="0"/>
              <a:t>cl</a:t>
            </a:r>
            <a:r>
              <a:rPr lang="zh-CN" altLang="en-US" sz="3200" dirty="0" smtClean="0"/>
              <a:t>和</a:t>
            </a:r>
            <a:r>
              <a:rPr lang="en-US" altLang="zh-CN" sz="3200" dirty="0" err="1" smtClean="0"/>
              <a:t>pl</a:t>
            </a:r>
            <a:r>
              <a:rPr lang="zh-CN" altLang="en-US" sz="3200" dirty="0" smtClean="0"/>
              <a:t>单词，试着拼读一下。</a:t>
            </a:r>
            <a:endParaRPr lang="en-US" altLang="zh-CN" sz="3200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完成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同步</a:t>
            </a:r>
            <a:r>
              <a:rPr lang="en-US" altLang="zh-CN" sz="3200" dirty="0" smtClean="0"/>
              <a:t>》Unit1 A </a:t>
            </a:r>
            <a:r>
              <a:rPr lang="zh-CN" altLang="en-US" sz="3200" dirty="0" smtClean="0"/>
              <a:t>部分的练习。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476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9842" y="57094"/>
            <a:ext cx="351115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950" dirty="0">
                <a:latin typeface="Arial" panose="020B0604020202020204" pitchFamily="34" charset="0"/>
              </a:rPr>
              <a:t>Sharp eyes</a:t>
            </a:r>
            <a:endParaRPr lang="zh-CN" altLang="en-US" sz="4950" dirty="0">
              <a:latin typeface="Arial" panose="020B0604020202020204" pitchFamily="34" charset="0"/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05979" y="1602581"/>
            <a:ext cx="2302669" cy="2172138"/>
            <a:chOff x="275134" y="993378"/>
            <a:chExt cx="3069020" cy="2896041"/>
          </a:xfrm>
        </p:grpSpPr>
        <p:pic>
          <p:nvPicPr>
            <p:cNvPr id="3090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34" y="993378"/>
              <a:ext cx="3069020" cy="2301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1" name="文本框 9"/>
            <p:cNvSpPr txBox="1">
              <a:spLocks noChangeArrowheads="1"/>
            </p:cNvSpPr>
            <p:nvPr/>
          </p:nvSpPr>
          <p:spPr bwMode="auto">
            <a:xfrm>
              <a:off x="424831" y="3212344"/>
              <a:ext cx="2666566" cy="6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dirty="0">
                  <a:latin typeface="Comic Sans MS" panose="030F0702030302020204" pitchFamily="66" charset="0"/>
                </a:rPr>
                <a:t>play sports</a:t>
              </a:r>
              <a:endParaRPr lang="zh-CN" altLang="en-US" sz="27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508773" y="1270397"/>
            <a:ext cx="2187178" cy="1954297"/>
            <a:chOff x="4036522" y="864226"/>
            <a:chExt cx="2915448" cy="2605837"/>
          </a:xfrm>
        </p:grpSpPr>
        <p:pic>
          <p:nvPicPr>
            <p:cNvPr id="3088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522" y="864226"/>
              <a:ext cx="2715152" cy="202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9" name="文本框 11"/>
            <p:cNvSpPr txBox="1">
              <a:spLocks noChangeArrowheads="1"/>
            </p:cNvSpPr>
            <p:nvPr/>
          </p:nvSpPr>
          <p:spPr bwMode="auto">
            <a:xfrm>
              <a:off x="4285404" y="2792927"/>
              <a:ext cx="2666566" cy="677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dirty="0">
                  <a:latin typeface="Comic Sans MS" panose="030F0702030302020204" pitchFamily="66" charset="0"/>
                </a:rPr>
                <a:t>eat dinner</a:t>
              </a:r>
              <a:endParaRPr lang="zh-CN" altLang="en-US" sz="27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851923" y="1504950"/>
            <a:ext cx="3292078" cy="2669699"/>
            <a:chOff x="7801856" y="864226"/>
            <a:chExt cx="4390144" cy="3558541"/>
          </a:xfrm>
        </p:grpSpPr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7953154" y="3745860"/>
              <a:ext cx="4238846" cy="676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>
                  <a:latin typeface="Comic Sans MS" panose="030F0702030302020204" pitchFamily="66" charset="0"/>
                </a:rPr>
                <a:t>have English class</a:t>
              </a:r>
              <a:endParaRPr lang="zh-CN" altLang="en-US" sz="2700">
                <a:latin typeface="Comic Sans MS" panose="030F0702030302020204" pitchFamily="66" charset="0"/>
              </a:endParaRPr>
            </a:p>
          </p:txBody>
        </p:sp>
        <p:grpSp>
          <p:nvGrpSpPr>
            <p:cNvPr id="3085" name="组合 14"/>
            <p:cNvGrpSpPr>
              <a:grpSpLocks/>
            </p:cNvGrpSpPr>
            <p:nvPr/>
          </p:nvGrpSpPr>
          <p:grpSpPr bwMode="auto">
            <a:xfrm>
              <a:off x="7801856" y="864226"/>
              <a:ext cx="3731172" cy="2798379"/>
              <a:chOff x="7801856" y="864226"/>
              <a:chExt cx="3731172" cy="2798379"/>
            </a:xfrm>
          </p:grpSpPr>
          <p:pic>
            <p:nvPicPr>
              <p:cNvPr id="3086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01856" y="864226"/>
                <a:ext cx="3731172" cy="2798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87" name="文本框 13"/>
              <p:cNvSpPr txBox="1">
                <a:spLocks noChangeArrowheads="1"/>
              </p:cNvSpPr>
              <p:nvPr/>
            </p:nvSpPr>
            <p:spPr bwMode="auto">
              <a:xfrm>
                <a:off x="9307127" y="3138857"/>
                <a:ext cx="734073" cy="261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675" b="1">
                    <a:latin typeface="Comic Sans MS" panose="030F0702030302020204" pitchFamily="66" charset="0"/>
                  </a:rPr>
                  <a:t>English </a:t>
                </a:r>
                <a:endParaRPr lang="zh-CN" altLang="en-US" sz="675" b="1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15528" y="3417094"/>
            <a:ext cx="3356372" cy="2383005"/>
            <a:chOff x="554334" y="3413051"/>
            <a:chExt cx="4474867" cy="3177702"/>
          </a:xfrm>
        </p:grpSpPr>
        <p:pic>
          <p:nvPicPr>
            <p:cNvPr id="3082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948" t="7327" r="17921"/>
            <a:stretch>
              <a:fillRect/>
            </a:stretch>
          </p:blipFill>
          <p:spPr bwMode="auto">
            <a:xfrm>
              <a:off x="3104707" y="3413051"/>
              <a:ext cx="1924494" cy="304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3" name="文本框 15"/>
            <p:cNvSpPr txBox="1">
              <a:spLocks noChangeArrowheads="1"/>
            </p:cNvSpPr>
            <p:nvPr/>
          </p:nvSpPr>
          <p:spPr bwMode="auto">
            <a:xfrm>
              <a:off x="554334" y="5359506"/>
              <a:ext cx="2666566" cy="123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dirty="0">
                  <a:latin typeface="Comic Sans MS" panose="030F0702030302020204" pitchFamily="66" charset="0"/>
                </a:rPr>
                <a:t>do morning exercises</a:t>
              </a:r>
              <a:endParaRPr lang="zh-CN" altLang="en-US" sz="27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299347" y="3751660"/>
            <a:ext cx="3723084" cy="2066367"/>
            <a:chOff x="6009596" y="3880884"/>
            <a:chExt cx="4963203" cy="2756134"/>
          </a:xfrm>
        </p:grpSpPr>
        <p:pic>
          <p:nvPicPr>
            <p:cNvPr id="3080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013" r="19302"/>
            <a:stretch>
              <a:fillRect/>
            </a:stretch>
          </p:blipFill>
          <p:spPr bwMode="auto">
            <a:xfrm>
              <a:off x="6009596" y="3880884"/>
              <a:ext cx="2273167" cy="207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文本框 16"/>
            <p:cNvSpPr txBox="1">
              <a:spLocks noChangeArrowheads="1"/>
            </p:cNvSpPr>
            <p:nvPr/>
          </p:nvSpPr>
          <p:spPr bwMode="auto">
            <a:xfrm>
              <a:off x="7622078" y="5959670"/>
              <a:ext cx="3350721" cy="677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dirty="0">
                  <a:latin typeface="Comic Sans MS" panose="030F0702030302020204" pitchFamily="66" charset="0"/>
                </a:rPr>
                <a:t>eat breakfast</a:t>
              </a:r>
              <a:endParaRPr lang="zh-CN" altLang="en-US" sz="2700" dirty="0"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242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41810" y="2980135"/>
            <a:ext cx="5203031" cy="600164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Comic Sans MS" panose="030F0702030302020204" pitchFamily="66" charset="0"/>
              </a:rPr>
              <a:t>When do you eat dinner?</a:t>
            </a:r>
            <a:endParaRPr lang="zh-CN" altLang="en-US" sz="3300" dirty="0"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57275" y="2369344"/>
            <a:ext cx="5950744" cy="60016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Comic Sans MS" panose="030F0702030302020204" pitchFamily="66" charset="0"/>
              </a:rPr>
              <a:t>When do you eat breakfast?</a:t>
            </a:r>
            <a:endParaRPr lang="zh-CN" altLang="en-US" sz="3300" dirty="0"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41810" y="1740694"/>
            <a:ext cx="6787753" cy="600164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Comic Sans MS" panose="030F0702030302020204" pitchFamily="66" charset="0"/>
              </a:rPr>
              <a:t>When do you usually go to school?</a:t>
            </a:r>
            <a:endParaRPr lang="zh-CN" altLang="en-US" sz="3300" dirty="0">
              <a:latin typeface="Comic Sans MS" panose="030F0702030302020204" pitchFamily="66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41810" y="3574256"/>
            <a:ext cx="5203031" cy="60016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>
                <a:latin typeface="Comic Sans MS" panose="030F0702030302020204" pitchFamily="66" charset="0"/>
              </a:rPr>
              <a:t>I play sports at 6 o’clock.</a:t>
            </a:r>
            <a:endParaRPr lang="zh-CN" altLang="en-US" sz="3300">
              <a:latin typeface="Comic Sans MS" panose="030F0702030302020204" pitchFamily="66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57275" y="4168379"/>
            <a:ext cx="6872288" cy="600164"/>
          </a:xfrm>
          <a:prstGeom prst="rect">
            <a:avLst/>
          </a:prstGeom>
          <a:solidFill>
            <a:srgbClr val="FB4F53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Comic Sans MS" panose="030F0702030302020204" pitchFamily="66" charset="0"/>
              </a:rPr>
              <a:t>I have Chinese class at 10 o’clock.</a:t>
            </a:r>
            <a:endParaRPr lang="zh-CN" altLang="en-US" sz="3300" dirty="0"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57275" y="4762500"/>
            <a:ext cx="7094935" cy="600164"/>
          </a:xfrm>
          <a:prstGeom prst="rect">
            <a:avLst/>
          </a:prstGeom>
          <a:solidFill>
            <a:srgbClr val="8CF987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dirty="0">
                <a:latin typeface="Comic Sans MS" panose="030F0702030302020204" pitchFamily="66" charset="0"/>
              </a:rPr>
              <a:t>I do morning exercises at 7 o’clock.</a:t>
            </a:r>
            <a:endParaRPr lang="zh-CN" altLang="en-US" sz="3300" dirty="0">
              <a:latin typeface="Comic Sans MS" panose="030F0702030302020204" pitchFamily="66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4685" y="857250"/>
            <a:ext cx="3428374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5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What’s missing</a:t>
            </a:r>
            <a:endParaRPr lang="zh-CN" altLang="en-US" sz="405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12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748902" y="968008"/>
            <a:ext cx="3342087" cy="499170"/>
            <a:chOff x="748902" y="968008"/>
            <a:chExt cx="3342087" cy="499170"/>
          </a:xfrm>
        </p:grpSpPr>
        <p:sp>
          <p:nvSpPr>
            <p:cNvPr id="5123" name="文本框 4"/>
            <p:cNvSpPr txBox="1">
              <a:spLocks noChangeArrowheads="1"/>
            </p:cNvSpPr>
            <p:nvPr/>
          </p:nvSpPr>
          <p:spPr bwMode="auto">
            <a:xfrm>
              <a:off x="748902" y="968008"/>
              <a:ext cx="10867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ee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24" name="文本框 7"/>
            <p:cNvSpPr txBox="1">
              <a:spLocks noChangeArrowheads="1"/>
            </p:cNvSpPr>
            <p:nvPr/>
          </p:nvSpPr>
          <p:spPr bwMode="auto">
            <a:xfrm>
              <a:off x="1561595" y="999135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f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ee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25" name="文本框 8"/>
            <p:cNvSpPr txBox="1">
              <a:spLocks noChangeArrowheads="1"/>
            </p:cNvSpPr>
            <p:nvPr/>
          </p:nvSpPr>
          <p:spPr bwMode="auto">
            <a:xfrm>
              <a:off x="2382442" y="970360"/>
              <a:ext cx="11013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m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ee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26" name="文本框 9"/>
            <p:cNvSpPr txBox="1">
              <a:spLocks noChangeArrowheads="1"/>
            </p:cNvSpPr>
            <p:nvPr/>
          </p:nvSpPr>
          <p:spPr bwMode="auto">
            <a:xfrm>
              <a:off x="3236120" y="1005513"/>
              <a:ext cx="85486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b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ee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f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146948" y="991728"/>
            <a:ext cx="3418284" cy="530624"/>
            <a:chOff x="4146948" y="991728"/>
            <a:chExt cx="3418284" cy="530624"/>
          </a:xfrm>
        </p:grpSpPr>
        <p:sp>
          <p:nvSpPr>
            <p:cNvPr id="5127" name="文本框 10"/>
            <p:cNvSpPr txBox="1">
              <a:spLocks noChangeArrowheads="1"/>
            </p:cNvSpPr>
            <p:nvPr/>
          </p:nvSpPr>
          <p:spPr bwMode="auto">
            <a:xfrm>
              <a:off x="4146948" y="991728"/>
              <a:ext cx="8929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ea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28" name="文本框 11"/>
            <p:cNvSpPr txBox="1">
              <a:spLocks noChangeArrowheads="1"/>
            </p:cNvSpPr>
            <p:nvPr/>
          </p:nvSpPr>
          <p:spPr bwMode="auto">
            <a:xfrm>
              <a:off x="5039918" y="1034682"/>
              <a:ext cx="977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m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ea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29" name="文本框 12"/>
            <p:cNvSpPr txBox="1">
              <a:spLocks noChangeArrowheads="1"/>
            </p:cNvSpPr>
            <p:nvPr/>
          </p:nvSpPr>
          <p:spPr bwMode="auto">
            <a:xfrm>
              <a:off x="5932290" y="1049249"/>
              <a:ext cx="914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ea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d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30" name="文本框 13"/>
            <p:cNvSpPr txBox="1">
              <a:spLocks noChangeArrowheads="1"/>
            </p:cNvSpPr>
            <p:nvPr/>
          </p:nvSpPr>
          <p:spPr bwMode="auto">
            <a:xfrm>
              <a:off x="6831807" y="1060687"/>
              <a:ext cx="733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ea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8187" y="1556109"/>
            <a:ext cx="3471865" cy="500190"/>
            <a:chOff x="738187" y="1556109"/>
            <a:chExt cx="3471865" cy="500190"/>
          </a:xfrm>
        </p:grpSpPr>
        <p:sp>
          <p:nvSpPr>
            <p:cNvPr id="5131" name="文本框 14"/>
            <p:cNvSpPr txBox="1">
              <a:spLocks noChangeArrowheads="1"/>
            </p:cNvSpPr>
            <p:nvPr/>
          </p:nvSpPr>
          <p:spPr bwMode="auto">
            <a:xfrm>
              <a:off x="738187" y="1556109"/>
              <a:ext cx="9120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32" name="文本框 15"/>
            <p:cNvSpPr txBox="1">
              <a:spLocks noChangeArrowheads="1"/>
            </p:cNvSpPr>
            <p:nvPr/>
          </p:nvSpPr>
          <p:spPr bwMode="auto">
            <a:xfrm>
              <a:off x="1604622" y="1594634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33" name="文本框 16"/>
            <p:cNvSpPr txBox="1">
              <a:spLocks noChangeArrowheads="1"/>
            </p:cNvSpPr>
            <p:nvPr/>
          </p:nvSpPr>
          <p:spPr bwMode="auto">
            <a:xfrm>
              <a:off x="2299350" y="1561169"/>
              <a:ext cx="11844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fl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er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34" name="文本框 17"/>
            <p:cNvSpPr txBox="1">
              <a:spLocks noChangeArrowheads="1"/>
            </p:cNvSpPr>
            <p:nvPr/>
          </p:nvSpPr>
          <p:spPr bwMode="auto">
            <a:xfrm>
              <a:off x="3356373" y="1570694"/>
              <a:ext cx="8536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w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160645" y="1570694"/>
            <a:ext cx="3799598" cy="507149"/>
            <a:chOff x="4160645" y="1570694"/>
            <a:chExt cx="3799598" cy="507149"/>
          </a:xfrm>
        </p:grpSpPr>
        <p:sp>
          <p:nvSpPr>
            <p:cNvPr id="5135" name="文本框 18"/>
            <p:cNvSpPr txBox="1">
              <a:spLocks noChangeArrowheads="1"/>
            </p:cNvSpPr>
            <p:nvPr/>
          </p:nvSpPr>
          <p:spPr bwMode="auto">
            <a:xfrm>
              <a:off x="4160645" y="1570694"/>
              <a:ext cx="110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36" name="文本框 19"/>
            <p:cNvSpPr txBox="1">
              <a:spLocks noChangeArrowheads="1"/>
            </p:cNvSpPr>
            <p:nvPr/>
          </p:nvSpPr>
          <p:spPr bwMode="auto">
            <a:xfrm>
              <a:off x="5041790" y="1594634"/>
              <a:ext cx="9227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sn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37" name="文本框 20"/>
            <p:cNvSpPr txBox="1">
              <a:spLocks noChangeArrowheads="1"/>
            </p:cNvSpPr>
            <p:nvPr/>
          </p:nvSpPr>
          <p:spPr bwMode="auto">
            <a:xfrm>
              <a:off x="5907077" y="1604740"/>
              <a:ext cx="12403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wind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38" name="文本框 21"/>
            <p:cNvSpPr txBox="1">
              <a:spLocks noChangeArrowheads="1"/>
            </p:cNvSpPr>
            <p:nvPr/>
          </p:nvSpPr>
          <p:spPr bwMode="auto">
            <a:xfrm>
              <a:off x="7106564" y="1616178"/>
              <a:ext cx="8536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sl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ow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8902" y="2237422"/>
            <a:ext cx="3360713" cy="471498"/>
            <a:chOff x="748902" y="2237422"/>
            <a:chExt cx="3360713" cy="471498"/>
          </a:xfrm>
        </p:grpSpPr>
        <p:sp>
          <p:nvSpPr>
            <p:cNvPr id="5139" name="文本框 22"/>
            <p:cNvSpPr txBox="1">
              <a:spLocks noChangeArrowheads="1"/>
            </p:cNvSpPr>
            <p:nvPr/>
          </p:nvSpPr>
          <p:spPr bwMode="auto">
            <a:xfrm>
              <a:off x="748902" y="2237422"/>
              <a:ext cx="8524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0" name="文本框 23"/>
            <p:cNvSpPr txBox="1">
              <a:spLocks noChangeArrowheads="1"/>
            </p:cNvSpPr>
            <p:nvPr/>
          </p:nvSpPr>
          <p:spPr bwMode="auto">
            <a:xfrm>
              <a:off x="1524931" y="2247255"/>
              <a:ext cx="8805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b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k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1" name="文本框 24"/>
            <p:cNvSpPr txBox="1">
              <a:spLocks noChangeArrowheads="1"/>
            </p:cNvSpPr>
            <p:nvPr/>
          </p:nvSpPr>
          <p:spPr bwMode="auto">
            <a:xfrm>
              <a:off x="2403872" y="2247255"/>
              <a:ext cx="8048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l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k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2" name="文本框 25"/>
            <p:cNvSpPr txBox="1">
              <a:spLocks noChangeArrowheads="1"/>
            </p:cNvSpPr>
            <p:nvPr/>
          </p:nvSpPr>
          <p:spPr bwMode="auto">
            <a:xfrm>
              <a:off x="3181517" y="2237422"/>
              <a:ext cx="928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g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d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10052" y="2232224"/>
            <a:ext cx="3764565" cy="500636"/>
            <a:chOff x="4210052" y="2232224"/>
            <a:chExt cx="3764565" cy="500636"/>
          </a:xfrm>
        </p:grpSpPr>
        <p:sp>
          <p:nvSpPr>
            <p:cNvPr id="5143" name="文本框 26"/>
            <p:cNvSpPr txBox="1">
              <a:spLocks noChangeArrowheads="1"/>
            </p:cNvSpPr>
            <p:nvPr/>
          </p:nvSpPr>
          <p:spPr bwMode="auto">
            <a:xfrm>
              <a:off x="4210052" y="2247255"/>
              <a:ext cx="8536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4" name="文本框 27"/>
            <p:cNvSpPr txBox="1">
              <a:spLocks noChangeArrowheads="1"/>
            </p:cNvSpPr>
            <p:nvPr/>
          </p:nvSpPr>
          <p:spPr bwMode="auto">
            <a:xfrm>
              <a:off x="5060157" y="2271195"/>
              <a:ext cx="906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f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d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5" name="文本框 28"/>
            <p:cNvSpPr txBox="1">
              <a:spLocks noChangeArrowheads="1"/>
            </p:cNvSpPr>
            <p:nvPr/>
          </p:nvSpPr>
          <p:spPr bwMode="auto">
            <a:xfrm>
              <a:off x="5938332" y="2234111"/>
              <a:ext cx="12525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n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dles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6" name="文本框 29"/>
            <p:cNvSpPr txBox="1">
              <a:spLocks noChangeArrowheads="1"/>
            </p:cNvSpPr>
            <p:nvPr/>
          </p:nvSpPr>
          <p:spPr bwMode="auto">
            <a:xfrm>
              <a:off x="7169754" y="2232224"/>
              <a:ext cx="8048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z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 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4621" y="2725036"/>
            <a:ext cx="3332560" cy="537872"/>
            <a:chOff x="784621" y="2725036"/>
            <a:chExt cx="3332560" cy="537872"/>
          </a:xfrm>
        </p:grpSpPr>
        <p:sp>
          <p:nvSpPr>
            <p:cNvPr id="5147" name="文本框 30"/>
            <p:cNvSpPr txBox="1">
              <a:spLocks noChangeArrowheads="1"/>
            </p:cNvSpPr>
            <p:nvPr/>
          </p:nvSpPr>
          <p:spPr bwMode="auto">
            <a:xfrm>
              <a:off x="784621" y="2801243"/>
              <a:ext cx="8524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ai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8" name="文本框 31"/>
            <p:cNvSpPr txBox="1">
              <a:spLocks noChangeArrowheads="1"/>
            </p:cNvSpPr>
            <p:nvPr/>
          </p:nvSpPr>
          <p:spPr bwMode="auto">
            <a:xfrm>
              <a:off x="1479182" y="2751406"/>
              <a:ext cx="10270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ai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ny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49" name="文本框 33"/>
            <p:cNvSpPr txBox="1">
              <a:spLocks noChangeArrowheads="1"/>
            </p:cNvSpPr>
            <p:nvPr/>
          </p:nvSpPr>
          <p:spPr bwMode="auto">
            <a:xfrm>
              <a:off x="2359819" y="2725036"/>
              <a:ext cx="9703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p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ai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nt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5150" name="文本框 34"/>
            <p:cNvSpPr txBox="1">
              <a:spLocks noChangeArrowheads="1"/>
            </p:cNvSpPr>
            <p:nvPr/>
          </p:nvSpPr>
          <p:spPr bwMode="auto">
            <a:xfrm>
              <a:off x="3263503" y="2738217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w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ai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t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85065" y="2758063"/>
            <a:ext cx="3509952" cy="509012"/>
            <a:chOff x="4285065" y="2758063"/>
            <a:chExt cx="3509952" cy="509012"/>
          </a:xfrm>
        </p:grpSpPr>
        <p:sp>
          <p:nvSpPr>
            <p:cNvPr id="5151" name="文本框 35"/>
            <p:cNvSpPr txBox="1">
              <a:spLocks noChangeArrowheads="1"/>
            </p:cNvSpPr>
            <p:nvPr/>
          </p:nvSpPr>
          <p:spPr bwMode="auto">
            <a:xfrm>
              <a:off x="4285065" y="2758063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-ay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2" name="文本框 36"/>
            <p:cNvSpPr txBox="1">
              <a:spLocks noChangeArrowheads="1"/>
            </p:cNvSpPr>
            <p:nvPr/>
          </p:nvSpPr>
          <p:spPr bwMode="auto">
            <a:xfrm>
              <a:off x="5144690" y="2805410"/>
              <a:ext cx="8536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ay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3" name="文本框 37"/>
            <p:cNvSpPr txBox="1">
              <a:spLocks noChangeArrowheads="1"/>
            </p:cNvSpPr>
            <p:nvPr/>
          </p:nvSpPr>
          <p:spPr bwMode="auto">
            <a:xfrm>
              <a:off x="6040041" y="2801242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d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ay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4" name="文本框 38"/>
            <p:cNvSpPr txBox="1">
              <a:spLocks noChangeArrowheads="1"/>
            </p:cNvSpPr>
            <p:nvPr/>
          </p:nvSpPr>
          <p:spPr bwMode="auto">
            <a:xfrm>
              <a:off x="6941339" y="2805410"/>
              <a:ext cx="8536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w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ay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9004" y="3278513"/>
            <a:ext cx="3682604" cy="483387"/>
            <a:chOff x="789004" y="3278513"/>
            <a:chExt cx="3682604" cy="483387"/>
          </a:xfrm>
        </p:grpSpPr>
        <p:sp>
          <p:nvSpPr>
            <p:cNvPr id="5155" name="文本框 39"/>
            <p:cNvSpPr txBox="1">
              <a:spLocks noChangeArrowheads="1"/>
            </p:cNvSpPr>
            <p:nvPr/>
          </p:nvSpPr>
          <p:spPr bwMode="auto">
            <a:xfrm>
              <a:off x="789004" y="3300235"/>
              <a:ext cx="9120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  <a:latin typeface="Comic Sans MS" panose="030F0702030302020204" pitchFamily="66" charset="0"/>
                </a:rPr>
                <a:t>ou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6" name="文本框 40"/>
            <p:cNvSpPr txBox="1">
              <a:spLocks noChangeArrowheads="1"/>
            </p:cNvSpPr>
            <p:nvPr/>
          </p:nvSpPr>
          <p:spPr bwMode="auto">
            <a:xfrm>
              <a:off x="1498617" y="3300234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h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ou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se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7" name="文本框 41"/>
            <p:cNvSpPr txBox="1">
              <a:spLocks noChangeArrowheads="1"/>
            </p:cNvSpPr>
            <p:nvPr/>
          </p:nvSpPr>
          <p:spPr bwMode="auto">
            <a:xfrm>
              <a:off x="2424818" y="3278513"/>
              <a:ext cx="11287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m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ou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se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58" name="文本框 42"/>
            <p:cNvSpPr txBox="1">
              <a:spLocks noChangeArrowheads="1"/>
            </p:cNvSpPr>
            <p:nvPr/>
          </p:nvSpPr>
          <p:spPr bwMode="auto">
            <a:xfrm>
              <a:off x="3471483" y="3285170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ou</a:t>
              </a:r>
              <a:r>
                <a:rPr lang="en-US" altLang="zh-CN" sz="2400" dirty="0">
                  <a:latin typeface="Comic Sans MS" panose="030F0702030302020204" pitchFamily="66" charset="0"/>
                </a:rPr>
                <a:t>nd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57224" y="4643446"/>
            <a:ext cx="3501620" cy="503472"/>
            <a:chOff x="784621" y="3824591"/>
            <a:chExt cx="3501620" cy="503472"/>
          </a:xfrm>
        </p:grpSpPr>
        <p:sp>
          <p:nvSpPr>
            <p:cNvPr id="5159" name="文本框 43"/>
            <p:cNvSpPr txBox="1">
              <a:spLocks noChangeArrowheads="1"/>
            </p:cNvSpPr>
            <p:nvPr/>
          </p:nvSpPr>
          <p:spPr bwMode="auto">
            <a:xfrm>
              <a:off x="784621" y="3866398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a-e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0" name="文本框 40"/>
            <p:cNvSpPr txBox="1">
              <a:spLocks noChangeArrowheads="1"/>
            </p:cNvSpPr>
            <p:nvPr/>
          </p:nvSpPr>
          <p:spPr bwMode="auto">
            <a:xfrm>
              <a:off x="1571604" y="3857628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2428860" y="3857628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f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2" name="文本框 40"/>
            <p:cNvSpPr txBox="1">
              <a:spLocks noChangeArrowheads="1"/>
            </p:cNvSpPr>
            <p:nvPr/>
          </p:nvSpPr>
          <p:spPr bwMode="auto">
            <a:xfrm>
              <a:off x="3286116" y="3824591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m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00562" y="4572008"/>
            <a:ext cx="3413540" cy="533103"/>
            <a:chOff x="785786" y="4286256"/>
            <a:chExt cx="3413540" cy="533103"/>
          </a:xfrm>
        </p:grpSpPr>
        <p:sp>
          <p:nvSpPr>
            <p:cNvPr id="43" name="文本框 43"/>
            <p:cNvSpPr txBox="1">
              <a:spLocks noChangeArrowheads="1"/>
            </p:cNvSpPr>
            <p:nvPr/>
          </p:nvSpPr>
          <p:spPr bwMode="auto">
            <a:xfrm>
              <a:off x="785786" y="4357694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-e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4" name="文本框 43"/>
            <p:cNvSpPr txBox="1">
              <a:spLocks noChangeArrowheads="1"/>
            </p:cNvSpPr>
            <p:nvPr/>
          </p:nvSpPr>
          <p:spPr bwMode="auto">
            <a:xfrm>
              <a:off x="1643042" y="4324657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l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5" name="文本框 43"/>
            <p:cNvSpPr txBox="1">
              <a:spLocks noChangeArrowheads="1"/>
            </p:cNvSpPr>
            <p:nvPr/>
          </p:nvSpPr>
          <p:spPr bwMode="auto">
            <a:xfrm>
              <a:off x="2428860" y="4324657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b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6" name="文本框 43"/>
            <p:cNvSpPr txBox="1">
              <a:spLocks noChangeArrowheads="1"/>
            </p:cNvSpPr>
            <p:nvPr/>
          </p:nvSpPr>
          <p:spPr bwMode="auto">
            <a:xfrm>
              <a:off x="3286116" y="4286256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n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5786" y="5286388"/>
            <a:ext cx="3484978" cy="461665"/>
            <a:chOff x="785786" y="4857760"/>
            <a:chExt cx="3484978" cy="461665"/>
          </a:xfrm>
        </p:grpSpPr>
        <p:sp>
          <p:nvSpPr>
            <p:cNvPr id="47" name="文本框 43"/>
            <p:cNvSpPr txBox="1">
              <a:spLocks noChangeArrowheads="1"/>
            </p:cNvSpPr>
            <p:nvPr/>
          </p:nvSpPr>
          <p:spPr bwMode="auto">
            <a:xfrm>
              <a:off x="785786" y="4857760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o-e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8" name="文本框 43"/>
            <p:cNvSpPr txBox="1">
              <a:spLocks noChangeArrowheads="1"/>
            </p:cNvSpPr>
            <p:nvPr/>
          </p:nvSpPr>
          <p:spPr bwMode="auto">
            <a:xfrm>
              <a:off x="1643042" y="4857760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n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9" name="文本框 43"/>
            <p:cNvSpPr txBox="1">
              <a:spLocks noChangeArrowheads="1"/>
            </p:cNvSpPr>
            <p:nvPr/>
          </p:nvSpPr>
          <p:spPr bwMode="auto">
            <a:xfrm>
              <a:off x="2500298" y="4857760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r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0" name="文本框 43"/>
            <p:cNvSpPr txBox="1">
              <a:spLocks noChangeArrowheads="1"/>
            </p:cNvSpPr>
            <p:nvPr/>
          </p:nvSpPr>
          <p:spPr bwMode="auto">
            <a:xfrm>
              <a:off x="3357554" y="4857760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500562" y="5253351"/>
            <a:ext cx="3857652" cy="461665"/>
            <a:chOff x="785786" y="5286388"/>
            <a:chExt cx="3857652" cy="461665"/>
          </a:xfrm>
        </p:grpSpPr>
        <p:sp>
          <p:nvSpPr>
            <p:cNvPr id="51" name="文本框 43"/>
            <p:cNvSpPr txBox="1">
              <a:spLocks noChangeArrowheads="1"/>
            </p:cNvSpPr>
            <p:nvPr/>
          </p:nvSpPr>
          <p:spPr bwMode="auto">
            <a:xfrm>
              <a:off x="785786" y="5286388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u-e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2" name="文本框 43"/>
            <p:cNvSpPr txBox="1">
              <a:spLocks noChangeArrowheads="1"/>
            </p:cNvSpPr>
            <p:nvPr/>
          </p:nvSpPr>
          <p:spPr bwMode="auto">
            <a:xfrm>
              <a:off x="1643042" y="5286388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u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3" name="文本框 43"/>
            <p:cNvSpPr txBox="1">
              <a:spLocks noChangeArrowheads="1"/>
            </p:cNvSpPr>
            <p:nvPr/>
          </p:nvSpPr>
          <p:spPr bwMode="auto">
            <a:xfrm>
              <a:off x="2428860" y="5286388"/>
              <a:ext cx="9132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u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t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4" name="文本框 43"/>
            <p:cNvSpPr txBox="1">
              <a:spLocks noChangeArrowheads="1"/>
            </p:cNvSpPr>
            <p:nvPr/>
          </p:nvSpPr>
          <p:spPr bwMode="auto">
            <a:xfrm>
              <a:off x="3357554" y="5286388"/>
              <a:ext cx="12858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exc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u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s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e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7544" y="260648"/>
            <a:ext cx="2741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Comic Sans MS" panose="030F0702030302020204" pitchFamily="66" charset="0"/>
              </a:rPr>
              <a:t>Let’s read  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57224" y="3929066"/>
            <a:ext cx="2764527" cy="483387"/>
            <a:chOff x="789004" y="3278513"/>
            <a:chExt cx="2764527" cy="483387"/>
          </a:xfrm>
        </p:grpSpPr>
        <p:sp>
          <p:nvSpPr>
            <p:cNvPr id="72" name="文本框 39"/>
            <p:cNvSpPr txBox="1">
              <a:spLocks noChangeArrowheads="1"/>
            </p:cNvSpPr>
            <p:nvPr/>
          </p:nvSpPr>
          <p:spPr bwMode="auto">
            <a:xfrm>
              <a:off x="789004" y="3300235"/>
              <a:ext cx="9120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73" name="文本框 40"/>
            <p:cNvSpPr txBox="1">
              <a:spLocks noChangeArrowheads="1"/>
            </p:cNvSpPr>
            <p:nvPr/>
          </p:nvSpPr>
          <p:spPr bwMode="auto">
            <a:xfrm>
              <a:off x="1498617" y="3300234"/>
              <a:ext cx="1000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h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se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74" name="文本框 41"/>
            <p:cNvSpPr txBox="1">
              <a:spLocks noChangeArrowheads="1"/>
            </p:cNvSpPr>
            <p:nvPr/>
          </p:nvSpPr>
          <p:spPr bwMode="auto">
            <a:xfrm>
              <a:off x="2424818" y="3278513"/>
              <a:ext cx="11287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f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253698" y="3929066"/>
            <a:ext cx="4318830" cy="483387"/>
            <a:chOff x="789004" y="3278513"/>
            <a:chExt cx="3038750" cy="483387"/>
          </a:xfrm>
        </p:grpSpPr>
        <p:sp>
          <p:nvSpPr>
            <p:cNvPr id="77" name="文本框 39"/>
            <p:cNvSpPr txBox="1">
              <a:spLocks noChangeArrowheads="1"/>
            </p:cNvSpPr>
            <p:nvPr/>
          </p:nvSpPr>
          <p:spPr bwMode="auto">
            <a:xfrm>
              <a:off x="789004" y="3300235"/>
              <a:ext cx="9120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-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or-</a:t>
              </a:r>
              <a:endPara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78" name="文本框 40"/>
            <p:cNvSpPr txBox="1">
              <a:spLocks noChangeArrowheads="1"/>
            </p:cNvSpPr>
            <p:nvPr/>
          </p:nvSpPr>
          <p:spPr bwMode="auto">
            <a:xfrm>
              <a:off x="1341909" y="3278513"/>
              <a:ext cx="14517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homew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k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79" name="文本框 41"/>
            <p:cNvSpPr txBox="1">
              <a:spLocks noChangeArrowheads="1"/>
            </p:cNvSpPr>
            <p:nvPr/>
          </p:nvSpPr>
          <p:spPr bwMode="auto">
            <a:xfrm>
              <a:off x="2699041" y="3278513"/>
              <a:ext cx="11287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Comic Sans MS" panose="030F0702030302020204" pitchFamily="66" charset="0"/>
                </a:rPr>
                <a:t>w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or</a:t>
              </a:r>
              <a:r>
                <a:rPr lang="en-US" altLang="zh-CN" sz="2400" dirty="0" smtClean="0">
                  <a:latin typeface="Comic Sans MS" panose="030F0702030302020204" pitchFamily="66" charset="0"/>
                </a:rPr>
                <a:t>d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6654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7022511453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3266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0886277">
            <a:off x="1636990" y="1887264"/>
            <a:ext cx="954914" cy="461142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0886277">
            <a:off x="1379495" y="4313448"/>
            <a:ext cx="954914" cy="563819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0886277">
            <a:off x="5385998" y="1852322"/>
            <a:ext cx="954914" cy="593379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0886277">
            <a:off x="5123400" y="4330929"/>
            <a:ext cx="1116296" cy="485039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692347">
            <a:off x="3119987" y="1926222"/>
            <a:ext cx="1046379" cy="491087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692347">
            <a:off x="7058815" y="1946964"/>
            <a:ext cx="1046379" cy="491087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692347">
            <a:off x="2950021" y="4307458"/>
            <a:ext cx="1475585" cy="491087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692347">
            <a:off x="6958363" y="4291571"/>
            <a:ext cx="1046379" cy="491087"/>
          </a:xfrm>
          <a:prstGeom prst="rect">
            <a:avLst/>
          </a:prstGeom>
          <a:noFill/>
          <a:ln w="5715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0293" y="2780928"/>
            <a:ext cx="725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cl</a:t>
            </a:r>
            <a:endParaRPr lang="zh-CN" alt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293" y="5045535"/>
            <a:ext cx="725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r>
              <a:rPr lang="en-US" altLang="zh-CN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  <a:endParaRPr lang="zh-CN" altLang="en-US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1124744"/>
            <a:ext cx="4113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U1A Let's spell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9286908" y="285728"/>
            <a:ext cx="304800" cy="304800"/>
          </a:xfrm>
          <a:prstGeom prst="rect">
            <a:avLst/>
          </a:prstGeom>
        </p:spPr>
      </p:pic>
      <p:pic>
        <p:nvPicPr>
          <p:cNvPr id="21" name="U1A Let's spell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/>
          <a:stretch>
            <a:fillRect/>
          </a:stretch>
        </p:blipFill>
        <p:spPr>
          <a:xfrm>
            <a:off x="9286908" y="785794"/>
            <a:ext cx="304800" cy="304800"/>
          </a:xfrm>
          <a:prstGeom prst="rect">
            <a:avLst/>
          </a:prstGeom>
        </p:spPr>
      </p:pic>
      <p:pic>
        <p:nvPicPr>
          <p:cNvPr id="22" name="U1A Let's spell4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/>
          <a:stretch>
            <a:fillRect/>
          </a:stretch>
        </p:blipFill>
        <p:spPr>
          <a:xfrm>
            <a:off x="9286908" y="1285860"/>
            <a:ext cx="304800" cy="304800"/>
          </a:xfrm>
          <a:prstGeom prst="rect">
            <a:avLst/>
          </a:prstGeom>
        </p:spPr>
      </p:pic>
      <p:pic>
        <p:nvPicPr>
          <p:cNvPr id="23" name="U1A Let's spell5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/>
          <a:stretch>
            <a:fillRect/>
          </a:stretch>
        </p:blipFill>
        <p:spPr>
          <a:xfrm>
            <a:off x="9286908" y="1857364"/>
            <a:ext cx="304800" cy="304800"/>
          </a:xfrm>
          <a:prstGeom prst="rect">
            <a:avLst/>
          </a:prstGeom>
        </p:spPr>
      </p:pic>
      <p:pic>
        <p:nvPicPr>
          <p:cNvPr id="24" name="U1A Let's spell7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/>
          <a:stretch>
            <a:fillRect/>
          </a:stretch>
        </p:blipFill>
        <p:spPr>
          <a:xfrm>
            <a:off x="9144000" y="3357562"/>
            <a:ext cx="304800" cy="304800"/>
          </a:xfrm>
          <a:prstGeom prst="rect">
            <a:avLst/>
          </a:prstGeom>
        </p:spPr>
      </p:pic>
      <p:pic>
        <p:nvPicPr>
          <p:cNvPr id="25" name="U1A Let's spell8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6"/>
          <a:stretch>
            <a:fillRect/>
          </a:stretch>
        </p:blipFill>
        <p:spPr>
          <a:xfrm>
            <a:off x="9286908" y="3714752"/>
            <a:ext cx="304800" cy="304800"/>
          </a:xfrm>
          <a:prstGeom prst="rect">
            <a:avLst/>
          </a:prstGeom>
        </p:spPr>
      </p:pic>
      <p:pic>
        <p:nvPicPr>
          <p:cNvPr id="26" name="U1A Let's spell9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6"/>
          <a:stretch>
            <a:fillRect/>
          </a:stretch>
        </p:blipFill>
        <p:spPr>
          <a:xfrm>
            <a:off x="9286908" y="4214818"/>
            <a:ext cx="304800" cy="304800"/>
          </a:xfrm>
          <a:prstGeom prst="rect">
            <a:avLst/>
          </a:prstGeom>
        </p:spPr>
      </p:pic>
      <p:pic>
        <p:nvPicPr>
          <p:cNvPr id="27" name="U1A Let's spell10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16"/>
          <a:stretch>
            <a:fillRect/>
          </a:stretch>
        </p:blipFill>
        <p:spPr>
          <a:xfrm>
            <a:off x="9286908" y="4910150"/>
            <a:ext cx="304800" cy="304800"/>
          </a:xfrm>
          <a:prstGeom prst="rect">
            <a:avLst/>
          </a:prstGeom>
        </p:spPr>
      </p:pic>
      <p:pic>
        <p:nvPicPr>
          <p:cNvPr id="28" name="U1A Let's spell1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16"/>
          <a:stretch>
            <a:fillRect/>
          </a:stretch>
        </p:blipFill>
        <p:spPr>
          <a:xfrm>
            <a:off x="9286908" y="2571744"/>
            <a:ext cx="304800" cy="304800"/>
          </a:xfrm>
          <a:prstGeom prst="rect">
            <a:avLst/>
          </a:prstGeom>
        </p:spPr>
      </p:pic>
      <p:pic>
        <p:nvPicPr>
          <p:cNvPr id="31" name="U1A Let's spell6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14"/>
          <a:stretch>
            <a:fillRect/>
          </a:stretch>
        </p:blipFill>
        <p:spPr>
          <a:xfrm>
            <a:off x="9286908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1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88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83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63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01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27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30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12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73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4"/>
          <p:cNvSpPr txBox="1">
            <a:spLocks noChangeArrowheads="1"/>
          </p:cNvSpPr>
          <p:nvPr/>
        </p:nvSpPr>
        <p:spPr bwMode="auto">
          <a:xfrm>
            <a:off x="1692275" y="692150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0355" name="WordArt 5"/>
          <p:cNvSpPr>
            <a:spLocks noChangeArrowheads="1" noChangeShapeType="1" noTextEdit="1"/>
          </p:cNvSpPr>
          <p:nvPr/>
        </p:nvSpPr>
        <p:spPr bwMode="auto">
          <a:xfrm>
            <a:off x="2700338" y="404664"/>
            <a:ext cx="4103910" cy="1079649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1763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单词闯关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611560" y="1557338"/>
            <a:ext cx="889317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ock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ean 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othes 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ear</a:t>
            </a:r>
          </a:p>
          <a:p>
            <a:pPr>
              <a:defRPr/>
            </a:pP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ass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ap   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ose        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oudy</a:t>
            </a:r>
          </a:p>
          <a:p>
            <a:pPr>
              <a:defRPr/>
            </a:pPr>
            <a:r>
              <a:rPr lang="en-US" altLang="zh-CN" sz="4400" dirty="0"/>
              <a:t>un</a:t>
            </a:r>
            <a:r>
              <a:rPr lang="en-US" altLang="zh-CN" sz="44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</a:t>
            </a:r>
            <a:r>
              <a:rPr lang="en-US" altLang="zh-CN" sz="4400" u="sng" dirty="0"/>
              <a:t>e</a:t>
            </a:r>
            <a:r>
              <a:rPr lang="en-US" altLang="zh-CN" sz="4400" dirty="0"/>
              <a:t>     bicy</a:t>
            </a:r>
            <a:r>
              <a:rPr lang="en-US" altLang="zh-CN" sz="44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</a:t>
            </a:r>
            <a:r>
              <a:rPr lang="en-US" altLang="zh-CN" sz="4400" u="sng" dirty="0"/>
              <a:t>e</a:t>
            </a:r>
            <a:r>
              <a:rPr lang="en-US" altLang="zh-CN" sz="4400" dirty="0"/>
              <a:t> </a:t>
            </a:r>
          </a:p>
          <a:p>
            <a:pPr>
              <a:defRPr/>
            </a:pP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ay       </a:t>
            </a: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ate       </a:t>
            </a: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ane        </a:t>
            </a: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ant</a:t>
            </a:r>
          </a:p>
          <a:p>
            <a:pPr>
              <a:defRPr/>
            </a:pP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ayer    </a:t>
            </a:r>
            <a:r>
              <a:rPr lang="en-US" altLang="zh-CN" sz="4400" dirty="0" smtClean="0">
                <a:solidFill>
                  <a:srgbClr val="FF3300"/>
                </a:solidFill>
              </a:rPr>
              <a:t>pl</a:t>
            </a:r>
            <a:r>
              <a:rPr lang="en-US" altLang="zh-CN" sz="4400" dirty="0" smtClean="0"/>
              <a:t>ace   </a:t>
            </a: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ease   egg</a:t>
            </a:r>
            <a:r>
              <a:rPr lang="en-US" altLang="zh-CN" sz="4400" dirty="0">
                <a:solidFill>
                  <a:srgbClr val="FF3300"/>
                </a:solidFill>
              </a:rPr>
              <a:t>pl</a:t>
            </a:r>
            <a:r>
              <a:rPr lang="en-US" altLang="zh-CN" sz="4400" dirty="0"/>
              <a:t>ant</a:t>
            </a:r>
          </a:p>
          <a:p>
            <a:pPr>
              <a:defRPr/>
            </a:pPr>
            <a:r>
              <a:rPr lang="en-US" altLang="zh-CN" sz="4400" dirty="0"/>
              <a:t>peo</a:t>
            </a:r>
            <a:r>
              <a:rPr lang="en-US" altLang="zh-CN" sz="4400" u="sng" dirty="0">
                <a:solidFill>
                  <a:srgbClr val="0000FF"/>
                </a:solidFill>
              </a:rPr>
              <a:t>pl</a:t>
            </a:r>
            <a:r>
              <a:rPr lang="en-US" altLang="zh-CN" sz="4400" u="sng" dirty="0"/>
              <a:t>e</a:t>
            </a:r>
            <a:r>
              <a:rPr lang="en-US" altLang="zh-CN" sz="4400" dirty="0"/>
              <a:t>   pur</a:t>
            </a:r>
            <a:r>
              <a:rPr lang="en-US" altLang="zh-CN" sz="4400" u="sng" dirty="0">
                <a:solidFill>
                  <a:srgbClr val="0000FF"/>
                </a:solidFill>
              </a:rPr>
              <a:t>pl</a:t>
            </a:r>
            <a:r>
              <a:rPr lang="en-US" altLang="zh-CN" sz="4400" u="sng" dirty="0"/>
              <a:t>e</a:t>
            </a:r>
            <a:r>
              <a:rPr lang="en-US" altLang="zh-CN" sz="4400" dirty="0"/>
              <a:t>     </a:t>
            </a:r>
          </a:p>
          <a:p>
            <a:pPr>
              <a:defRPr/>
            </a:pPr>
            <a:endParaRPr lang="en-US" altLang="zh-CN" sz="4400" dirty="0"/>
          </a:p>
          <a:p>
            <a:pPr>
              <a:defRPr/>
            </a:pP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4"/>
          <p:cNvSpPr txBox="1">
            <a:spLocks noChangeArrowheads="1"/>
          </p:cNvSpPr>
          <p:nvPr/>
        </p:nvSpPr>
        <p:spPr bwMode="auto">
          <a:xfrm>
            <a:off x="1692275" y="692150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1379" name="WordArt 5"/>
          <p:cNvSpPr>
            <a:spLocks noChangeArrowheads="1" noChangeShapeType="1" noTextEdit="1"/>
          </p:cNvSpPr>
          <p:nvPr/>
        </p:nvSpPr>
        <p:spPr bwMode="auto">
          <a:xfrm>
            <a:off x="2700338" y="404813"/>
            <a:ext cx="3505200" cy="10795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let’s chant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403350" y="1628800"/>
            <a:ext cx="67691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ease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ean your 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ate.</a:t>
            </a:r>
          </a:p>
          <a:p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ease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ean your 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ate.</a:t>
            </a:r>
          </a:p>
          <a:p>
            <a:r>
              <a:rPr lang="en-US" altLang="zh-CN" sz="4400" dirty="0"/>
              <a:t>No more egg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ants,</a:t>
            </a:r>
          </a:p>
          <a:p>
            <a:r>
              <a:rPr lang="en-US" altLang="zh-CN" sz="4400" dirty="0"/>
              <a:t>no more peas.</a:t>
            </a:r>
          </a:p>
          <a:p>
            <a:r>
              <a:rPr lang="en-US" altLang="zh-CN" sz="4400" dirty="0"/>
              <a:t>So </a:t>
            </a:r>
            <a:r>
              <a:rPr lang="en-US" altLang="zh-CN" sz="4400" dirty="0">
                <a:solidFill>
                  <a:srgbClr val="FF0000"/>
                </a:solidFill>
              </a:rPr>
              <a:t>cl</a:t>
            </a:r>
            <a:r>
              <a:rPr lang="en-US" altLang="zh-CN" sz="4400" dirty="0"/>
              <a:t>ean your 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ate.</a:t>
            </a:r>
          </a:p>
          <a:p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ease, 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ease, </a:t>
            </a:r>
            <a:r>
              <a:rPr lang="en-US" altLang="zh-CN" sz="4400" dirty="0">
                <a:solidFill>
                  <a:srgbClr val="0000FF"/>
                </a:solidFill>
              </a:rPr>
              <a:t>pl</a:t>
            </a:r>
            <a:r>
              <a:rPr lang="en-US" altLang="zh-CN" sz="4400" dirty="0"/>
              <a:t>ease. </a:t>
            </a:r>
          </a:p>
        </p:txBody>
      </p:sp>
      <p:sp>
        <p:nvSpPr>
          <p:cNvPr id="2" name="椭圆 1">
            <a:hlinkClick r:id="rId5" action="ppaction://hlinkfile"/>
          </p:cNvPr>
          <p:cNvSpPr/>
          <p:nvPr/>
        </p:nvSpPr>
        <p:spPr>
          <a:xfrm>
            <a:off x="755576" y="6021288"/>
            <a:ext cx="172819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U1A Let's chant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00034" y="4643446"/>
            <a:ext cx="928694" cy="928694"/>
          </a:xfrm>
          <a:prstGeom prst="rect">
            <a:avLst/>
          </a:prstGeom>
        </p:spPr>
      </p:pic>
      <p:pic>
        <p:nvPicPr>
          <p:cNvPr id="8" name="U1A Let's chant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858148" y="4572008"/>
            <a:ext cx="590552" cy="590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0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</p:spPr>
      </p:pic>
      <p:sp>
        <p:nvSpPr>
          <p:cNvPr id="5" name="椭圆 4"/>
          <p:cNvSpPr/>
          <p:nvPr/>
        </p:nvSpPr>
        <p:spPr>
          <a:xfrm>
            <a:off x="3779912" y="980728"/>
            <a:ext cx="3448791" cy="72008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bingo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2928934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6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7663299"/>
              </p:ext>
            </p:extLst>
          </p:nvPr>
        </p:nvGraphicFramePr>
        <p:xfrm>
          <a:off x="1475656" y="2131006"/>
          <a:ext cx="5862636" cy="432318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65659"/>
                <a:gridCol w="1465659"/>
                <a:gridCol w="1465659"/>
                <a:gridCol w="1465659"/>
              </a:tblGrid>
              <a:tr h="7969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class </a:t>
                      </a: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eggplant</a:t>
                      </a:r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please 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classroom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</a:tr>
              <a:tr h="13057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play</a:t>
                      </a:r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clock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cloudy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playground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</a:tr>
              <a:tr h="1005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clothes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plate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clever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uncle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</a:tr>
              <a:tr h="1005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people	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player</a:t>
                      </a:r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clear	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clean</a:t>
                      </a:r>
                      <a:endParaRPr lang="zh-CN" altLang="zh-CN" sz="2000" b="0" kern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2000" dirty="0"/>
                    </a:p>
                  </a:txBody>
                  <a:tcPr marL="91451" marR="91451" marT="45702" marB="45702" anchor="ctr"/>
                </a:tc>
              </a:tr>
            </a:tbl>
          </a:graphicData>
        </a:graphic>
      </p:graphicFrame>
      <p:sp>
        <p:nvSpPr>
          <p:cNvPr id="25" name="椭圆 24"/>
          <p:cNvSpPr/>
          <p:nvPr/>
        </p:nvSpPr>
        <p:spPr>
          <a:xfrm>
            <a:off x="5823607" y="5517232"/>
            <a:ext cx="1484312" cy="885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355976" y="4509120"/>
            <a:ext cx="1484313" cy="885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58506" y="3406775"/>
            <a:ext cx="1484313" cy="885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  <a:defRPr/>
            </a:pPr>
            <a:endParaRPr lang="zh-CN" altLang="en-US"/>
          </a:p>
        </p:txBody>
      </p:sp>
      <p:sp>
        <p:nvSpPr>
          <p:cNvPr id="19489" name="Rectangle 37"/>
          <p:cNvSpPr>
            <a:spLocks noChangeArrowheads="1"/>
          </p:cNvSpPr>
          <p:nvPr/>
        </p:nvSpPr>
        <p:spPr bwMode="auto">
          <a:xfrm>
            <a:off x="277813" y="489358"/>
            <a:ext cx="8393112" cy="120251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/>
              <a:t> </a:t>
            </a:r>
            <a:r>
              <a:rPr lang="zh-CN" altLang="en-US" sz="2400" b="1" dirty="0"/>
              <a:t>教师任意读课本上表格中的单词，如果哪位学生发现单词组成一个横行、竖行或斜行，那么该学生就举起自己的手，并说</a:t>
            </a:r>
            <a:r>
              <a:rPr lang="en-US" altLang="zh-CN" sz="2400" b="1" dirty="0"/>
              <a:t>:“Bingo!”</a:t>
            </a:r>
            <a:r>
              <a:rPr lang="zh-CN" altLang="en-US" sz="2400" b="1" dirty="0"/>
              <a:t>，则该学生所在小组可加一分。</a:t>
            </a:r>
          </a:p>
        </p:txBody>
      </p:sp>
      <p:sp>
        <p:nvSpPr>
          <p:cNvPr id="11" name="椭圆 10"/>
          <p:cNvSpPr/>
          <p:nvPr/>
        </p:nvSpPr>
        <p:spPr>
          <a:xfrm>
            <a:off x="1447785" y="2241930"/>
            <a:ext cx="1484313" cy="885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  <a:defRPr/>
            </a:pPr>
            <a:endParaRPr lang="zh-CN" altLang="en-US"/>
          </a:p>
        </p:txBody>
      </p:sp>
      <p:pic>
        <p:nvPicPr>
          <p:cNvPr id="9" name="bingo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10" y="5357826"/>
            <a:ext cx="857256" cy="98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611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48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5" grpId="0" animBg="1"/>
      <p:bldP spid="26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382</Words>
  <Application>Microsoft Office PowerPoint</Application>
  <PresentationFormat>全屏显示(4:3)</PresentationFormat>
  <Paragraphs>134</Paragraphs>
  <Slides>11</Slides>
  <Notes>1</Notes>
  <HiddenSlides>0</HiddenSlides>
  <MMClips>14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AutoBVT</cp:lastModifiedBy>
  <cp:revision>31</cp:revision>
  <dcterms:created xsi:type="dcterms:W3CDTF">2017-02-27T06:43:44Z</dcterms:created>
  <dcterms:modified xsi:type="dcterms:W3CDTF">2017-03-01T00:37:14Z</dcterms:modified>
</cp:coreProperties>
</file>