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7" r:id="rId4"/>
    <p:sldId id="280" r:id="rId5"/>
    <p:sldId id="300" r:id="rId6"/>
    <p:sldId id="305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09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9" r:id="rId23"/>
    <p:sldId id="276" r:id="rId24"/>
    <p:sldId id="277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3300"/>
    <a:srgbClr val="66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3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-1110" y="-78"/>
      </p:cViewPr>
      <p:guideLst>
        <p:guide orient="horz" pos="2160"/>
        <p:guide pos="29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image" Target="../media/image13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audio" Target="../media/audio10.wav"/><Relationship Id="rId4" Type="http://schemas.openxmlformats.org/officeDocument/2006/relationships/audio" Target="../media/audio9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&#27494;&#23459;&#25945;&#24072;&#19978;&#35838;&#30340;&#36164;&#26009;\sing%20a%20song%20480x320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25509;&#21147;&#29256;\&#19977;&#19978;\lssen9&#19978;&#35838;&#30340;&#36164;&#26009;\sing%20a%20song%20480x320.WMV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&#27494;&#23459;&#25945;&#24072;&#19978;&#35838;&#30340;&#36164;&#26009;\sing%20a%20song%20480x320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25509;&#21147;&#29256;\&#19977;&#19978;\lssen9&#19978;&#35838;&#30340;&#36164;&#26009;\sing%20a%20song%20480x320.WMV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lesson9.mp4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0019050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063" y="3605213"/>
            <a:ext cx="3563937" cy="3252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1" name="组合 4"/>
          <p:cNvGrpSpPr/>
          <p:nvPr/>
        </p:nvGrpSpPr>
        <p:grpSpPr>
          <a:xfrm>
            <a:off x="179388" y="-315912"/>
            <a:ext cx="12192000" cy="1409700"/>
            <a:chOff x="1" y="0"/>
            <a:chExt cx="12191998" cy="1409700"/>
          </a:xfrm>
        </p:grpSpPr>
        <p:pic>
          <p:nvPicPr>
            <p:cNvPr id="2053" name="图片 5"/>
            <p:cNvPicPr>
              <a:picLocks noChangeAspect="1"/>
            </p:cNvPicPr>
            <p:nvPr/>
          </p:nvPicPr>
          <p:blipFill>
            <a:blip r:embed="rId3" cstate="print"/>
            <a:srcRect r="2206" b="-6090"/>
            <a:stretch>
              <a:fillRect/>
            </a:stretch>
          </p:blipFill>
          <p:spPr>
            <a:xfrm>
              <a:off x="1" y="0"/>
              <a:ext cx="6713619" cy="1409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" name="图片 6"/>
            <p:cNvPicPr>
              <a:picLocks noChangeAspect="1"/>
            </p:cNvPicPr>
            <p:nvPr/>
          </p:nvPicPr>
          <p:blipFill>
            <a:blip r:embed="rId4" cstate="print"/>
            <a:srcRect r="21323"/>
            <a:stretch>
              <a:fillRect/>
            </a:stretch>
          </p:blipFill>
          <p:spPr>
            <a:xfrm flipH="1">
              <a:off x="6713620" y="0"/>
              <a:ext cx="5478379" cy="138339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" name="文本框 17"/>
          <p:cNvSpPr txBox="1"/>
          <p:nvPr/>
        </p:nvSpPr>
        <p:spPr>
          <a:xfrm>
            <a:off x="688280" y="1345745"/>
            <a:ext cx="7598496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6000" b="1" kern="1200" cap="none" spc="0" normalizeH="0" baseline="0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6000" b="1" kern="120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Lesson 9 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Show   me   a   ball.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4701613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梧州市新兴二路小学  刘智敏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1"/>
          <p:cNvPicPr>
            <a:picLocks noChangeAspect="1"/>
          </p:cNvPicPr>
          <p:nvPr/>
        </p:nvPicPr>
        <p:blipFill>
          <a:blip r:embed="rId3" cstate="print"/>
          <a:srcRect l="6010" t="12735" r="20665" b="39722"/>
          <a:stretch>
            <a:fillRect/>
          </a:stretch>
        </p:blipFill>
        <p:spPr bwMode="auto">
          <a:xfrm>
            <a:off x="250825" y="765175"/>
            <a:ext cx="8424863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9612313" y="2420938"/>
            <a:ext cx="504825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ere it 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1"/>
          <p:cNvPicPr>
            <a:picLocks noChangeAspect="1"/>
          </p:cNvPicPr>
          <p:nvPr/>
        </p:nvPicPr>
        <p:blipFill>
          <a:blip r:embed="rId3" cstate="print"/>
          <a:srcRect t="59138" r="56673"/>
          <a:stretch>
            <a:fillRect/>
          </a:stretch>
        </p:blipFill>
        <p:spPr bwMode="auto">
          <a:xfrm>
            <a:off x="0" y="1341438"/>
            <a:ext cx="615632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9612313" y="2420938"/>
            <a:ext cx="504825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how me an eg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1"/>
          <p:cNvPicPr>
            <a:picLocks noChangeAspect="1"/>
          </p:cNvPicPr>
          <p:nvPr/>
        </p:nvPicPr>
        <p:blipFill>
          <a:blip r:embed="rId3" cstate="print"/>
          <a:srcRect t="60931"/>
          <a:stretch>
            <a:fillRect/>
          </a:stretch>
        </p:blipFill>
        <p:spPr bwMode="auto">
          <a:xfrm>
            <a:off x="0" y="1052513"/>
            <a:ext cx="914400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9612313" y="2420938"/>
            <a:ext cx="504825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ere it 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1928826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Let’s draw.</a:t>
            </a:r>
            <a:endParaRPr lang="zh-CN" altLang="en-US" sz="2800" dirty="0"/>
          </a:p>
        </p:txBody>
      </p:sp>
      <p:pic>
        <p:nvPicPr>
          <p:cNvPr id="3" name="图片 2" descr="QQ图片201812021013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7862" y="1276350"/>
            <a:ext cx="5248275" cy="4305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00298" y="285728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请同学们根据老师的指令，画在图画本上。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QQ图片20181201165723_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7650" y="1491615"/>
            <a:ext cx="5258435" cy="4401185"/>
          </a:xfrm>
          <a:prstGeom prst="rect">
            <a:avLst/>
          </a:prstGeom>
        </p:spPr>
      </p:pic>
      <p:pic>
        <p:nvPicPr>
          <p:cNvPr id="7" name="图片 6" descr="QQ图片20181201164344_副本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8500" y="2034540"/>
            <a:ext cx="2487930" cy="3315335"/>
          </a:xfrm>
          <a:prstGeom prst="rect">
            <a:avLst/>
          </a:prstGeom>
        </p:spPr>
      </p:pic>
      <p:grpSp>
        <p:nvGrpSpPr>
          <p:cNvPr id="2" name="组合 9"/>
          <p:cNvGrpSpPr/>
          <p:nvPr/>
        </p:nvGrpSpPr>
        <p:grpSpPr>
          <a:xfrm>
            <a:off x="5113655" y="1947545"/>
            <a:ext cx="2020570" cy="1776730"/>
            <a:chOff x="8053" y="3067"/>
            <a:chExt cx="3182" cy="2798"/>
          </a:xfrm>
        </p:grpSpPr>
        <p:sp>
          <p:nvSpPr>
            <p:cNvPr id="8" name="椭圆 7"/>
            <p:cNvSpPr/>
            <p:nvPr/>
          </p:nvSpPr>
          <p:spPr>
            <a:xfrm>
              <a:off x="8053" y="3067"/>
              <a:ext cx="2568" cy="2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667" y="3067"/>
              <a:ext cx="2568" cy="2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 descr="QQ图片20181201165208_副本"/>
          <p:cNvPicPr>
            <a:picLocks noChangeAspect="1"/>
          </p:cNvPicPr>
          <p:nvPr/>
        </p:nvPicPr>
        <p:blipFill>
          <a:blip r:embed="rId4" cstate="print"/>
          <a:srcRect r="48092" b="62769"/>
          <a:stretch>
            <a:fillRect/>
          </a:stretch>
        </p:blipFill>
        <p:spPr>
          <a:xfrm>
            <a:off x="785786" y="1285860"/>
            <a:ext cx="1606550" cy="153543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7158" y="285728"/>
            <a:ext cx="7929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Look and think</a:t>
            </a:r>
            <a:r>
              <a:rPr lang="zh-CN" altLang="en-US" sz="2400" dirty="0" smtClean="0"/>
              <a:t>思考一下，此时，女孩需要些什么呢？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"/>
          <p:cNvSpPr txBox="1"/>
          <p:nvPr/>
        </p:nvSpPr>
        <p:spPr>
          <a:xfrm>
            <a:off x="531813" y="30163"/>
            <a:ext cx="4327525" cy="7477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300" b="1" dirty="0">
                <a:latin typeface="Arial" panose="020B0604020202020204" pitchFamily="34" charset="0"/>
                <a:ea typeface="等线"/>
              </a:rPr>
              <a:t>Game :</a:t>
            </a:r>
            <a:r>
              <a:rPr lang="zh-CN" altLang="en-US" sz="4300" b="1" dirty="0">
                <a:latin typeface="Arial" panose="020B0604020202020204" pitchFamily="34" charset="0"/>
                <a:ea typeface="等线"/>
              </a:rPr>
              <a:t>小猪快跑</a:t>
            </a:r>
          </a:p>
        </p:txBody>
      </p:sp>
      <p:sp>
        <p:nvSpPr>
          <p:cNvPr id="14339" name="文本框 1"/>
          <p:cNvSpPr txBox="1"/>
          <p:nvPr/>
        </p:nvSpPr>
        <p:spPr>
          <a:xfrm>
            <a:off x="1116013" y="908050"/>
            <a:ext cx="7777162" cy="608013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300" b="1" dirty="0">
                <a:solidFill>
                  <a:srgbClr val="00206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 </a:t>
            </a:r>
            <a:r>
              <a:rPr lang="zh-CN" altLang="en-US" sz="3300" b="1" dirty="0">
                <a:solidFill>
                  <a:srgbClr val="00206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规则：快速读句子，看谁读得又快又准。</a:t>
            </a:r>
          </a:p>
        </p:txBody>
      </p:sp>
      <p:pic>
        <p:nvPicPr>
          <p:cNvPr id="14340" name="图片 9" descr="160113d3gw88a7k9q7rt9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188913"/>
            <a:ext cx="1096963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9" descr="160113d3gw88a7k9q7rt9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2138" y="1427163"/>
            <a:ext cx="723900" cy="1462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4"/>
          <p:cNvSpPr txBox="1">
            <a:spLocks noChangeArrowheads="1"/>
          </p:cNvSpPr>
          <p:nvPr/>
        </p:nvSpPr>
        <p:spPr bwMode="auto">
          <a:xfrm>
            <a:off x="2713038" y="1606550"/>
            <a:ext cx="3289300" cy="904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28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   face</a:t>
            </a:r>
            <a:endParaRPr kumimoji="0" lang="en-US" altLang="zh-CN" sz="528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9" descr="160113d3gw88a7k9q7rt9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6463" y="2219325"/>
            <a:ext cx="642937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19400" y="2389188"/>
            <a:ext cx="5384800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a cap</a:t>
            </a:r>
          </a:p>
        </p:txBody>
      </p:sp>
      <p:pic>
        <p:nvPicPr>
          <p:cNvPr id="8" name="图片 9" descr="160113d3gw88a7k9q7rt9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7925" y="2659063"/>
            <a:ext cx="633413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081338" y="2984500"/>
            <a:ext cx="3646487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a shoe</a:t>
            </a:r>
          </a:p>
        </p:txBody>
      </p:sp>
      <p:sp>
        <p:nvSpPr>
          <p:cNvPr id="14347" name="文本框 9"/>
          <p:cNvSpPr txBox="1"/>
          <p:nvPr/>
        </p:nvSpPr>
        <p:spPr>
          <a:xfrm>
            <a:off x="3302000" y="3671888"/>
            <a:ext cx="5373688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Show me a shoe.</a:t>
            </a:r>
          </a:p>
        </p:txBody>
      </p:sp>
      <p:pic>
        <p:nvPicPr>
          <p:cNvPr id="11" name="图片 9" descr="160113d3gw88a7k9q7rt9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3975" y="3448050"/>
            <a:ext cx="585788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9" descr="160113d3gw88a7k9q7rt9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2250" y="3937000"/>
            <a:ext cx="585788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7" name="文本框 12"/>
          <p:cNvSpPr txBox="1"/>
          <p:nvPr/>
        </p:nvSpPr>
        <p:spPr>
          <a:xfrm>
            <a:off x="3327400" y="4224338"/>
            <a:ext cx="5710238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Show me a cap</a:t>
            </a:r>
          </a:p>
        </p:txBody>
      </p:sp>
      <p:sp>
        <p:nvSpPr>
          <p:cNvPr id="26638" name="文本框 13"/>
          <p:cNvSpPr txBox="1"/>
          <p:nvPr/>
        </p:nvSpPr>
        <p:spPr>
          <a:xfrm>
            <a:off x="3571875" y="4953000"/>
            <a:ext cx="4695825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Here it is.</a:t>
            </a:r>
          </a:p>
        </p:txBody>
      </p:sp>
      <p:pic>
        <p:nvPicPr>
          <p:cNvPr id="15" name="图片 9" descr="160113d3gw88a7k9q7rt9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2250" y="4464050"/>
            <a:ext cx="585788" cy="101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29" grpId="1"/>
      <p:bldP spid="7" grpId="0"/>
      <p:bldP spid="7" grpId="1"/>
      <p:bldP spid="9" grpId="0"/>
      <p:bldP spid="9" grpId="1"/>
      <p:bldP spid="14347" grpId="0"/>
      <p:bldP spid="14347" grpId="1"/>
      <p:bldP spid="26637" grpId="0"/>
      <p:bldP spid="26637" grpId="1"/>
      <p:bldP spid="26638" grpId="0"/>
      <p:bldP spid="2663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1338" y="47625"/>
            <a:ext cx="8120062" cy="677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Rectangle 10"/>
          <p:cNvSpPr/>
          <p:nvPr/>
        </p:nvSpPr>
        <p:spPr>
          <a:xfrm>
            <a:off x="250825" y="1341438"/>
            <a:ext cx="8497888" cy="5400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1" name="Oval 11"/>
          <p:cNvSpPr/>
          <p:nvPr/>
        </p:nvSpPr>
        <p:spPr>
          <a:xfrm>
            <a:off x="9467850" y="1412875"/>
            <a:ext cx="433388" cy="3603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2" name="Oval 12"/>
          <p:cNvSpPr/>
          <p:nvPr/>
        </p:nvSpPr>
        <p:spPr>
          <a:xfrm>
            <a:off x="9396413" y="1989138"/>
            <a:ext cx="433387" cy="3603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3" name="Oval 13"/>
          <p:cNvSpPr/>
          <p:nvPr/>
        </p:nvSpPr>
        <p:spPr>
          <a:xfrm>
            <a:off x="9467850" y="2636838"/>
            <a:ext cx="433388" cy="3603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4" name="Oval 14"/>
          <p:cNvSpPr/>
          <p:nvPr/>
        </p:nvSpPr>
        <p:spPr>
          <a:xfrm>
            <a:off x="9396413" y="3284538"/>
            <a:ext cx="433387" cy="3603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5" name="Oval 15"/>
          <p:cNvSpPr/>
          <p:nvPr/>
        </p:nvSpPr>
        <p:spPr>
          <a:xfrm>
            <a:off x="9396413" y="3860800"/>
            <a:ext cx="433387" cy="3603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6" name="Oval 16"/>
          <p:cNvSpPr/>
          <p:nvPr/>
        </p:nvSpPr>
        <p:spPr>
          <a:xfrm>
            <a:off x="9396413" y="4365625"/>
            <a:ext cx="433387" cy="3603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571481"/>
            <a:ext cx="4000528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Look , listen and number.</a:t>
            </a:r>
          </a:p>
          <a:p>
            <a:r>
              <a:rPr lang="en-US" altLang="zh-CN" sz="2400" dirty="0" smtClean="0"/>
              <a:t>(</a:t>
            </a:r>
            <a:r>
              <a:rPr lang="zh-CN" altLang="en-US" sz="2400" dirty="0" smtClean="0"/>
              <a:t>听音标号）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 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 c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2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 f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 ap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 ap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n eg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 animBg="1"/>
      <p:bldP spid="1537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97f58PICDgs_10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1700213"/>
            <a:ext cx="8893175" cy="515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6"/>
          <p:cNvSpPr>
            <a:spLocks noTextEdit="1"/>
          </p:cNvSpPr>
          <p:nvPr/>
        </p:nvSpPr>
        <p:spPr>
          <a:xfrm>
            <a:off x="1116013" y="1484313"/>
            <a:ext cx="6480175" cy="1452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412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Show Time</a:t>
            </a:r>
          </a:p>
        </p:txBody>
      </p:sp>
      <p:sp>
        <p:nvSpPr>
          <p:cNvPr id="17412" name="Rectangle 7"/>
          <p:cNvSpPr/>
          <p:nvPr/>
        </p:nvSpPr>
        <p:spPr>
          <a:xfrm>
            <a:off x="611188" y="836613"/>
            <a:ext cx="7416800" cy="2736850"/>
          </a:xfrm>
          <a:prstGeom prst="rect">
            <a:avLst/>
          </a:prstGeom>
          <a:noFill/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/>
          <p:nvPr/>
        </p:nvSpPr>
        <p:spPr>
          <a:xfrm>
            <a:off x="323850" y="981075"/>
            <a:ext cx="8640763" cy="5264150"/>
          </a:xfrm>
          <a:prstGeom prst="rect">
            <a:avLst/>
          </a:prstGeom>
          <a:noFill/>
          <a:ln w="57150" cap="flat" cmpd="sng">
            <a:solidFill>
              <a:srgbClr val="00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3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四人为一组，每人都拿出准备好的单词卡。组长作为发令员，其他人配合与组长交流。</a:t>
            </a:r>
          </a:p>
          <a:p>
            <a:pPr>
              <a:lnSpc>
                <a:spcPct val="130000"/>
              </a:lnSpc>
            </a:pP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注意语音语调，遇到不懂能相互帮助。</a:t>
            </a:r>
          </a:p>
          <a:p>
            <a:pPr>
              <a:lnSpc>
                <a:spcPct val="130000"/>
              </a:lnSpc>
            </a:pP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3.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交流时间为</a:t>
            </a: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分钟。</a:t>
            </a:r>
          </a:p>
        </p:txBody>
      </p:sp>
      <p:sp>
        <p:nvSpPr>
          <p:cNvPr id="18435" name="Rectangle 5"/>
          <p:cNvSpPr/>
          <p:nvPr/>
        </p:nvSpPr>
        <p:spPr>
          <a:xfrm>
            <a:off x="3635375" y="0"/>
            <a:ext cx="27051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</a:rPr>
              <a:t>规      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5" descr="318768-1306211505005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59" name="AutoShape 7" descr="318768-1306211505005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0" name="AutoShape 9" descr="318768-1306211505005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1" name="Pictur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063" y="0"/>
            <a:ext cx="3563937" cy="242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3" name="文本框 4"/>
          <p:cNvSpPr txBox="1"/>
          <p:nvPr/>
        </p:nvSpPr>
        <p:spPr>
          <a:xfrm>
            <a:off x="179388" y="1125538"/>
            <a:ext cx="8712200" cy="43592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Hello.</a:t>
            </a:r>
          </a:p>
          <a:p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组员：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Hello.</a:t>
            </a:r>
          </a:p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XXX.Show me 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等线"/>
              </a:rPr>
              <a:t>a dog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.</a:t>
            </a:r>
          </a:p>
          <a:p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组员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1</a:t>
            </a:r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：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Here it is.</a:t>
            </a:r>
          </a:p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Good.XXX.Show me 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等线"/>
              </a:rPr>
              <a:t>a car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.</a:t>
            </a:r>
          </a:p>
          <a:p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组员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2</a:t>
            </a:r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：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Here it is.</a:t>
            </a:r>
          </a:p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Good.</a:t>
            </a:r>
          </a:p>
        </p:txBody>
      </p:sp>
      <p:sp>
        <p:nvSpPr>
          <p:cNvPr id="19463" name="Rectangle 12"/>
          <p:cNvSpPr/>
          <p:nvPr/>
        </p:nvSpPr>
        <p:spPr>
          <a:xfrm>
            <a:off x="2051050" y="0"/>
            <a:ext cx="43180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Arial" panose="020B0604020202020204" pitchFamily="34" charset="0"/>
              </a:rPr>
              <a:t>小组展示内容</a:t>
            </a:r>
          </a:p>
        </p:txBody>
      </p:sp>
      <p:sp>
        <p:nvSpPr>
          <p:cNvPr id="19464" name="Rectangle 13"/>
          <p:cNvSpPr/>
          <p:nvPr/>
        </p:nvSpPr>
        <p:spPr>
          <a:xfrm>
            <a:off x="179388" y="5876925"/>
            <a:ext cx="7537450" cy="823913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注意人名和单词可以替换。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sing a song 480x320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8313" y="1125538"/>
            <a:ext cx="7921625" cy="554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6"/>
          <p:cNvSpPr txBox="1"/>
          <p:nvPr/>
        </p:nvSpPr>
        <p:spPr>
          <a:xfrm>
            <a:off x="179388" y="69850"/>
            <a:ext cx="3433762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Enjoy a song.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0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4"/>
          <p:cNvSpPr/>
          <p:nvPr/>
        </p:nvSpPr>
        <p:spPr>
          <a:xfrm>
            <a:off x="3348038" y="188913"/>
            <a:ext cx="3906837" cy="1120775"/>
          </a:xfrm>
          <a:prstGeom prst="flowChartAlternateProcess">
            <a:avLst/>
          </a:prstGeom>
          <a:solidFill>
            <a:schemeClr val="accent1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400" b="1" dirty="0">
                <a:latin typeface="Arial" panose="020B0604020202020204" pitchFamily="34" charset="0"/>
                <a:ea typeface="等线"/>
              </a:rPr>
              <a:t>Summary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68313" y="1484313"/>
            <a:ext cx="4541838" cy="6715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84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本节课我们学习了：</a:t>
            </a:r>
          </a:p>
        </p:txBody>
      </p:sp>
      <p:pic>
        <p:nvPicPr>
          <p:cNvPr id="20484" name="图片 13"/>
          <p:cNvPicPr>
            <a:picLocks noChangeAspect="1"/>
          </p:cNvPicPr>
          <p:nvPr/>
        </p:nvPicPr>
        <p:blipFill>
          <a:blip r:embed="rId2" cstate="print"/>
          <a:srcRect t="22302"/>
          <a:stretch>
            <a:fillRect/>
          </a:stretch>
        </p:blipFill>
        <p:spPr>
          <a:xfrm>
            <a:off x="666750" y="2232025"/>
            <a:ext cx="8121650" cy="4046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"/>
          <p:cNvSpPr/>
          <p:nvPr/>
        </p:nvSpPr>
        <p:spPr>
          <a:xfrm>
            <a:off x="250825" y="1412875"/>
            <a:ext cx="9094788" cy="547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二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选择题。</a:t>
            </a:r>
          </a:p>
          <a:p>
            <a:pPr>
              <a:lnSpc>
                <a:spcPct val="80000"/>
              </a:lnSpc>
            </a:pP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（       ）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1. Show me a ball.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的中文意思。</a:t>
            </a:r>
          </a:p>
          <a:p>
            <a:pPr>
              <a:lnSpc>
                <a:spcPct val="80000"/>
              </a:lnSpc>
            </a:pP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    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A.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给我出示一个球   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B.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给我看一只鞋</a:t>
            </a:r>
          </a:p>
          <a:p>
            <a:pPr>
              <a:lnSpc>
                <a:spcPct val="80000"/>
              </a:lnSpc>
            </a:pP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（       ）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2.---Show  me  a   cap.---_________.</a:t>
            </a:r>
          </a:p>
          <a:p>
            <a:pPr>
              <a:lnSpc>
                <a:spcPct val="80000"/>
              </a:lnSpc>
            </a:pPr>
            <a:endParaRPr lang="en-US" altLang="zh-CN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       A. Here  is  it.   B. Here  it  is.</a:t>
            </a:r>
          </a:p>
          <a:p>
            <a:pPr>
              <a:lnSpc>
                <a:spcPct val="80000"/>
              </a:lnSpc>
            </a:pPr>
            <a:endParaRPr lang="zh-CN" altLang="zh-CN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 </a:t>
            </a:r>
            <a:endParaRPr lang="zh-CN" altLang="zh-CN" sz="3600" b="1" dirty="0">
              <a:latin typeface="Times New Roman" panose="02020603050405020304" pitchFamily="18" charset="0"/>
              <a:ea typeface="等线"/>
            </a:endParaRPr>
          </a:p>
          <a:p>
            <a:pPr algn="ctr"/>
            <a:r>
              <a:rPr lang="en-US" altLang="zh-CN" sz="3600" b="1" dirty="0">
                <a:latin typeface="宋体" panose="02010600030101010101" pitchFamily="2" charset="-122"/>
                <a:ea typeface="等线"/>
              </a:rPr>
              <a:t> </a:t>
            </a:r>
            <a:endParaRPr lang="en-US" altLang="zh-CN" sz="3600" dirty="0">
              <a:latin typeface="等线"/>
              <a:ea typeface="等线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1042988" y="2060575"/>
            <a:ext cx="55721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3300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0485" name="Text Box 5"/>
          <p:cNvSpPr txBox="1"/>
          <p:nvPr/>
        </p:nvSpPr>
        <p:spPr>
          <a:xfrm>
            <a:off x="900113" y="3860800"/>
            <a:ext cx="55721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3300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1509" name="AutoShape 4"/>
          <p:cNvSpPr/>
          <p:nvPr/>
        </p:nvSpPr>
        <p:spPr>
          <a:xfrm>
            <a:off x="3132138" y="188913"/>
            <a:ext cx="3906837" cy="1120775"/>
          </a:xfrm>
          <a:prstGeom prst="flowChartAlternateProcess">
            <a:avLst/>
          </a:prstGeom>
          <a:solidFill>
            <a:schemeClr val="accent1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400" b="1" dirty="0">
                <a:latin typeface="Arial" panose="020B0604020202020204" pitchFamily="34" charset="0"/>
                <a:ea typeface="等线"/>
              </a:rPr>
              <a:t>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258763" y="2428875"/>
            <a:ext cx="8720138" cy="3446463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1" name="TextBox 3"/>
          <p:cNvSpPr txBox="1"/>
          <p:nvPr/>
        </p:nvSpPr>
        <p:spPr>
          <a:xfrm>
            <a:off x="1042988" y="3429000"/>
            <a:ext cx="87503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Arial" panose="020B0604020202020204" pitchFamily="34" charset="0"/>
              </a:rPr>
              <a:t>Believe yourself. You are the best.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相信你自己。你是最棒的。</a:t>
            </a:r>
            <a:endParaRPr lang="zh-CN" altLang="en-US" sz="3800" b="1" dirty="0">
              <a:latin typeface="Arial" panose="020B0604020202020204" pitchFamily="34" charset="0"/>
            </a:endParaRPr>
          </a:p>
        </p:txBody>
      </p:sp>
      <p:sp>
        <p:nvSpPr>
          <p:cNvPr id="22532" name="AutoShape 4"/>
          <p:cNvSpPr/>
          <p:nvPr/>
        </p:nvSpPr>
        <p:spPr>
          <a:xfrm>
            <a:off x="2339975" y="765175"/>
            <a:ext cx="4319588" cy="935038"/>
          </a:xfrm>
          <a:prstGeom prst="flowChartAlternateProcess">
            <a:avLst/>
          </a:prstGeom>
          <a:solidFill>
            <a:schemeClr val="accent1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400" b="1" dirty="0">
                <a:latin typeface="Arial" panose="020B0604020202020204" pitchFamily="34" charset="0"/>
              </a:rPr>
              <a:t>Remember</a:t>
            </a:r>
            <a:r>
              <a:rPr lang="zh-CN" altLang="en-US" sz="4400" b="1" dirty="0">
                <a:latin typeface="Arial" panose="020B0604020202020204" pitchFamily="34" charset="0"/>
              </a:rPr>
              <a:t>记住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4"/>
          <p:cNvSpPr/>
          <p:nvPr/>
        </p:nvSpPr>
        <p:spPr>
          <a:xfrm>
            <a:off x="1979613" y="1125538"/>
            <a:ext cx="4883150" cy="1050925"/>
          </a:xfrm>
          <a:prstGeom prst="flowChartAlternateProcess">
            <a:avLst/>
          </a:prstGeom>
          <a:solidFill>
            <a:schemeClr val="accent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400" b="1" dirty="0">
                <a:latin typeface="Arial" panose="020B0604020202020204" pitchFamily="34" charset="0"/>
                <a:ea typeface="等线"/>
              </a:rPr>
              <a:t>Homework</a:t>
            </a:r>
          </a:p>
        </p:txBody>
      </p:sp>
      <p:sp>
        <p:nvSpPr>
          <p:cNvPr id="23555" name="矩形 1"/>
          <p:cNvSpPr/>
          <p:nvPr/>
        </p:nvSpPr>
        <p:spPr>
          <a:xfrm>
            <a:off x="468313" y="3429000"/>
            <a:ext cx="8299450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600" b="1" dirty="0">
                <a:latin typeface="等线"/>
                <a:ea typeface="等线"/>
                <a:sym typeface="+mn-ea"/>
              </a:rPr>
              <a:t>同桌之间用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  <a:sym typeface="+mn-ea"/>
              </a:rPr>
              <a:t>Show me a /an </a:t>
            </a:r>
            <a:r>
              <a:rPr lang="en-US" altLang="zh-CN" sz="3600" b="1" dirty="0">
                <a:latin typeface="宋体" panose="02010600030101010101" pitchFamily="2" charset="-122"/>
                <a:ea typeface="等线"/>
                <a:sym typeface="+mn-ea"/>
              </a:rPr>
              <a:t>Here it is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  <a:sym typeface="+mn-ea"/>
              </a:rPr>
              <a:t>.</a:t>
            </a:r>
            <a:r>
              <a:rPr lang="zh-CN" altLang="zh-CN" sz="3600" b="1" dirty="0">
                <a:latin typeface="等线"/>
                <a:ea typeface="等线"/>
                <a:sym typeface="+mn-ea"/>
              </a:rPr>
              <a:t>来</a:t>
            </a:r>
            <a:endParaRPr lang="zh-CN" altLang="en-US" sz="3600" b="1" dirty="0">
              <a:latin typeface="等线"/>
              <a:ea typeface="等线"/>
              <a:sym typeface="+mn-ea"/>
            </a:endParaRPr>
          </a:p>
          <a:p>
            <a:r>
              <a:rPr lang="zh-CN" altLang="zh-CN" sz="3600" b="1" dirty="0">
                <a:latin typeface="等线"/>
                <a:ea typeface="等线"/>
                <a:sym typeface="+mn-ea"/>
              </a:rPr>
              <a:t>相互发指令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  <a:sym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24579" name="文本占位符 13314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marL="228600" indent="-228600" eaLnBrk="1" hangingPunct="1"/>
            <a:endParaRPr lang="zh-CN" altLang="zh-CN" dirty="0"/>
          </a:p>
        </p:txBody>
      </p:sp>
      <p:pic>
        <p:nvPicPr>
          <p:cNvPr id="24580" name="图片 13315" descr="1011011150a632a2bbfc7498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438" y="-134937"/>
            <a:ext cx="10379075" cy="8507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矩形 13316"/>
          <p:cNvSpPr>
            <a:spLocks noTextEdit="1"/>
          </p:cNvSpPr>
          <p:nvPr/>
        </p:nvSpPr>
        <p:spPr>
          <a:xfrm>
            <a:off x="1331913" y="2441575"/>
            <a:ext cx="6505575" cy="18954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9600" b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</a:p>
        </p:txBody>
      </p:sp>
      <p:sp>
        <p:nvSpPr>
          <p:cNvPr id="24582" name="日期占位符 1"/>
          <p:cNvSpPr txBox="1">
            <a:spLocks noGrp="1"/>
          </p:cNvSpPr>
          <p:nvPr/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109728" tIns="54864" rIns="109728" bIns="54864" anchor="ctr"/>
          <a:lstStyle/>
          <a:p>
            <a:pPr>
              <a:buFont typeface="Arial" panose="020B0604020202020204" pitchFamily="34" charset="0"/>
              <a:buChar char="•"/>
            </a:pPr>
            <a:fld id="{BB962C8B-B14F-4D97-AF65-F5344CB8AC3E}" type="datetime1">
              <a:rPr lang="zh-CN" altLang="en-US" sz="1400" dirty="0">
                <a:solidFill>
                  <a:srgbClr val="898989"/>
                </a:solidFill>
                <a:latin typeface="Arial" panose="020B0604020202020204" pitchFamily="34" charset="0"/>
                <a:ea typeface="等线"/>
              </a:rPr>
              <a:pPr>
                <a:buFont typeface="Arial" panose="020B0604020202020204" pitchFamily="34" charset="0"/>
                <a:buChar char="•"/>
              </a:pPr>
              <a:t>2018/12/3</a:t>
            </a:fld>
            <a:endParaRPr lang="zh-CN" altLang="en-US" sz="1400" dirty="0">
              <a:solidFill>
                <a:srgbClr val="898989"/>
              </a:solidFill>
              <a:latin typeface="Arial" panose="020B0604020202020204" pitchFamily="34" charset="0"/>
              <a:ea typeface="等线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/>
          <p:nvPr/>
        </p:nvSpPr>
        <p:spPr>
          <a:xfrm>
            <a:off x="179388" y="69850"/>
            <a:ext cx="3062287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Sing a song.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pic>
        <p:nvPicPr>
          <p:cNvPr id="3078" name="sing a song 480x320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50825" y="1052513"/>
            <a:ext cx="8424863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492693"/>
            <a:ext cx="3279775" cy="155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5" y="3857625"/>
            <a:ext cx="3738563" cy="153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0168" y="2088198"/>
            <a:ext cx="2012950" cy="268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/>
          <p:cNvPicPr>
            <a:picLocks noChangeAspect="1"/>
          </p:cNvPicPr>
          <p:nvPr/>
        </p:nvPicPr>
        <p:blipFill>
          <a:blip r:embed="rId5" cstate="print"/>
          <a:srcRect b="18848"/>
          <a:stretch>
            <a:fillRect/>
          </a:stretch>
        </p:blipFill>
        <p:spPr>
          <a:xfrm>
            <a:off x="5143504" y="285728"/>
            <a:ext cx="2047875" cy="22145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7688" y="4357688"/>
            <a:ext cx="1643062" cy="218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)19$$RKVV97LJ8%DF4XA4PB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85852" y="785794"/>
            <a:ext cx="2076450" cy="23145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142852"/>
            <a:ext cx="2000264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Play a game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214290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What’s missing?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65675" y="3145790"/>
            <a:ext cx="22440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a pen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7215" y="3053715"/>
            <a:ext cx="6828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/>
              <a:t>A:Show me  _______.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5255" y="158115"/>
            <a:ext cx="2509520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/>
              <a:t>Play a game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7525" y="223520"/>
            <a:ext cx="52806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看看哪组同学反应最快。</a:t>
            </a:r>
            <a:r>
              <a:rPr lang="en-US" altLang="zh-CN" sz="4000"/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2000" y="3071810"/>
            <a:ext cx="27578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</a:rPr>
              <a:t>a pencil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57752" y="3143248"/>
            <a:ext cx="22440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</a:rPr>
              <a:t>a ruler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4845" y="4396740"/>
            <a:ext cx="6828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/>
              <a:t>B:Here it is.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4714876" y="3143248"/>
            <a:ext cx="22440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</a:rPr>
              <a:t>a </a:t>
            </a:r>
            <a:r>
              <a:rPr lang="en-US" altLang="zh-CN" sz="5400" dirty="0" smtClean="0">
                <a:solidFill>
                  <a:srgbClr val="FF0000"/>
                </a:solidFill>
              </a:rPr>
              <a:t>book</a:t>
            </a:r>
            <a:endParaRPr lang="en-US" altLang="zh-CN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0" grpId="0"/>
      <p:bldP spid="10" grpId="1"/>
      <p:bldP spid="11" grpId="0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图片20181202094210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 t="24324"/>
          <a:stretch>
            <a:fillRect/>
          </a:stretch>
        </p:blipFill>
        <p:spPr>
          <a:xfrm>
            <a:off x="714348" y="1785926"/>
            <a:ext cx="7858180" cy="4000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57356" y="428604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What are they doing? </a:t>
            </a:r>
            <a:r>
              <a:rPr lang="zh-CN" altLang="en-US" sz="2400" dirty="0" smtClean="0"/>
              <a:t>（他们正在干什么？）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857356" y="857232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What do they draw?</a:t>
            </a:r>
            <a:r>
              <a:rPr lang="zh-CN" altLang="en-US" sz="2400" dirty="0" smtClean="0"/>
              <a:t>（他们画了些什么？）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-32" y="-24"/>
            <a:ext cx="214314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Look and say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图片201812020942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000108"/>
            <a:ext cx="7858180" cy="5286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142852"/>
            <a:ext cx="321471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Listen and follow</a:t>
            </a:r>
            <a:endParaRPr lang="zh-CN" altLang="en-US" sz="2800" dirty="0"/>
          </a:p>
        </p:txBody>
      </p:sp>
      <p:sp>
        <p:nvSpPr>
          <p:cNvPr id="7" name="椭圆 6"/>
          <p:cNvSpPr/>
          <p:nvPr/>
        </p:nvSpPr>
        <p:spPr>
          <a:xfrm>
            <a:off x="9572660" y="1428736"/>
            <a:ext cx="42862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aw a des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QQ图片20181202094230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4282" y="285728"/>
            <a:ext cx="8501122" cy="6000792"/>
          </a:xfrm>
        </p:spPr>
      </p:pic>
      <p:sp>
        <p:nvSpPr>
          <p:cNvPr id="6" name="矩形 5"/>
          <p:cNvSpPr/>
          <p:nvPr/>
        </p:nvSpPr>
        <p:spPr>
          <a:xfrm>
            <a:off x="3786182" y="1285860"/>
            <a:ext cx="4071966" cy="1714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3"/>
          <p:cNvPicPr>
            <a:picLocks noChangeAspect="1"/>
          </p:cNvPicPr>
          <p:nvPr/>
        </p:nvPicPr>
        <p:blipFill>
          <a:blip r:embed="rId5" cstate="print"/>
          <a:srcRect l="7623" t="22302" r="75665" b="54715"/>
          <a:stretch>
            <a:fillRect/>
          </a:stretch>
        </p:blipFill>
        <p:spPr>
          <a:xfrm rot="20841644">
            <a:off x="1898361" y="2548289"/>
            <a:ext cx="486047" cy="42862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9" name="椭圆 8"/>
          <p:cNvSpPr/>
          <p:nvPr/>
        </p:nvSpPr>
        <p:spPr>
          <a:xfrm>
            <a:off x="9929850" y="135729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572660" y="242886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aw a f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how me a face plea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图片1_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981075"/>
            <a:ext cx="5954712" cy="4705350"/>
          </a:xfrm>
          <a:prstGeom prst="rect">
            <a:avLst/>
          </a:prstGeom>
          <a:noFill/>
        </p:spPr>
      </p:pic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9612313" y="2420938"/>
            <a:ext cx="504825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how me a 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378</Words>
  <Application>Microsoft Office PowerPoint</Application>
  <PresentationFormat>全屏显示(4:3)</PresentationFormat>
  <Paragraphs>71</Paragraphs>
  <Slides>24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Microsoft 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微软用户</cp:lastModifiedBy>
  <cp:revision>36</cp:revision>
  <dcterms:created xsi:type="dcterms:W3CDTF">2018-10-24T11:24:07Z</dcterms:created>
  <dcterms:modified xsi:type="dcterms:W3CDTF">2018-12-03T01:17:56Z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