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7" r:id="rId5"/>
    <p:sldId id="280" r:id="rId6"/>
    <p:sldId id="300" r:id="rId7"/>
    <p:sldId id="303" r:id="rId8"/>
    <p:sldId id="302" r:id="rId9"/>
    <p:sldId id="268" r:id="rId10"/>
    <p:sldId id="260" r:id="rId11"/>
    <p:sldId id="261" r:id="rId12"/>
    <p:sldId id="262" r:id="rId13"/>
    <p:sldId id="278" r:id="rId14"/>
    <p:sldId id="263" r:id="rId15"/>
    <p:sldId id="264" r:id="rId16"/>
    <p:sldId id="265" r:id="rId17"/>
    <p:sldId id="267" r:id="rId18"/>
    <p:sldId id="269" r:id="rId19"/>
    <p:sldId id="266" r:id="rId20"/>
    <p:sldId id="270" r:id="rId21"/>
    <p:sldId id="271" r:id="rId22"/>
    <p:sldId id="272" r:id="rId23"/>
    <p:sldId id="273" r:id="rId24"/>
    <p:sldId id="274" r:id="rId25"/>
    <p:sldId id="279" r:id="rId26"/>
    <p:sldId id="276" r:id="rId27"/>
    <p:sldId id="277" r:id="rId2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  <a:srgbClr val="FF3300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942" y="-78"/>
      </p:cViewPr>
      <p:guideLst>
        <p:guide orient="horz" pos="2160"/>
        <p:guide pos="291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media" Target="file:///C:\Users\Administrator\Desktop\&#27494;&#23459;&#25945;&#24072;&#19978;&#35838;&#30340;&#36164;&#26009;\&#33521;&#35821;&#23545;&#35805;&#65288;&#19977;&#24180;&#32423;&#65289;_&#33258;&#23450;&#20041;&#36716;&#30721;_480x320.WMV" TargetMode="External"/><Relationship Id="rId1" Type="http://schemas.openxmlformats.org/officeDocument/2006/relationships/video" Target="file:///C:\Users\Administrator\Desktop\&#27494;&#23459;&#25945;&#24072;&#19978;&#35838;&#30340;&#36164;&#26009;\&#33521;&#35821;&#23545;&#35805;&#65288;&#19977;&#24180;&#32423;&#65289;_&#33258;&#23450;&#20041;&#36716;&#30721;_480x320.WMV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media" Target="file:///C:\Users\Administrator\Desktop\&#27494;&#23459;&#25945;&#24072;&#19978;&#35838;&#30340;&#36164;&#26009;\&#33521;&#35821;&#23545;&#35805;&#65288;&#19977;&#24180;&#32423;&#65289;_&#33258;&#23450;&#20041;&#36716;&#30721;_480x320.WMV" TargetMode="External"/><Relationship Id="rId1" Type="http://schemas.openxmlformats.org/officeDocument/2006/relationships/video" Target="file:///C:\Users\Administrator\Desktop\&#27494;&#23459;&#25945;&#24072;&#19978;&#35838;&#30340;&#36164;&#26009;\&#33521;&#35821;&#23545;&#35805;&#65288;&#19977;&#24180;&#32423;&#65289;_&#33258;&#23450;&#20041;&#36716;&#30721;_480x320.WMV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audio" Target="../media/audio9.wav"/><Relationship Id="rId8" Type="http://schemas.openxmlformats.org/officeDocument/2006/relationships/audio" Target="../media/audio8.wav"/><Relationship Id="rId7" Type="http://schemas.openxmlformats.org/officeDocument/2006/relationships/audio" Target="../media/audio7.wav"/><Relationship Id="rId6" Type="http://schemas.openxmlformats.org/officeDocument/2006/relationships/audio" Target="../media/audio6.wav"/><Relationship Id="rId5" Type="http://schemas.openxmlformats.org/officeDocument/2006/relationships/audio" Target="../media/audio5.wav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1" Type="http://schemas.openxmlformats.org/officeDocument/2006/relationships/slideLayout" Target="../slideLayouts/slideLayout7.xml"/><Relationship Id="rId10" Type="http://schemas.openxmlformats.org/officeDocument/2006/relationships/audio" Target="../media/audio10.wav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5.wav"/><Relationship Id="rId5" Type="http://schemas.openxmlformats.org/officeDocument/2006/relationships/audio" Target="../media/audio14.wav"/><Relationship Id="rId4" Type="http://schemas.openxmlformats.org/officeDocument/2006/relationships/audio" Target="../media/audio13.wav"/><Relationship Id="rId3" Type="http://schemas.openxmlformats.org/officeDocument/2006/relationships/audio" Target="../media/audio12.wav"/><Relationship Id="rId2" Type="http://schemas.openxmlformats.org/officeDocument/2006/relationships/audio" Target="../media/audio11.wav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media" Target="file:///C:\Users\Administrator\Desktop\&#27494;&#23459;&#25945;&#24072;&#19978;&#35838;&#30340;&#36164;&#26009;\watch%20and%20do_480x320.WMV" TargetMode="External"/><Relationship Id="rId1" Type="http://schemas.openxmlformats.org/officeDocument/2006/relationships/video" Target="file:///C:\Users\Administrator\Desktop\&#27494;&#23459;&#25945;&#24072;&#19978;&#35838;&#30340;&#36164;&#26009;\watch%20and%20do_480x320.WMV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media" Target="file:///C:\Users\Administrator\Desktop\&#27494;&#23459;&#25945;&#24072;&#19978;&#35838;&#30340;&#36164;&#26009;\sing%20a%20song%20480x320.WMV" TargetMode="External"/><Relationship Id="rId1" Type="http://schemas.openxmlformats.org/officeDocument/2006/relationships/video" Target="file:///C:\Users\Administrator\Desktop\&#27494;&#23459;&#25945;&#24072;&#19978;&#35838;&#30340;&#36164;&#26009;\sing%20a%20song%20480x320.WMV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media" Target="file:///C:\Users\Administrator\Desktop\&#27494;&#23459;&#25945;&#24072;&#19978;&#35838;&#30340;&#36164;&#26009;\sing%20a%20song%20480x320.WMV" TargetMode="External"/><Relationship Id="rId1" Type="http://schemas.openxmlformats.org/officeDocument/2006/relationships/video" Target="file:///C:\Users\Administrator\Desktop\&#27494;&#23459;&#25945;&#24072;&#19978;&#35838;&#30340;&#36164;&#26009;\sing%20a%20song%20480x320.WMV" TargetMode="Externa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5" descr="001905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063" y="3605213"/>
            <a:ext cx="3563937" cy="32527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1" name="组合 4"/>
          <p:cNvGrpSpPr/>
          <p:nvPr/>
        </p:nvGrpSpPr>
        <p:grpSpPr>
          <a:xfrm>
            <a:off x="179388" y="-315912"/>
            <a:ext cx="12192000" cy="1409700"/>
            <a:chOff x="1" y="0"/>
            <a:chExt cx="12191998" cy="1409700"/>
          </a:xfrm>
        </p:grpSpPr>
        <p:pic>
          <p:nvPicPr>
            <p:cNvPr id="2053" name="图片 5"/>
            <p:cNvPicPr>
              <a:picLocks noChangeAspect="1"/>
            </p:cNvPicPr>
            <p:nvPr/>
          </p:nvPicPr>
          <p:blipFill>
            <a:blip r:embed="rId2"/>
            <a:srcRect r="2206" b="-6090"/>
            <a:stretch>
              <a:fillRect/>
            </a:stretch>
          </p:blipFill>
          <p:spPr>
            <a:xfrm>
              <a:off x="1" y="0"/>
              <a:ext cx="6713619" cy="1409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4" name="图片 6"/>
            <p:cNvPicPr>
              <a:picLocks noChangeAspect="1"/>
            </p:cNvPicPr>
            <p:nvPr/>
          </p:nvPicPr>
          <p:blipFill>
            <a:blip r:embed="rId3"/>
            <a:srcRect r="21323"/>
            <a:stretch>
              <a:fillRect/>
            </a:stretch>
          </p:blipFill>
          <p:spPr>
            <a:xfrm flipH="1">
              <a:off x="6713620" y="0"/>
              <a:ext cx="5478379" cy="138339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8" name="文本框 17"/>
          <p:cNvSpPr txBox="1"/>
          <p:nvPr/>
        </p:nvSpPr>
        <p:spPr>
          <a:xfrm>
            <a:off x="688280" y="1345745"/>
            <a:ext cx="7598496" cy="193899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6000" b="1" kern="1200" cap="none" spc="0" normalizeH="0" baseline="0" noProof="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6000" b="1" kern="1200" cap="none" spc="0" normalizeH="0" baseline="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Lesson 9 </a:t>
            </a:r>
            <a:endParaRPr kumimoji="0" lang="en-US" altLang="zh-CN" sz="6000" b="1" kern="1200" cap="none" spc="0" normalizeH="0" baseline="0" noProof="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Show   me   a   ball.</a:t>
            </a:r>
            <a:endParaRPr kumimoji="0" lang="en-US" altLang="zh-CN" sz="6000" b="1" kern="1200" cap="none" spc="0" normalizeH="0" baseline="0" noProof="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3" name="英语对话（三年级）_自定义转码_480x320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7950" y="0"/>
            <a:ext cx="89281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1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17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1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179388" y="69850"/>
            <a:ext cx="4829175" cy="796925"/>
          </a:xfrm>
          <a:prstGeom prst="rect">
            <a:avLst/>
          </a:prstGeom>
          <a:solidFill>
            <a:srgbClr val="FFFF99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Watch and answer.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1692275" y="1196975"/>
            <a:ext cx="5357813" cy="796925"/>
          </a:xfrm>
          <a:prstGeom prst="rect">
            <a:avLst/>
          </a:prstGeom>
          <a:solidFill>
            <a:srgbClr val="FFFF99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What can Ann draw?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-25400" y="2492375"/>
            <a:ext cx="916940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Arial" panose="020B0604020202020204" pitchFamily="34" charset="0"/>
              </a:rPr>
              <a:t>---She can draw_______________.</a:t>
            </a:r>
            <a:endParaRPr lang="en-US" altLang="zh-CN" sz="4400" b="1" dirty="0">
              <a:latin typeface="Arial" panose="020B0604020202020204" pitchFamily="34" charset="0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4284663" y="2492375"/>
            <a:ext cx="1843087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a   face</a:t>
            </a:r>
            <a:endParaRPr lang="en-US" altLang="zh-CN" sz="4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6227763" y="2492375"/>
            <a:ext cx="24828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and a cap</a:t>
            </a:r>
            <a:endParaRPr lang="en-US" altLang="zh-CN" sz="4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1619250" y="3789363"/>
            <a:ext cx="6365875" cy="796925"/>
          </a:xfrm>
          <a:prstGeom prst="rect">
            <a:avLst/>
          </a:prstGeom>
          <a:solidFill>
            <a:srgbClr val="FFFF99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What can Ann draw else?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2268538" y="4581525"/>
            <a:ext cx="4678362" cy="736600"/>
          </a:xfrm>
          <a:prstGeom prst="rect">
            <a:avLst/>
          </a:prstGeom>
          <a:solidFill>
            <a:srgbClr val="FFFF99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4000" dirty="0">
                <a:latin typeface="Arial" panose="020B0604020202020204" pitchFamily="34" charset="0"/>
              </a:rPr>
              <a:t>Ann</a:t>
            </a:r>
            <a:r>
              <a:rPr lang="zh-CN" altLang="en-US" sz="4000" dirty="0">
                <a:latin typeface="Arial" panose="020B0604020202020204" pitchFamily="34" charset="0"/>
              </a:rPr>
              <a:t>还会画什么吗？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  <p:bldP spid="8199" grpId="0" animBg="1"/>
      <p:bldP spid="820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80" name="英语对话（三年级）_自定义转码_480x320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5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458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5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45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5"/>
          <p:cNvSpPr txBox="1"/>
          <p:nvPr/>
        </p:nvSpPr>
        <p:spPr>
          <a:xfrm>
            <a:off x="179388" y="69850"/>
            <a:ext cx="6273800" cy="796925"/>
          </a:xfrm>
          <a:prstGeom prst="rect">
            <a:avLst/>
          </a:prstGeom>
          <a:solidFill>
            <a:srgbClr val="FFFF99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Watch again and answer.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10243" name="Text Box 6"/>
          <p:cNvSpPr txBox="1"/>
          <p:nvPr/>
        </p:nvSpPr>
        <p:spPr>
          <a:xfrm>
            <a:off x="1547813" y="1196975"/>
            <a:ext cx="6365875" cy="796925"/>
          </a:xfrm>
          <a:prstGeom prst="rect">
            <a:avLst/>
          </a:prstGeom>
          <a:solidFill>
            <a:srgbClr val="FFFF99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What can Ann draw else?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9224" name="Text Box 8"/>
          <p:cNvSpPr txBox="1"/>
          <p:nvPr/>
        </p:nvSpPr>
        <p:spPr>
          <a:xfrm>
            <a:off x="-25400" y="2492375"/>
            <a:ext cx="916940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Arial" panose="020B0604020202020204" pitchFamily="34" charset="0"/>
              </a:rPr>
              <a:t>---She can draw_______________.</a:t>
            </a:r>
            <a:endParaRPr lang="en-US" altLang="zh-CN" sz="4400" b="1" dirty="0">
              <a:latin typeface="Arial" panose="020B0604020202020204" pitchFamily="34" charset="0"/>
            </a:endParaRPr>
          </a:p>
        </p:txBody>
      </p:sp>
      <p:sp>
        <p:nvSpPr>
          <p:cNvPr id="9225" name="Text Box 9"/>
          <p:cNvSpPr txBox="1"/>
          <p:nvPr/>
        </p:nvSpPr>
        <p:spPr>
          <a:xfrm>
            <a:off x="4787900" y="2492375"/>
            <a:ext cx="193833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a   shoe</a:t>
            </a:r>
            <a:endParaRPr lang="en-US" altLang="zh-CN" sz="4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27" name="Picture 11" descr="2WPXL[0UJWL6CD_]BD1{YEF"/>
          <p:cNvPicPr>
            <a:picLocks noChangeAspect="1"/>
          </p:cNvPicPr>
          <p:nvPr/>
        </p:nvPicPr>
        <p:blipFill>
          <a:blip r:embed="rId1"/>
          <a:srcRect t="10593" r="2007"/>
          <a:stretch>
            <a:fillRect/>
          </a:stretch>
        </p:blipFill>
        <p:spPr>
          <a:xfrm>
            <a:off x="5148263" y="3716338"/>
            <a:ext cx="3024187" cy="1822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2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AutoShape 6"/>
          <p:cNvSpPr/>
          <p:nvPr/>
        </p:nvSpPr>
        <p:spPr>
          <a:xfrm>
            <a:off x="2555875" y="1268413"/>
            <a:ext cx="4608513" cy="719137"/>
          </a:xfrm>
          <a:prstGeom prst="wedgeRoundRectCallout">
            <a:avLst>
              <a:gd name="adj1" fmla="val -49481"/>
              <a:gd name="adj2" fmla="val 93046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4000" dirty="0">
                <a:latin typeface="Arial" panose="020B0604020202020204" pitchFamily="34" charset="0"/>
              </a:rPr>
              <a:t>Show me a shoe.</a:t>
            </a:r>
            <a:endParaRPr lang="en-US" altLang="zh-CN" sz="4000" dirty="0">
              <a:latin typeface="Arial" panose="020B0604020202020204" pitchFamily="34" charset="0"/>
            </a:endParaRPr>
          </a:p>
        </p:txBody>
      </p:sp>
      <p:sp>
        <p:nvSpPr>
          <p:cNvPr id="11267" name="WordArt 7"/>
          <p:cNvSpPr>
            <a:spLocks noTextEdit="1"/>
          </p:cNvSpPr>
          <p:nvPr/>
        </p:nvSpPr>
        <p:spPr>
          <a:xfrm>
            <a:off x="900113" y="2708275"/>
            <a:ext cx="1441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Linlin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68" name="WordArt 8"/>
          <p:cNvSpPr>
            <a:spLocks noTextEdit="1"/>
          </p:cNvSpPr>
          <p:nvPr/>
        </p:nvSpPr>
        <p:spPr>
          <a:xfrm>
            <a:off x="898525" y="5157788"/>
            <a:ext cx="1008063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Ann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69" name="AutoShape 9"/>
          <p:cNvSpPr/>
          <p:nvPr/>
        </p:nvSpPr>
        <p:spPr>
          <a:xfrm>
            <a:off x="2555875" y="3644900"/>
            <a:ext cx="2808288" cy="719138"/>
          </a:xfrm>
          <a:prstGeom prst="wedgeRoundRectCallout">
            <a:avLst>
              <a:gd name="adj1" fmla="val -53560"/>
              <a:gd name="adj2" fmla="val 8223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4000" dirty="0">
                <a:latin typeface="Arial" panose="020B0604020202020204" pitchFamily="34" charset="0"/>
              </a:rPr>
              <a:t>Here it is.</a:t>
            </a:r>
            <a:endParaRPr lang="en-US" altLang="zh-CN" sz="4000" dirty="0">
              <a:latin typeface="Arial" panose="020B0604020202020204" pitchFamily="34" charset="0"/>
            </a:endParaRPr>
          </a:p>
        </p:txBody>
      </p:sp>
      <p:pic>
        <p:nvPicPr>
          <p:cNvPr id="11270" name="Picture 10" descr="75HLK4AJZBCU7]NUAT)O`1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052513"/>
            <a:ext cx="1552575" cy="1562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Picture 11" descr="Y`$CSYV%6Y`H8}2XH28FX9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3500438"/>
            <a:ext cx="1609725" cy="1562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Text Box 12"/>
          <p:cNvSpPr txBox="1"/>
          <p:nvPr/>
        </p:nvSpPr>
        <p:spPr>
          <a:xfrm>
            <a:off x="179388" y="69850"/>
            <a:ext cx="2640012" cy="796925"/>
          </a:xfrm>
          <a:prstGeom prst="rect">
            <a:avLst/>
          </a:prstGeom>
          <a:solidFill>
            <a:srgbClr val="FFFF99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Role Play.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3"/>
          <p:cNvSpPr txBox="1"/>
          <p:nvPr/>
        </p:nvSpPr>
        <p:spPr>
          <a:xfrm>
            <a:off x="0" y="0"/>
            <a:ext cx="9144000" cy="11636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等线"/>
              </a:rPr>
              <a:t>Listen and imitate</a:t>
            </a:r>
            <a:r>
              <a:rPr lang="zh-CN" altLang="en-US" sz="3200" b="1" dirty="0">
                <a:latin typeface="Times New Roman" panose="02020603050405020304" pitchFamily="18" charset="0"/>
                <a:ea typeface="等线"/>
              </a:rPr>
              <a:t>听音模仿</a:t>
            </a:r>
            <a:endParaRPr lang="zh-CN" altLang="en-US" sz="3200" b="1" dirty="0">
              <a:latin typeface="Times New Roman" panose="02020603050405020304" pitchFamily="18" charset="0"/>
              <a:ea typeface="等线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等线"/>
              </a:rPr>
              <a:t>提示</a:t>
            </a:r>
            <a:r>
              <a:rPr lang="en-US" altLang="zh-CN" sz="3200" b="1" dirty="0">
                <a:latin typeface="Times New Roman" panose="02020603050405020304" pitchFamily="18" charset="0"/>
                <a:ea typeface="等线"/>
              </a:rPr>
              <a:t>: </a:t>
            </a:r>
            <a:r>
              <a:rPr lang="zh-CN" altLang="en-US" sz="3200" b="1" dirty="0">
                <a:latin typeface="Times New Roman" panose="02020603050405020304" pitchFamily="18" charset="0"/>
                <a:ea typeface="等线"/>
              </a:rPr>
              <a:t>注意语音语调</a:t>
            </a:r>
            <a:r>
              <a:rPr lang="en-US" altLang="zh-CN" sz="3200" b="1" dirty="0">
                <a:latin typeface="Times New Roman" panose="02020603050405020304" pitchFamily="18" charset="0"/>
                <a:ea typeface="等线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等线"/>
              </a:rPr>
              <a:t>注意人物表情动作。</a:t>
            </a:r>
            <a:endParaRPr lang="zh-CN" altLang="en-US" sz="3200" b="1" dirty="0">
              <a:latin typeface="Times New Roman" panose="02020603050405020304" pitchFamily="18" charset="0"/>
              <a:ea typeface="等线"/>
            </a:endParaRPr>
          </a:p>
        </p:txBody>
      </p:sp>
      <p:sp>
        <p:nvSpPr>
          <p:cNvPr id="12291" name="文本框 4"/>
          <p:cNvSpPr txBox="1"/>
          <p:nvPr/>
        </p:nvSpPr>
        <p:spPr>
          <a:xfrm>
            <a:off x="250825" y="1125538"/>
            <a:ext cx="8712200" cy="5607050"/>
          </a:xfrm>
          <a:prstGeom prst="rect">
            <a:avLst/>
          </a:prstGeom>
          <a:noFill/>
          <a:ln w="28575" cap="flat" cmpd="sng">
            <a:solidFill>
              <a:srgbClr val="2F528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Linlin: Hello, Ann.</a:t>
            </a:r>
            <a:endParaRPr lang="en-US" altLang="zh-CN" sz="4000" b="1" dirty="0">
              <a:latin typeface="Times New Roman" panose="02020603050405020304" pitchFamily="18" charset="0"/>
              <a:ea typeface="等线"/>
            </a:endParaRPr>
          </a:p>
          <a:p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Ann: Hello, Linlin.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ea typeface="等线"/>
            </a:endParaRPr>
          </a:p>
          <a:p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Linlin: Wow, a face and a cap. So beautiful. Can you draw a shoe?</a:t>
            </a:r>
            <a:endParaRPr lang="en-US" altLang="zh-CN" sz="4000" b="1" dirty="0">
              <a:latin typeface="Times New Roman" panose="02020603050405020304" pitchFamily="18" charset="0"/>
              <a:ea typeface="等线"/>
            </a:endParaRPr>
          </a:p>
          <a:p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Ann:Yes.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ea typeface="等线"/>
            </a:endParaRPr>
          </a:p>
          <a:p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Linlin: Show me a shoe.</a:t>
            </a:r>
            <a:endParaRPr lang="en-US" altLang="zh-CN" sz="4000" b="1" dirty="0">
              <a:latin typeface="Times New Roman" panose="02020603050405020304" pitchFamily="18" charset="0"/>
              <a:ea typeface="等线"/>
            </a:endParaRPr>
          </a:p>
          <a:p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Ann:Here it is.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ea typeface="等线"/>
            </a:endParaRPr>
          </a:p>
          <a:p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Linlin: Wow,beautiful.</a:t>
            </a:r>
            <a:endParaRPr lang="en-US" altLang="zh-CN" sz="4000" b="1" dirty="0">
              <a:latin typeface="Times New Roman" panose="02020603050405020304" pitchFamily="18" charset="0"/>
              <a:ea typeface="等线"/>
            </a:endParaRPr>
          </a:p>
          <a:p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Ann:Thank you.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ea typeface="等线"/>
            </a:endParaRPr>
          </a:p>
        </p:txBody>
      </p:sp>
      <p:sp>
        <p:nvSpPr>
          <p:cNvPr id="11270" name="Line 6"/>
          <p:cNvSpPr/>
          <p:nvPr/>
        </p:nvSpPr>
        <p:spPr>
          <a:xfrm>
            <a:off x="2484438" y="1773238"/>
            <a:ext cx="2376487" cy="0"/>
          </a:xfrm>
          <a:prstGeom prst="line">
            <a:avLst/>
          </a:prstGeom>
          <a:ln w="889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1" name="Line 7"/>
          <p:cNvSpPr/>
          <p:nvPr/>
        </p:nvSpPr>
        <p:spPr>
          <a:xfrm>
            <a:off x="1619250" y="2420938"/>
            <a:ext cx="3168650" cy="0"/>
          </a:xfrm>
          <a:prstGeom prst="line">
            <a:avLst/>
          </a:prstGeom>
          <a:ln w="889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2" name="Line 8"/>
          <p:cNvSpPr/>
          <p:nvPr/>
        </p:nvSpPr>
        <p:spPr>
          <a:xfrm>
            <a:off x="2627313" y="3068638"/>
            <a:ext cx="4537075" cy="0"/>
          </a:xfrm>
          <a:prstGeom prst="line">
            <a:avLst/>
          </a:prstGeom>
          <a:ln w="889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3" name="Line 9"/>
          <p:cNvSpPr/>
          <p:nvPr/>
        </p:nvSpPr>
        <p:spPr>
          <a:xfrm>
            <a:off x="323850" y="3573463"/>
            <a:ext cx="2016125" cy="0"/>
          </a:xfrm>
          <a:prstGeom prst="line">
            <a:avLst/>
          </a:prstGeom>
          <a:ln w="889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4" name="Line 10"/>
          <p:cNvSpPr/>
          <p:nvPr/>
        </p:nvSpPr>
        <p:spPr>
          <a:xfrm>
            <a:off x="7524750" y="3068638"/>
            <a:ext cx="649288" cy="0"/>
          </a:xfrm>
          <a:prstGeom prst="line">
            <a:avLst/>
          </a:prstGeom>
          <a:ln w="889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5" name="Line 11"/>
          <p:cNvSpPr/>
          <p:nvPr/>
        </p:nvSpPr>
        <p:spPr>
          <a:xfrm>
            <a:off x="2627313" y="3644900"/>
            <a:ext cx="4608512" cy="0"/>
          </a:xfrm>
          <a:prstGeom prst="line">
            <a:avLst/>
          </a:prstGeom>
          <a:ln w="889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6" name="Line 12"/>
          <p:cNvSpPr/>
          <p:nvPr/>
        </p:nvSpPr>
        <p:spPr>
          <a:xfrm>
            <a:off x="1547813" y="4292600"/>
            <a:ext cx="720725" cy="0"/>
          </a:xfrm>
          <a:prstGeom prst="line">
            <a:avLst/>
          </a:prstGeom>
          <a:ln w="889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7" name="Line 13"/>
          <p:cNvSpPr/>
          <p:nvPr/>
        </p:nvSpPr>
        <p:spPr>
          <a:xfrm>
            <a:off x="2555875" y="4868863"/>
            <a:ext cx="3384550" cy="0"/>
          </a:xfrm>
          <a:prstGeom prst="line">
            <a:avLst/>
          </a:prstGeom>
          <a:ln w="889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8" name="Line 14"/>
          <p:cNvSpPr/>
          <p:nvPr/>
        </p:nvSpPr>
        <p:spPr>
          <a:xfrm>
            <a:off x="1331913" y="5445125"/>
            <a:ext cx="2376487" cy="0"/>
          </a:xfrm>
          <a:prstGeom prst="line">
            <a:avLst/>
          </a:prstGeom>
          <a:ln w="889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9" name="Line 15"/>
          <p:cNvSpPr/>
          <p:nvPr/>
        </p:nvSpPr>
        <p:spPr>
          <a:xfrm>
            <a:off x="2484438" y="6092825"/>
            <a:ext cx="3382962" cy="0"/>
          </a:xfrm>
          <a:prstGeom prst="line">
            <a:avLst/>
          </a:prstGeom>
          <a:ln w="889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80" name="Line 16"/>
          <p:cNvSpPr/>
          <p:nvPr/>
        </p:nvSpPr>
        <p:spPr>
          <a:xfrm>
            <a:off x="1476375" y="6669088"/>
            <a:ext cx="2376488" cy="0"/>
          </a:xfrm>
          <a:prstGeom prst="line">
            <a:avLst/>
          </a:prstGeom>
          <a:ln w="889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Hello, Ann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ello,Linl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8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ow,a face and a cap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o beautifu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o beautifu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n you draw a sh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Yes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how me a sho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 ba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ow , beautifu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hank y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3"/>
          <p:cNvSpPr txBox="1"/>
          <p:nvPr/>
        </p:nvSpPr>
        <p:spPr>
          <a:xfrm>
            <a:off x="250825" y="115888"/>
            <a:ext cx="4991100" cy="74771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4300" b="1" dirty="0">
                <a:latin typeface="黑体" panose="02010609060101010101" pitchFamily="49" charset="-122"/>
                <a:ea typeface="黑体" panose="02010609060101010101" pitchFamily="49" charset="-122"/>
              </a:rPr>
              <a:t>Role Play</a:t>
            </a:r>
            <a:r>
              <a:rPr lang="zh-CN" altLang="en-US" sz="4300" b="1" dirty="0">
                <a:latin typeface="黑体" panose="02010609060101010101" pitchFamily="49" charset="-122"/>
                <a:ea typeface="黑体" panose="02010609060101010101" pitchFamily="49" charset="-122"/>
              </a:rPr>
              <a:t>角色扮演</a:t>
            </a:r>
            <a:endParaRPr lang="zh-CN" altLang="en-US" sz="4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TextBox 1"/>
          <p:cNvSpPr txBox="1"/>
          <p:nvPr/>
        </p:nvSpPr>
        <p:spPr>
          <a:xfrm>
            <a:off x="323850" y="1916113"/>
            <a:ext cx="8316913" cy="2706687"/>
          </a:xfrm>
          <a:prstGeom prst="rect">
            <a:avLst/>
          </a:prstGeom>
          <a:noFill/>
          <a:ln w="57150" cap="flat" cmpd="sng">
            <a:solidFill>
              <a:srgbClr val="00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43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           </a:t>
            </a:r>
            <a:r>
              <a:rPr lang="zh-CN" altLang="en-US" sz="43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规  则</a:t>
            </a:r>
            <a:r>
              <a:rPr lang="zh-CN" altLang="en-US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endParaRPr lang="zh-CN" altLang="en-US" sz="4300" b="1" dirty="0">
              <a:solidFill>
                <a:schemeClr val="hlin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两人一组，一人一角色。注</a:t>
            </a:r>
            <a:endParaRPr lang="zh-CN" altLang="en-US" sz="4300" b="1" dirty="0">
              <a:solidFill>
                <a:schemeClr val="hlin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意语音语调，表情丰富。</a:t>
            </a:r>
            <a:endParaRPr lang="zh-CN" altLang="en-US" sz="4300" b="1" dirty="0">
              <a:solidFill>
                <a:schemeClr val="hlin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16" name="文本框 4"/>
          <p:cNvSpPr txBox="1"/>
          <p:nvPr/>
        </p:nvSpPr>
        <p:spPr>
          <a:xfrm>
            <a:off x="250825" y="1125538"/>
            <a:ext cx="8712200" cy="5607050"/>
          </a:xfrm>
          <a:prstGeom prst="rect">
            <a:avLst/>
          </a:prstGeom>
          <a:noFill/>
          <a:ln w="28575" cap="flat" cmpd="sng">
            <a:solidFill>
              <a:srgbClr val="2F528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Linlin: Hello, Ann.</a:t>
            </a:r>
            <a:endParaRPr lang="en-US" altLang="zh-CN" sz="4000" b="1" dirty="0">
              <a:latin typeface="Times New Roman" panose="02020603050405020304" pitchFamily="18" charset="0"/>
              <a:ea typeface="等线"/>
            </a:endParaRPr>
          </a:p>
          <a:p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Ann: Hello, Linlin.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ea typeface="等线"/>
            </a:endParaRPr>
          </a:p>
          <a:p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Linlin: Wow, a face and a cap. So beautiful. Can you draw a shoe?</a:t>
            </a:r>
            <a:endParaRPr lang="en-US" altLang="zh-CN" sz="4000" b="1" dirty="0">
              <a:latin typeface="Times New Roman" panose="02020603050405020304" pitchFamily="18" charset="0"/>
              <a:ea typeface="等线"/>
            </a:endParaRPr>
          </a:p>
          <a:p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Ann:Yes.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ea typeface="等线"/>
            </a:endParaRPr>
          </a:p>
          <a:p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Linlin: Show me a shoe.</a:t>
            </a:r>
            <a:endParaRPr lang="en-US" altLang="zh-CN" sz="4000" b="1" dirty="0">
              <a:latin typeface="Times New Roman" panose="02020603050405020304" pitchFamily="18" charset="0"/>
              <a:ea typeface="等线"/>
            </a:endParaRPr>
          </a:p>
          <a:p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Ann:Here it is.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ea typeface="等线"/>
            </a:endParaRPr>
          </a:p>
          <a:p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Linlin: Wow,beautiful.</a:t>
            </a:r>
            <a:endParaRPr lang="en-US" altLang="zh-CN" sz="4000" b="1" dirty="0">
              <a:latin typeface="Times New Roman" panose="02020603050405020304" pitchFamily="18" charset="0"/>
              <a:ea typeface="等线"/>
            </a:endParaRPr>
          </a:p>
          <a:p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Ann:Thank you.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ea typeface="等线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  <p:bldP spid="133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338" y="47625"/>
            <a:ext cx="8120062" cy="677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0" name="Rectangle 10"/>
          <p:cNvSpPr/>
          <p:nvPr/>
        </p:nvSpPr>
        <p:spPr>
          <a:xfrm>
            <a:off x="250825" y="1341438"/>
            <a:ext cx="8497888" cy="54006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1" name="Oval 11"/>
          <p:cNvSpPr/>
          <p:nvPr/>
        </p:nvSpPr>
        <p:spPr>
          <a:xfrm>
            <a:off x="9467850" y="1412875"/>
            <a:ext cx="433388" cy="3603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2" name="Oval 12"/>
          <p:cNvSpPr/>
          <p:nvPr/>
        </p:nvSpPr>
        <p:spPr>
          <a:xfrm>
            <a:off x="9396413" y="1989138"/>
            <a:ext cx="433387" cy="3603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3" name="Oval 13"/>
          <p:cNvSpPr/>
          <p:nvPr/>
        </p:nvSpPr>
        <p:spPr>
          <a:xfrm>
            <a:off x="9467850" y="2636838"/>
            <a:ext cx="433388" cy="3603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4" name="Oval 14"/>
          <p:cNvSpPr/>
          <p:nvPr/>
        </p:nvSpPr>
        <p:spPr>
          <a:xfrm>
            <a:off x="9396413" y="3284538"/>
            <a:ext cx="433387" cy="3603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5" name="Oval 15"/>
          <p:cNvSpPr/>
          <p:nvPr/>
        </p:nvSpPr>
        <p:spPr>
          <a:xfrm>
            <a:off x="9396413" y="3860800"/>
            <a:ext cx="433387" cy="3603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6" name="Oval 16"/>
          <p:cNvSpPr/>
          <p:nvPr/>
        </p:nvSpPr>
        <p:spPr>
          <a:xfrm>
            <a:off x="9396413" y="4365625"/>
            <a:ext cx="433387" cy="3603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 ba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 c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2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 fa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n app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n app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n eg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 animBg="1"/>
      <p:bldP spid="15371" grpId="0" animBg="1"/>
      <p:bldP spid="15372" grpId="0" animBg="1"/>
      <p:bldP spid="15373" grpId="0" animBg="1"/>
      <p:bldP spid="15374" grpId="0" animBg="1"/>
      <p:bldP spid="15375" grpId="0" animBg="1"/>
      <p:bldP spid="1537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3"/>
          <p:cNvSpPr txBox="1"/>
          <p:nvPr/>
        </p:nvSpPr>
        <p:spPr>
          <a:xfrm>
            <a:off x="531813" y="30163"/>
            <a:ext cx="5695950" cy="7477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4300" b="1" dirty="0">
                <a:latin typeface="Arial" panose="020B0604020202020204" pitchFamily="34" charset="0"/>
                <a:ea typeface="等线"/>
              </a:rPr>
              <a:t>Watch,listen and do.</a:t>
            </a:r>
            <a:endParaRPr lang="en-US" altLang="zh-CN" sz="4300" b="1" dirty="0">
              <a:latin typeface="Arial" panose="020B0604020202020204" pitchFamily="34" charset="0"/>
              <a:ea typeface="等线"/>
            </a:endParaRPr>
          </a:p>
        </p:txBody>
      </p:sp>
      <p:pic>
        <p:nvPicPr>
          <p:cNvPr id="12299" name="watch and do_480x320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50825" y="908050"/>
            <a:ext cx="8642350" cy="568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2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29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2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5" descr="97f58PICDgs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700213"/>
            <a:ext cx="8893175" cy="5157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WordArt 6"/>
          <p:cNvSpPr>
            <a:spLocks noTextEdit="1"/>
          </p:cNvSpPr>
          <p:nvPr/>
        </p:nvSpPr>
        <p:spPr>
          <a:xfrm>
            <a:off x="1116013" y="1484313"/>
            <a:ext cx="6480175" cy="1452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412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Show Time</a:t>
            </a:r>
            <a:endParaRPr lang="zh-CN" altLang="en-US" sz="3600">
              <a:ln w="412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2" name="Rectangle 7"/>
          <p:cNvSpPr/>
          <p:nvPr/>
        </p:nvSpPr>
        <p:spPr>
          <a:xfrm>
            <a:off x="611188" y="836613"/>
            <a:ext cx="7416800" cy="2736850"/>
          </a:xfrm>
          <a:prstGeom prst="rect">
            <a:avLst/>
          </a:prstGeom>
          <a:noFill/>
          <a:ln w="76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1" name="sing a song 480x320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68313" y="1125538"/>
            <a:ext cx="7921625" cy="554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6"/>
          <p:cNvSpPr txBox="1"/>
          <p:nvPr/>
        </p:nvSpPr>
        <p:spPr>
          <a:xfrm>
            <a:off x="179388" y="69850"/>
            <a:ext cx="3433762" cy="796925"/>
          </a:xfrm>
          <a:prstGeom prst="rect">
            <a:avLst/>
          </a:prstGeom>
          <a:solidFill>
            <a:srgbClr val="FFFF99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Enjoy a song.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10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Box 1"/>
          <p:cNvSpPr txBox="1"/>
          <p:nvPr/>
        </p:nvSpPr>
        <p:spPr>
          <a:xfrm>
            <a:off x="323850" y="981075"/>
            <a:ext cx="8640763" cy="5264150"/>
          </a:xfrm>
          <a:prstGeom prst="rect">
            <a:avLst/>
          </a:prstGeom>
          <a:noFill/>
          <a:ln w="57150" cap="flat" cmpd="sng">
            <a:solidFill>
              <a:srgbClr val="00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43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en-US" altLang="zh-CN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</a:t>
            </a:r>
            <a:r>
              <a:rPr lang="zh-CN" altLang="en-US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四人为一组，每人都拿出准备好的单词卡。组长作为发令员，其他人配合与组长交流。</a:t>
            </a:r>
            <a:endParaRPr lang="zh-CN" altLang="en-US" sz="4300" b="1" dirty="0">
              <a:solidFill>
                <a:schemeClr val="hlin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</a:t>
            </a:r>
            <a:r>
              <a:rPr lang="zh-CN" altLang="en-US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注意语音语调，遇到不懂能相互帮助。</a:t>
            </a:r>
            <a:endParaRPr lang="zh-CN" altLang="en-US" sz="4300" b="1" dirty="0">
              <a:solidFill>
                <a:schemeClr val="hlin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3.</a:t>
            </a:r>
            <a:r>
              <a:rPr lang="zh-CN" altLang="en-US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交流时间为</a:t>
            </a:r>
            <a:r>
              <a:rPr lang="en-US" altLang="zh-CN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sz="4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分钟。</a:t>
            </a:r>
            <a:endParaRPr lang="zh-CN" altLang="en-US" sz="4300" b="1" dirty="0">
              <a:solidFill>
                <a:schemeClr val="hlin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35" name="Rectangle 5"/>
          <p:cNvSpPr/>
          <p:nvPr/>
        </p:nvSpPr>
        <p:spPr>
          <a:xfrm>
            <a:off x="3635375" y="0"/>
            <a:ext cx="270510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FF3300"/>
                </a:solidFill>
                <a:latin typeface="Arial" panose="020B0604020202020204" pitchFamily="34" charset="0"/>
              </a:rPr>
              <a:t>规      则</a:t>
            </a:r>
            <a:endParaRPr lang="zh-CN" altLang="en-US" sz="54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AutoShape 5" descr="318768-13062115050059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59" name="AutoShape 7" descr="318768-13062115050059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0" name="AutoShape 9" descr="318768-13062115050059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9461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063" y="0"/>
            <a:ext cx="3563937" cy="242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3" name="文本框 4"/>
          <p:cNvSpPr txBox="1"/>
          <p:nvPr/>
        </p:nvSpPr>
        <p:spPr>
          <a:xfrm>
            <a:off x="179388" y="1125538"/>
            <a:ext cx="8712200" cy="435927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组长：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Hello.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ea typeface="等线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  <a:ea typeface="等线"/>
              </a:rPr>
              <a:t>组员：</a:t>
            </a:r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Hello.</a:t>
            </a:r>
            <a:endParaRPr lang="en-US" altLang="zh-CN" sz="4000" b="1" dirty="0">
              <a:latin typeface="Times New Roman" panose="02020603050405020304" pitchFamily="18" charset="0"/>
              <a:ea typeface="等线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组长：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XXX.Show me </a:t>
            </a:r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  <a:ea typeface="等线"/>
              </a:rPr>
              <a:t>a dog</a:t>
            </a:r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.</a:t>
            </a:r>
            <a:endParaRPr lang="en-US" altLang="zh-CN" sz="4000" b="1" dirty="0">
              <a:latin typeface="Times New Roman" panose="02020603050405020304" pitchFamily="18" charset="0"/>
              <a:ea typeface="等线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  <a:ea typeface="等线"/>
              </a:rPr>
              <a:t>组员</a:t>
            </a:r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1</a:t>
            </a:r>
            <a:r>
              <a:rPr lang="zh-CN" altLang="en-US" sz="4000" b="1" dirty="0">
                <a:latin typeface="Times New Roman" panose="02020603050405020304" pitchFamily="18" charset="0"/>
                <a:ea typeface="等线"/>
              </a:rPr>
              <a:t>：</a:t>
            </a:r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Here it is.</a:t>
            </a:r>
            <a:endParaRPr lang="en-US" altLang="zh-CN" sz="4000" b="1" dirty="0">
              <a:latin typeface="Times New Roman" panose="02020603050405020304" pitchFamily="18" charset="0"/>
              <a:ea typeface="等线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组长：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Good.XXX.Show me </a:t>
            </a:r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  <a:ea typeface="等线"/>
              </a:rPr>
              <a:t>a car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.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ea typeface="等线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  <a:ea typeface="等线"/>
              </a:rPr>
              <a:t>组员</a:t>
            </a:r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2</a:t>
            </a:r>
            <a:r>
              <a:rPr lang="zh-CN" altLang="en-US" sz="4000" b="1" dirty="0">
                <a:latin typeface="Times New Roman" panose="02020603050405020304" pitchFamily="18" charset="0"/>
                <a:ea typeface="等线"/>
              </a:rPr>
              <a:t>：</a:t>
            </a:r>
            <a:r>
              <a:rPr lang="en-US" altLang="zh-CN" sz="4000" b="1" dirty="0">
                <a:latin typeface="Times New Roman" panose="02020603050405020304" pitchFamily="18" charset="0"/>
                <a:ea typeface="等线"/>
              </a:rPr>
              <a:t>Here it is.</a:t>
            </a:r>
            <a:endParaRPr lang="en-US" altLang="zh-CN" sz="4000" b="1" dirty="0">
              <a:latin typeface="Times New Roman" panose="02020603050405020304" pitchFamily="18" charset="0"/>
              <a:ea typeface="等线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组长：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等线"/>
              </a:rPr>
              <a:t>Good.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ea typeface="等线"/>
            </a:endParaRPr>
          </a:p>
        </p:txBody>
      </p:sp>
      <p:sp>
        <p:nvSpPr>
          <p:cNvPr id="19463" name="Rectangle 12"/>
          <p:cNvSpPr/>
          <p:nvPr/>
        </p:nvSpPr>
        <p:spPr>
          <a:xfrm>
            <a:off x="2051050" y="0"/>
            <a:ext cx="431800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latin typeface="Arial" panose="020B0604020202020204" pitchFamily="34" charset="0"/>
              </a:rPr>
              <a:t>小组展示内容</a:t>
            </a:r>
            <a:endParaRPr lang="zh-CN" altLang="en-US" sz="5400" b="1" dirty="0">
              <a:latin typeface="Arial" panose="020B0604020202020204" pitchFamily="34" charset="0"/>
            </a:endParaRPr>
          </a:p>
        </p:txBody>
      </p:sp>
      <p:sp>
        <p:nvSpPr>
          <p:cNvPr id="19464" name="Rectangle 13"/>
          <p:cNvSpPr/>
          <p:nvPr/>
        </p:nvSpPr>
        <p:spPr>
          <a:xfrm>
            <a:off x="179388" y="5876925"/>
            <a:ext cx="7537450" cy="823913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注意人名和单词可以替换。</a:t>
            </a:r>
            <a:endParaRPr lang="zh-CN" altLang="en-US" sz="48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AutoShape 4"/>
          <p:cNvSpPr/>
          <p:nvPr/>
        </p:nvSpPr>
        <p:spPr>
          <a:xfrm>
            <a:off x="3348038" y="188913"/>
            <a:ext cx="3906837" cy="1120775"/>
          </a:xfrm>
          <a:prstGeom prst="flowChartAlternateProcess">
            <a:avLst/>
          </a:prstGeom>
          <a:solidFill>
            <a:schemeClr val="accent1"/>
          </a:solidFill>
          <a:ln w="76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6400" b="1" dirty="0">
                <a:latin typeface="Arial" panose="020B0604020202020204" pitchFamily="34" charset="0"/>
                <a:ea typeface="等线"/>
              </a:rPr>
              <a:t>Summary</a:t>
            </a:r>
            <a:endParaRPr lang="en-US" altLang="zh-CN" sz="6400" b="1" dirty="0">
              <a:latin typeface="Arial" panose="020B0604020202020204" pitchFamily="34" charset="0"/>
              <a:ea typeface="等线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468313" y="1484313"/>
            <a:ext cx="4541838" cy="6715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84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本节课我们学习了：</a:t>
            </a:r>
            <a:endParaRPr kumimoji="0" lang="zh-CN" altLang="en-US" sz="384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0484" name="图片 13"/>
          <p:cNvPicPr>
            <a:picLocks noChangeAspect="1"/>
          </p:cNvPicPr>
          <p:nvPr/>
        </p:nvPicPr>
        <p:blipFill>
          <a:blip r:embed="rId1"/>
          <a:srcRect t="22302"/>
          <a:stretch>
            <a:fillRect/>
          </a:stretch>
        </p:blipFill>
        <p:spPr>
          <a:xfrm>
            <a:off x="666750" y="2232025"/>
            <a:ext cx="8121650" cy="4046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4"/>
          <p:cNvSpPr/>
          <p:nvPr/>
        </p:nvSpPr>
        <p:spPr>
          <a:xfrm>
            <a:off x="250825" y="1412875"/>
            <a:ext cx="9094788" cy="547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等线"/>
              </a:rPr>
              <a:t>二</a:t>
            </a:r>
            <a:r>
              <a:rPr lang="en-US" altLang="zh-CN" sz="3600" b="1" dirty="0">
                <a:latin typeface="Times New Roman" panose="02020603050405020304" pitchFamily="18" charset="0"/>
                <a:ea typeface="等线"/>
              </a:rPr>
              <a:t>.</a:t>
            </a:r>
            <a:r>
              <a:rPr lang="zh-CN" altLang="en-US" sz="3600" b="1" dirty="0">
                <a:latin typeface="Times New Roman" panose="02020603050405020304" pitchFamily="18" charset="0"/>
                <a:ea typeface="等线"/>
              </a:rPr>
              <a:t>选择题。</a:t>
            </a:r>
            <a:endParaRPr lang="zh-CN" altLang="en-US" sz="3600" b="1" dirty="0">
              <a:latin typeface="Times New Roman" panose="02020603050405020304" pitchFamily="18" charset="0"/>
              <a:ea typeface="等线"/>
            </a:endParaRPr>
          </a:p>
          <a:p>
            <a:pPr>
              <a:lnSpc>
                <a:spcPct val="80000"/>
              </a:lnSpc>
            </a:pPr>
            <a:endParaRPr lang="zh-CN" altLang="en-US" sz="3600" b="1" dirty="0">
              <a:latin typeface="Times New Roman" panose="02020603050405020304" pitchFamily="18" charset="0"/>
              <a:ea typeface="等线"/>
            </a:endParaRP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等线"/>
              </a:rPr>
              <a:t>（       ）</a:t>
            </a:r>
            <a:r>
              <a:rPr lang="en-US" altLang="zh-CN" sz="3600" b="1" dirty="0">
                <a:latin typeface="Times New Roman" panose="02020603050405020304" pitchFamily="18" charset="0"/>
                <a:ea typeface="等线"/>
              </a:rPr>
              <a:t>1. Show me a ball.</a:t>
            </a:r>
            <a:r>
              <a:rPr lang="zh-CN" altLang="en-US" sz="3600" b="1" dirty="0">
                <a:latin typeface="Times New Roman" panose="02020603050405020304" pitchFamily="18" charset="0"/>
                <a:ea typeface="等线"/>
              </a:rPr>
              <a:t>的中文意思。</a:t>
            </a:r>
            <a:endParaRPr lang="zh-CN" altLang="en-US" sz="3600" b="1" dirty="0">
              <a:latin typeface="Times New Roman" panose="02020603050405020304" pitchFamily="18" charset="0"/>
              <a:ea typeface="等线"/>
            </a:endParaRPr>
          </a:p>
          <a:p>
            <a:pPr>
              <a:lnSpc>
                <a:spcPct val="80000"/>
              </a:lnSpc>
            </a:pPr>
            <a:endParaRPr lang="zh-CN" altLang="en-US" sz="3600" b="1" dirty="0">
              <a:latin typeface="Times New Roman" panose="02020603050405020304" pitchFamily="18" charset="0"/>
              <a:ea typeface="等线"/>
            </a:endParaRP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等线"/>
              </a:rPr>
              <a:t>    </a:t>
            </a:r>
            <a:r>
              <a:rPr lang="en-US" altLang="zh-CN" sz="3600" b="1" dirty="0">
                <a:latin typeface="Times New Roman" panose="02020603050405020304" pitchFamily="18" charset="0"/>
                <a:ea typeface="等线"/>
              </a:rPr>
              <a:t>A.</a:t>
            </a:r>
            <a:r>
              <a:rPr lang="zh-CN" altLang="en-US" sz="3600" b="1" dirty="0">
                <a:latin typeface="Times New Roman" panose="02020603050405020304" pitchFamily="18" charset="0"/>
                <a:ea typeface="等线"/>
              </a:rPr>
              <a:t>给我出示一个球   </a:t>
            </a:r>
            <a:r>
              <a:rPr lang="en-US" altLang="zh-CN" sz="3600" b="1" dirty="0">
                <a:latin typeface="Times New Roman" panose="02020603050405020304" pitchFamily="18" charset="0"/>
                <a:ea typeface="等线"/>
              </a:rPr>
              <a:t>B.</a:t>
            </a:r>
            <a:r>
              <a:rPr lang="zh-CN" altLang="en-US" sz="3600" b="1" dirty="0">
                <a:latin typeface="Times New Roman" panose="02020603050405020304" pitchFamily="18" charset="0"/>
                <a:ea typeface="等线"/>
              </a:rPr>
              <a:t>给我看一只鞋</a:t>
            </a:r>
            <a:endParaRPr lang="zh-CN" altLang="en-US" sz="3600" b="1" dirty="0">
              <a:latin typeface="Times New Roman" panose="02020603050405020304" pitchFamily="18" charset="0"/>
              <a:ea typeface="等线"/>
            </a:endParaRPr>
          </a:p>
          <a:p>
            <a:pPr>
              <a:lnSpc>
                <a:spcPct val="80000"/>
              </a:lnSpc>
            </a:pPr>
            <a:endParaRPr lang="zh-CN" altLang="en-US" sz="3600" b="1" dirty="0">
              <a:latin typeface="Times New Roman" panose="02020603050405020304" pitchFamily="18" charset="0"/>
              <a:ea typeface="等线"/>
            </a:endParaRP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等线"/>
              </a:rPr>
              <a:t>（       ）</a:t>
            </a:r>
            <a:r>
              <a:rPr lang="en-US" altLang="zh-CN" sz="3600" b="1" dirty="0">
                <a:latin typeface="Times New Roman" panose="02020603050405020304" pitchFamily="18" charset="0"/>
                <a:ea typeface="等线"/>
              </a:rPr>
              <a:t>2.---Show  me  a   cap.---_________.</a:t>
            </a:r>
            <a:endParaRPr lang="en-US" altLang="zh-CN" sz="3600" b="1" dirty="0">
              <a:latin typeface="Times New Roman" panose="02020603050405020304" pitchFamily="18" charset="0"/>
              <a:ea typeface="等线"/>
            </a:endParaRPr>
          </a:p>
          <a:p>
            <a:pPr>
              <a:lnSpc>
                <a:spcPct val="80000"/>
              </a:lnSpc>
            </a:pPr>
            <a:endParaRPr lang="en-US" altLang="zh-CN" sz="3600" b="1" dirty="0">
              <a:latin typeface="Times New Roman" panose="02020603050405020304" pitchFamily="18" charset="0"/>
              <a:ea typeface="等线"/>
            </a:endParaRPr>
          </a:p>
          <a:p>
            <a:pPr>
              <a:lnSpc>
                <a:spcPct val="8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等线"/>
              </a:rPr>
              <a:t>       A. Here  is  it.   B. Here  it  is.</a:t>
            </a:r>
            <a:endParaRPr lang="en-US" altLang="zh-CN" sz="3600" b="1" dirty="0">
              <a:latin typeface="Times New Roman" panose="02020603050405020304" pitchFamily="18" charset="0"/>
              <a:ea typeface="等线"/>
            </a:endParaRPr>
          </a:p>
          <a:p>
            <a:pPr>
              <a:lnSpc>
                <a:spcPct val="80000"/>
              </a:lnSpc>
            </a:pPr>
            <a:endParaRPr lang="zh-CN" altLang="zh-CN" sz="3600" b="1" dirty="0">
              <a:latin typeface="Times New Roman" panose="02020603050405020304" pitchFamily="18" charset="0"/>
              <a:ea typeface="等线"/>
            </a:endParaRPr>
          </a:p>
          <a:p>
            <a:pPr>
              <a:lnSpc>
                <a:spcPct val="8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等线"/>
              </a:rPr>
              <a:t> </a:t>
            </a:r>
            <a:endParaRPr lang="zh-CN" altLang="zh-CN" sz="3600" b="1" dirty="0">
              <a:latin typeface="Times New Roman" panose="02020603050405020304" pitchFamily="18" charset="0"/>
              <a:ea typeface="等线"/>
            </a:endParaRPr>
          </a:p>
          <a:p>
            <a:pPr algn="ctr"/>
            <a:r>
              <a:rPr lang="en-US" altLang="zh-CN" sz="3600" b="1" dirty="0">
                <a:latin typeface="宋体" panose="02010600030101010101" pitchFamily="2" charset="-122"/>
                <a:ea typeface="等线"/>
              </a:rPr>
              <a:t> </a:t>
            </a:r>
            <a:endParaRPr lang="en-US" altLang="zh-CN" sz="3600" dirty="0">
              <a:latin typeface="等线"/>
              <a:ea typeface="等线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1042988" y="2060575"/>
            <a:ext cx="557212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dirty="0">
                <a:solidFill>
                  <a:srgbClr val="FF3300"/>
                </a:solidFill>
                <a:latin typeface="Arial" panose="020B0604020202020204" pitchFamily="34" charset="0"/>
              </a:rPr>
              <a:t>A</a:t>
            </a:r>
            <a:endParaRPr lang="en-US" altLang="zh-CN" sz="44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900113" y="3860800"/>
            <a:ext cx="557212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dirty="0">
                <a:solidFill>
                  <a:srgbClr val="FF3300"/>
                </a:solidFill>
                <a:latin typeface="Arial" panose="020B0604020202020204" pitchFamily="34" charset="0"/>
              </a:rPr>
              <a:t>B</a:t>
            </a:r>
            <a:endParaRPr lang="en-US" altLang="zh-CN" sz="44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1509" name="AutoShape 4"/>
          <p:cNvSpPr/>
          <p:nvPr/>
        </p:nvSpPr>
        <p:spPr>
          <a:xfrm>
            <a:off x="3132138" y="188913"/>
            <a:ext cx="3906837" cy="1120775"/>
          </a:xfrm>
          <a:prstGeom prst="flowChartAlternateProcess">
            <a:avLst/>
          </a:prstGeom>
          <a:solidFill>
            <a:schemeClr val="accent1"/>
          </a:solidFill>
          <a:ln w="76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6400" b="1" dirty="0">
                <a:latin typeface="Arial" panose="020B0604020202020204" pitchFamily="34" charset="0"/>
                <a:ea typeface="等线"/>
              </a:rPr>
              <a:t>Summary</a:t>
            </a:r>
            <a:endParaRPr lang="en-US" altLang="zh-CN" sz="6400" b="1" dirty="0">
              <a:latin typeface="Arial" panose="020B0604020202020204" pitchFamily="34" charset="0"/>
              <a:ea typeface="等线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横卷形 2"/>
          <p:cNvSpPr/>
          <p:nvPr/>
        </p:nvSpPr>
        <p:spPr>
          <a:xfrm>
            <a:off x="258763" y="2428875"/>
            <a:ext cx="8720138" cy="3446463"/>
          </a:xfrm>
          <a:prstGeom prst="horizontalScroll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1" name="TextBox 3"/>
          <p:cNvSpPr txBox="1"/>
          <p:nvPr/>
        </p:nvSpPr>
        <p:spPr>
          <a:xfrm>
            <a:off x="1042988" y="3429000"/>
            <a:ext cx="87503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Believe yourself. You are the best.</a:t>
            </a:r>
            <a:endParaRPr lang="en-US" altLang="zh-CN" sz="3600" b="1" dirty="0">
              <a:latin typeface="Arial" panose="020B0604020202020204" pitchFamily="34" charset="0"/>
            </a:endParaRPr>
          </a:p>
          <a:p>
            <a:r>
              <a:rPr lang="zh-CN" altLang="en-US" sz="3600" b="1" dirty="0">
                <a:latin typeface="Arial" panose="020B0604020202020204" pitchFamily="34" charset="0"/>
              </a:rPr>
              <a:t>相信你自己。你是最棒的。</a:t>
            </a:r>
            <a:endParaRPr lang="zh-CN" altLang="en-US" sz="3800" b="1" dirty="0">
              <a:latin typeface="Arial" panose="020B0604020202020204" pitchFamily="34" charset="0"/>
            </a:endParaRPr>
          </a:p>
        </p:txBody>
      </p:sp>
      <p:sp>
        <p:nvSpPr>
          <p:cNvPr id="22532" name="AutoShape 4"/>
          <p:cNvSpPr/>
          <p:nvPr/>
        </p:nvSpPr>
        <p:spPr>
          <a:xfrm>
            <a:off x="2339975" y="765175"/>
            <a:ext cx="4319588" cy="935038"/>
          </a:xfrm>
          <a:prstGeom prst="flowChartAlternateProcess">
            <a:avLst/>
          </a:prstGeom>
          <a:solidFill>
            <a:schemeClr val="accent1"/>
          </a:solidFill>
          <a:ln w="76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4400" b="1" dirty="0">
                <a:latin typeface="Arial" panose="020B0604020202020204" pitchFamily="34" charset="0"/>
              </a:rPr>
              <a:t>Remember</a:t>
            </a:r>
            <a:r>
              <a:rPr lang="zh-CN" altLang="en-US" sz="4400" b="1" dirty="0">
                <a:latin typeface="Arial" panose="020B0604020202020204" pitchFamily="34" charset="0"/>
              </a:rPr>
              <a:t>记住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AutoShape 4"/>
          <p:cNvSpPr/>
          <p:nvPr/>
        </p:nvSpPr>
        <p:spPr>
          <a:xfrm>
            <a:off x="1979613" y="1125538"/>
            <a:ext cx="4883150" cy="1050925"/>
          </a:xfrm>
          <a:prstGeom prst="flowChartAlternateProcess">
            <a:avLst/>
          </a:prstGeom>
          <a:solidFill>
            <a:schemeClr val="accent1"/>
          </a:solidFill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6400" b="1" dirty="0">
                <a:latin typeface="Arial" panose="020B0604020202020204" pitchFamily="34" charset="0"/>
                <a:ea typeface="等线"/>
              </a:rPr>
              <a:t>Homework</a:t>
            </a:r>
            <a:endParaRPr lang="en-US" altLang="zh-CN" sz="6400" b="1" dirty="0">
              <a:latin typeface="Arial" panose="020B0604020202020204" pitchFamily="34" charset="0"/>
              <a:ea typeface="等线"/>
            </a:endParaRPr>
          </a:p>
        </p:txBody>
      </p:sp>
      <p:sp>
        <p:nvSpPr>
          <p:cNvPr id="23555" name="矩形 1"/>
          <p:cNvSpPr/>
          <p:nvPr/>
        </p:nvSpPr>
        <p:spPr>
          <a:xfrm>
            <a:off x="468313" y="3429000"/>
            <a:ext cx="8299450" cy="1190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600" b="1" dirty="0">
                <a:latin typeface="等线"/>
                <a:ea typeface="等线"/>
                <a:sym typeface="+mn-ea"/>
              </a:rPr>
              <a:t>同桌之间用</a:t>
            </a:r>
            <a:r>
              <a:rPr lang="en-US" altLang="zh-CN" sz="3600" b="1" dirty="0">
                <a:latin typeface="Times New Roman" panose="02020603050405020304" pitchFamily="18" charset="0"/>
                <a:ea typeface="等线"/>
                <a:sym typeface="+mn-ea"/>
              </a:rPr>
              <a:t>Show me a /an </a:t>
            </a:r>
            <a:r>
              <a:rPr lang="en-US" altLang="zh-CN" sz="3600" b="1" dirty="0">
                <a:latin typeface="宋体" panose="02010600030101010101" pitchFamily="2" charset="-122"/>
                <a:ea typeface="等线"/>
                <a:sym typeface="+mn-ea"/>
              </a:rPr>
              <a:t>Here it is</a:t>
            </a:r>
            <a:r>
              <a:rPr lang="en-US" altLang="zh-CN" sz="3600" b="1" dirty="0">
                <a:latin typeface="Times New Roman" panose="02020603050405020304" pitchFamily="18" charset="0"/>
                <a:ea typeface="等线"/>
                <a:sym typeface="+mn-ea"/>
              </a:rPr>
              <a:t>.</a:t>
            </a:r>
            <a:r>
              <a:rPr lang="zh-CN" altLang="zh-CN" sz="3600" b="1" dirty="0">
                <a:latin typeface="等线"/>
                <a:ea typeface="等线"/>
                <a:sym typeface="+mn-ea"/>
              </a:rPr>
              <a:t>来</a:t>
            </a:r>
            <a:endParaRPr lang="zh-CN" altLang="en-US" sz="3600" b="1" dirty="0">
              <a:latin typeface="等线"/>
              <a:ea typeface="等线"/>
              <a:sym typeface="+mn-ea"/>
            </a:endParaRPr>
          </a:p>
          <a:p>
            <a:r>
              <a:rPr lang="zh-CN" altLang="zh-CN" sz="3600" b="1" dirty="0">
                <a:latin typeface="等线"/>
                <a:ea typeface="等线"/>
                <a:sym typeface="+mn-ea"/>
              </a:rPr>
              <a:t>相互发指令</a:t>
            </a:r>
            <a:r>
              <a:rPr lang="en-US" altLang="zh-CN" sz="3600" b="1" dirty="0">
                <a:latin typeface="Times New Roman" panose="02020603050405020304" pitchFamily="18" charset="0"/>
                <a:ea typeface="等线"/>
                <a:sym typeface="+mn-ea"/>
              </a:rPr>
              <a:t>.</a:t>
            </a:r>
            <a:endParaRPr lang="en-US" altLang="zh-CN" sz="3600" b="1" dirty="0">
              <a:latin typeface="Times New Roman" panose="02020603050405020304" pitchFamily="18" charset="0"/>
              <a:ea typeface="等线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13313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4579" name="文本占位符 13314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marL="228600" indent="-228600" eaLnBrk="1" hangingPunct="1"/>
            <a:endParaRPr lang="zh-CN" altLang="zh-CN" dirty="0"/>
          </a:p>
        </p:txBody>
      </p:sp>
      <p:pic>
        <p:nvPicPr>
          <p:cNvPr id="24580" name="图片 13315" descr="1011011150a632a2bbfc7498f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8" y="-134937"/>
            <a:ext cx="10379075" cy="8507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矩形 13316"/>
          <p:cNvSpPr>
            <a:spLocks noTextEdit="1"/>
          </p:cNvSpPr>
          <p:nvPr/>
        </p:nvSpPr>
        <p:spPr>
          <a:xfrm>
            <a:off x="1331913" y="2441575"/>
            <a:ext cx="6505575" cy="18954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9600" b="1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07763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you!</a:t>
            </a:r>
            <a:endParaRPr lang="zh-CN" altLang="en-US" sz="9600" b="1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07763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2" name="日期占位符 1"/>
          <p:cNvSpPr txBox="1">
            <a:spLocks noGrp="1"/>
          </p:cNvSpPr>
          <p:nvPr/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109728" tIns="54864" rIns="109728" bIns="54864" anchor="ctr"/>
          <a:p>
            <a:pPr>
              <a:buFont typeface="Arial" panose="020B0604020202020204" pitchFamily="34" charset="0"/>
              <a:buChar char="•"/>
            </a:pPr>
            <a:fld id="{BB962C8B-B14F-4D97-AF65-F5344CB8AC3E}" type="datetime1">
              <a:rPr lang="zh-CN" altLang="en-US" sz="1400" dirty="0">
                <a:solidFill>
                  <a:srgbClr val="898989"/>
                </a:solidFill>
                <a:latin typeface="Arial" panose="020B0604020202020204" pitchFamily="34" charset="0"/>
                <a:ea typeface="等线"/>
              </a:rPr>
            </a:fld>
            <a:endParaRPr lang="zh-CN" altLang="en-US" sz="1400" dirty="0">
              <a:solidFill>
                <a:srgbClr val="898989"/>
              </a:solidFill>
              <a:latin typeface="Arial" panose="020B0604020202020204" pitchFamily="34" charset="0"/>
              <a:ea typeface="等线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5"/>
          <p:cNvSpPr txBox="1"/>
          <p:nvPr/>
        </p:nvSpPr>
        <p:spPr>
          <a:xfrm>
            <a:off x="179388" y="69850"/>
            <a:ext cx="3062287" cy="796925"/>
          </a:xfrm>
          <a:prstGeom prst="rect">
            <a:avLst/>
          </a:prstGeom>
          <a:solidFill>
            <a:srgbClr val="FFFF99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Sing a song.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pic>
        <p:nvPicPr>
          <p:cNvPr id="3078" name="sing a song 480x320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50825" y="1052513"/>
            <a:ext cx="8424863" cy="561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07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0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2492693"/>
            <a:ext cx="3279775" cy="155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3857625"/>
            <a:ext cx="3738563" cy="1531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0168" y="2088198"/>
            <a:ext cx="2012950" cy="2681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3958" y="207010"/>
            <a:ext cx="2047875" cy="2728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7688" y="4357688"/>
            <a:ext cx="1643062" cy="2189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)19$$RKVV97LJ8%DF4XA4PB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375" y="414655"/>
            <a:ext cx="2076450" cy="23145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765675" y="3145790"/>
            <a:ext cx="22440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solidFill>
                  <a:srgbClr val="FF0000"/>
                </a:solidFill>
              </a:rPr>
              <a:t>a pen</a:t>
            </a:r>
            <a:endParaRPr lang="en-US" altLang="zh-CN" sz="54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7215" y="3053715"/>
            <a:ext cx="6828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/>
              <a:t>A:Show me  _______.</a:t>
            </a:r>
            <a:endParaRPr lang="en-US" altLang="zh-CN" sz="5400"/>
          </a:p>
        </p:txBody>
      </p:sp>
      <p:sp>
        <p:nvSpPr>
          <p:cNvPr id="4" name="文本框 3"/>
          <p:cNvSpPr txBox="1"/>
          <p:nvPr/>
        </p:nvSpPr>
        <p:spPr>
          <a:xfrm>
            <a:off x="135255" y="158115"/>
            <a:ext cx="2509520" cy="5835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p>
            <a:r>
              <a:rPr lang="en-US" altLang="zh-CN" sz="3200"/>
              <a:t>Play a game</a:t>
            </a:r>
            <a:endParaRPr lang="en-US" altLang="zh-CN" sz="3200"/>
          </a:p>
        </p:txBody>
      </p:sp>
      <p:sp>
        <p:nvSpPr>
          <p:cNvPr id="5" name="文本框 4"/>
          <p:cNvSpPr txBox="1"/>
          <p:nvPr/>
        </p:nvSpPr>
        <p:spPr>
          <a:xfrm>
            <a:off x="3057525" y="223520"/>
            <a:ext cx="52806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看看哪组同学反应最快。</a:t>
            </a:r>
            <a:r>
              <a:rPr lang="en-US" altLang="zh-CN" sz="4000"/>
              <a:t> </a:t>
            </a:r>
            <a:endParaRPr lang="en-US" altLang="zh-CN" sz="4000"/>
          </a:p>
        </p:txBody>
      </p:sp>
      <p:sp>
        <p:nvSpPr>
          <p:cNvPr id="6" name="文本框 5"/>
          <p:cNvSpPr txBox="1"/>
          <p:nvPr/>
        </p:nvSpPr>
        <p:spPr>
          <a:xfrm>
            <a:off x="4630420" y="3133090"/>
            <a:ext cx="27578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solidFill>
                  <a:srgbClr val="FF0000"/>
                </a:solidFill>
              </a:rPr>
              <a:t>a pencil</a:t>
            </a:r>
            <a:endParaRPr lang="en-US" altLang="zh-CN" sz="5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30420" y="3145790"/>
            <a:ext cx="26581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solidFill>
                  <a:srgbClr val="FF0000"/>
                </a:solidFill>
              </a:rPr>
              <a:t>an egg</a:t>
            </a:r>
            <a:endParaRPr lang="en-US" altLang="zh-CN" sz="54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19600" y="3145790"/>
            <a:ext cx="29686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solidFill>
                  <a:srgbClr val="FF0000"/>
                </a:solidFill>
              </a:rPr>
              <a:t>an apple</a:t>
            </a:r>
            <a:endParaRPr lang="en-US" altLang="zh-CN" sz="54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30420" y="3133090"/>
            <a:ext cx="22440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solidFill>
                  <a:srgbClr val="FF0000"/>
                </a:solidFill>
              </a:rPr>
              <a:t>a ruler</a:t>
            </a:r>
            <a:endParaRPr lang="en-US" altLang="zh-CN" sz="5400">
              <a:solidFill>
                <a:srgbClr val="FF0000"/>
              </a:solidFill>
            </a:endParaRPr>
          </a:p>
        </p:txBody>
      </p:sp>
      <p:pic>
        <p:nvPicPr>
          <p:cNvPr id="20484" name="图片 13"/>
          <p:cNvPicPr>
            <a:picLocks noChangeAspect="1"/>
          </p:cNvPicPr>
          <p:nvPr/>
        </p:nvPicPr>
        <p:blipFill>
          <a:blip r:embed="rId1"/>
          <a:srcRect l="5895" t="22302" r="75348" b="49744"/>
          <a:stretch>
            <a:fillRect/>
          </a:stretch>
        </p:blipFill>
        <p:spPr>
          <a:xfrm>
            <a:off x="5005705" y="4396740"/>
            <a:ext cx="2007235" cy="1918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664845" y="4396740"/>
            <a:ext cx="6828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/>
              <a:t>B:Here it is.</a:t>
            </a:r>
            <a:endParaRPr lang="en-US" altLang="zh-CN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017395" y="920750"/>
            <a:ext cx="15468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让生画，然后练习对话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83055" y="2052955"/>
            <a:ext cx="25571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Draw a ...</a:t>
            </a:r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 descr="QQ图片20181201165723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7650" y="1491615"/>
            <a:ext cx="5258435" cy="4401185"/>
          </a:xfrm>
          <a:prstGeom prst="rect">
            <a:avLst/>
          </a:prstGeom>
        </p:spPr>
      </p:pic>
      <p:pic>
        <p:nvPicPr>
          <p:cNvPr id="7" name="图片 6" descr="QQ图片20181201164344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0" y="2034540"/>
            <a:ext cx="2487930" cy="331533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113655" y="1947545"/>
            <a:ext cx="2020570" cy="1776730"/>
            <a:chOff x="8053" y="3067"/>
            <a:chExt cx="3182" cy="2798"/>
          </a:xfrm>
        </p:grpSpPr>
        <p:sp>
          <p:nvSpPr>
            <p:cNvPr id="8" name="椭圆 7"/>
            <p:cNvSpPr/>
            <p:nvPr/>
          </p:nvSpPr>
          <p:spPr>
            <a:xfrm>
              <a:off x="8053" y="3067"/>
              <a:ext cx="2568" cy="27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667" y="3067"/>
              <a:ext cx="2568" cy="27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1" name="图片 10" descr="QQ图片20181201165208_副本"/>
          <p:cNvPicPr>
            <a:picLocks noChangeAspect="1"/>
          </p:cNvPicPr>
          <p:nvPr/>
        </p:nvPicPr>
        <p:blipFill>
          <a:blip r:embed="rId3"/>
          <a:srcRect r="48092" b="62769"/>
          <a:stretch>
            <a:fillRect/>
          </a:stretch>
        </p:blipFill>
        <p:spPr>
          <a:xfrm>
            <a:off x="1141730" y="100330"/>
            <a:ext cx="1606550" cy="153543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834130" y="762635"/>
            <a:ext cx="4500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/>
              <a:t>画完脸后，选择女孩子需要什么呢？</a:t>
            </a:r>
            <a:r>
              <a:rPr lang="en-US" altLang="zh-CN"/>
              <a:t>shoe cap.clothes bag</a:t>
            </a:r>
            <a:r>
              <a:rPr lang="zh-CN" altLang="en-US"/>
              <a:t>然后让生自己画，再展示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3"/>
          <p:cNvSpPr txBox="1"/>
          <p:nvPr/>
        </p:nvSpPr>
        <p:spPr>
          <a:xfrm>
            <a:off x="531813" y="30163"/>
            <a:ext cx="4327525" cy="7477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4300" b="1" dirty="0">
                <a:latin typeface="Arial" panose="020B0604020202020204" pitchFamily="34" charset="0"/>
                <a:ea typeface="等线"/>
              </a:rPr>
              <a:t>Game :</a:t>
            </a:r>
            <a:r>
              <a:rPr lang="zh-CN" altLang="en-US" sz="4300" b="1" dirty="0">
                <a:latin typeface="Arial" panose="020B0604020202020204" pitchFamily="34" charset="0"/>
                <a:ea typeface="等线"/>
              </a:rPr>
              <a:t>小猪快跑</a:t>
            </a:r>
            <a:endParaRPr lang="zh-CN" altLang="en-US" sz="4300" b="1" dirty="0">
              <a:latin typeface="Arial" panose="020B0604020202020204" pitchFamily="34" charset="0"/>
              <a:ea typeface="等线"/>
            </a:endParaRPr>
          </a:p>
        </p:txBody>
      </p:sp>
      <p:sp>
        <p:nvSpPr>
          <p:cNvPr id="14339" name="文本框 1"/>
          <p:cNvSpPr txBox="1"/>
          <p:nvPr/>
        </p:nvSpPr>
        <p:spPr>
          <a:xfrm>
            <a:off x="1116013" y="908050"/>
            <a:ext cx="7777162" cy="608013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300" b="1" dirty="0">
                <a:solidFill>
                  <a:srgbClr val="00206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 </a:t>
            </a:r>
            <a:r>
              <a:rPr lang="zh-CN" altLang="en-US" sz="3300" b="1" dirty="0">
                <a:solidFill>
                  <a:srgbClr val="00206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规则：快速读句子，看谁读得又快又准。</a:t>
            </a:r>
            <a:endParaRPr lang="zh-CN" altLang="en-US" sz="3300" b="1" dirty="0">
              <a:solidFill>
                <a:srgbClr val="002060"/>
              </a:solidFill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pic>
        <p:nvPicPr>
          <p:cNvPr id="14340" name="图片 9" descr="160113d3gw88a7k9q7rt9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88913"/>
            <a:ext cx="1096963" cy="146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9" descr="160113d3gw88a7k9q7rt9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2138" y="1427163"/>
            <a:ext cx="723900" cy="1462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文本框 4"/>
          <p:cNvSpPr txBox="1">
            <a:spLocks noChangeArrowheads="1"/>
          </p:cNvSpPr>
          <p:nvPr/>
        </p:nvSpPr>
        <p:spPr bwMode="auto">
          <a:xfrm>
            <a:off x="2713038" y="1606550"/>
            <a:ext cx="3289300" cy="904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28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   face</a:t>
            </a:r>
            <a:endParaRPr kumimoji="0" lang="en-US" altLang="zh-CN" sz="528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图片 9" descr="160113d3gw88a7k9q7rt9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6463" y="2219325"/>
            <a:ext cx="642937" cy="935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819400" y="2389188"/>
            <a:ext cx="5384800" cy="884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200" dirty="0">
                <a:latin typeface="Arial" panose="020B0604020202020204" pitchFamily="34" charset="0"/>
                <a:ea typeface="等线"/>
              </a:rPr>
              <a:t>a cap</a:t>
            </a:r>
            <a:endParaRPr lang="en-US" altLang="zh-CN" sz="5200" dirty="0">
              <a:latin typeface="Arial" panose="020B0604020202020204" pitchFamily="34" charset="0"/>
              <a:ea typeface="等线"/>
            </a:endParaRPr>
          </a:p>
        </p:txBody>
      </p:sp>
      <p:pic>
        <p:nvPicPr>
          <p:cNvPr id="8" name="图片 9" descr="160113d3gw88a7k9q7rt9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7925" y="2659063"/>
            <a:ext cx="633413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3081338" y="2984500"/>
            <a:ext cx="3646487" cy="884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200" dirty="0">
                <a:latin typeface="Arial" panose="020B0604020202020204" pitchFamily="34" charset="0"/>
                <a:ea typeface="等线"/>
              </a:rPr>
              <a:t>a shoe</a:t>
            </a:r>
            <a:endParaRPr lang="en-US" altLang="zh-CN" sz="5200" dirty="0">
              <a:latin typeface="Arial" panose="020B0604020202020204" pitchFamily="34" charset="0"/>
              <a:ea typeface="等线"/>
            </a:endParaRPr>
          </a:p>
        </p:txBody>
      </p:sp>
      <p:sp>
        <p:nvSpPr>
          <p:cNvPr id="14347" name="文本框 9"/>
          <p:cNvSpPr txBox="1"/>
          <p:nvPr/>
        </p:nvSpPr>
        <p:spPr>
          <a:xfrm>
            <a:off x="3302000" y="3671888"/>
            <a:ext cx="5373688" cy="884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200" dirty="0">
                <a:latin typeface="Arial" panose="020B0604020202020204" pitchFamily="34" charset="0"/>
                <a:ea typeface="等线"/>
              </a:rPr>
              <a:t>Show me a shoe.</a:t>
            </a:r>
            <a:endParaRPr lang="en-US" altLang="zh-CN" sz="5200" dirty="0">
              <a:latin typeface="Arial" panose="020B0604020202020204" pitchFamily="34" charset="0"/>
              <a:ea typeface="等线"/>
            </a:endParaRPr>
          </a:p>
        </p:txBody>
      </p:sp>
      <p:pic>
        <p:nvPicPr>
          <p:cNvPr id="11" name="图片 9" descr="160113d3gw88a7k9q7rt9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3975" y="3448050"/>
            <a:ext cx="585788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9" descr="160113d3gw88a7k9q7rt9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0" y="3937000"/>
            <a:ext cx="585788" cy="101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7" name="文本框 12"/>
          <p:cNvSpPr txBox="1"/>
          <p:nvPr/>
        </p:nvSpPr>
        <p:spPr>
          <a:xfrm>
            <a:off x="3327400" y="4224338"/>
            <a:ext cx="5710238" cy="884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200" dirty="0">
                <a:latin typeface="Arial" panose="020B0604020202020204" pitchFamily="34" charset="0"/>
                <a:ea typeface="等线"/>
              </a:rPr>
              <a:t>Show me a cap</a:t>
            </a:r>
            <a:endParaRPr lang="en-US" altLang="zh-CN" sz="5200" dirty="0">
              <a:latin typeface="Arial" panose="020B0604020202020204" pitchFamily="34" charset="0"/>
              <a:ea typeface="等线"/>
            </a:endParaRPr>
          </a:p>
        </p:txBody>
      </p:sp>
      <p:sp>
        <p:nvSpPr>
          <p:cNvPr id="26638" name="文本框 13"/>
          <p:cNvSpPr txBox="1"/>
          <p:nvPr/>
        </p:nvSpPr>
        <p:spPr>
          <a:xfrm>
            <a:off x="3571875" y="4953000"/>
            <a:ext cx="4695825" cy="884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200" dirty="0">
                <a:latin typeface="Arial" panose="020B0604020202020204" pitchFamily="34" charset="0"/>
                <a:ea typeface="等线"/>
              </a:rPr>
              <a:t>Here it is.</a:t>
            </a:r>
            <a:endParaRPr lang="en-US" altLang="zh-CN" sz="5200" dirty="0">
              <a:latin typeface="Arial" panose="020B0604020202020204" pitchFamily="34" charset="0"/>
              <a:ea typeface="等线"/>
            </a:endParaRPr>
          </a:p>
        </p:txBody>
      </p:sp>
      <p:pic>
        <p:nvPicPr>
          <p:cNvPr id="15" name="图片 9" descr="160113d3gw88a7k9q7rt9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0" y="4464050"/>
            <a:ext cx="585788" cy="1014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9" descr="160113d3gw88a7k9q7rt9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0688" y="5099050"/>
            <a:ext cx="585787" cy="101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41" name="文本框 16"/>
          <p:cNvSpPr txBox="1"/>
          <p:nvPr/>
        </p:nvSpPr>
        <p:spPr>
          <a:xfrm>
            <a:off x="3744913" y="5691188"/>
            <a:ext cx="4213225" cy="884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200" dirty="0">
                <a:latin typeface="Arial" panose="020B0604020202020204" pitchFamily="34" charset="0"/>
                <a:ea typeface="等线"/>
              </a:rPr>
              <a:t>Thank you.</a:t>
            </a:r>
            <a:endParaRPr lang="en-US" altLang="zh-CN" sz="5200" dirty="0">
              <a:latin typeface="Arial" panose="020B0604020202020204" pitchFamily="34" charset="0"/>
              <a:ea typeface="等线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9" dur="1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29" grpId="1"/>
      <p:bldP spid="7" grpId="0"/>
      <p:bldP spid="7" grpId="1"/>
      <p:bldP spid="9" grpId="0"/>
      <p:bldP spid="9" grpId="1"/>
      <p:bldP spid="14347" grpId="0"/>
      <p:bldP spid="14347" grpId="1"/>
      <p:bldP spid="26637" grpId="0"/>
      <p:bldP spid="26637" grpId="1"/>
      <p:bldP spid="26638" grpId="0"/>
      <p:bldP spid="26638" grpId="1"/>
      <p:bldP spid="266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4"/>
          <p:cNvSpPr txBox="1"/>
          <p:nvPr/>
        </p:nvSpPr>
        <p:spPr>
          <a:xfrm>
            <a:off x="179388" y="69850"/>
            <a:ext cx="4829175" cy="796925"/>
          </a:xfrm>
          <a:prstGeom prst="rect">
            <a:avLst/>
          </a:prstGeom>
          <a:solidFill>
            <a:srgbClr val="FFFF99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Watch and answer.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6147" name="Text Box 6"/>
          <p:cNvSpPr txBox="1"/>
          <p:nvPr/>
        </p:nvSpPr>
        <p:spPr>
          <a:xfrm>
            <a:off x="1692275" y="1196975"/>
            <a:ext cx="5357813" cy="796925"/>
          </a:xfrm>
          <a:prstGeom prst="rect">
            <a:avLst/>
          </a:prstGeom>
          <a:solidFill>
            <a:srgbClr val="FFFF99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What can Ann draw?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1589</Words>
  <Application>WPS 演示</Application>
  <PresentationFormat>全屏显示(4:3)</PresentationFormat>
  <Paragraphs>171</Paragraphs>
  <Slides>26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Times New Roman</vt:lpstr>
      <vt:lpstr>等线</vt:lpstr>
      <vt:lpstr>黑体</vt:lpstr>
      <vt:lpstr>微软雅黑</vt:lpstr>
      <vt:lpstr>+mn-ea</vt:lpstr>
      <vt:lpstr>Arial Unicode MS</vt:lpstr>
      <vt:lpstr>Segoe Print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Administrator</cp:lastModifiedBy>
  <cp:revision>22</cp:revision>
  <dcterms:created xsi:type="dcterms:W3CDTF">2018-10-24T11:24:07Z</dcterms:created>
  <dcterms:modified xsi:type="dcterms:W3CDTF">2018-12-01T09:10:27Z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