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7"/>
  </p:notesMasterIdLst>
  <p:sldIdLst>
    <p:sldId id="374" r:id="rId5"/>
    <p:sldId id="258" r:id="rId6"/>
    <p:sldId id="321" r:id="rId7"/>
    <p:sldId id="319" r:id="rId8"/>
    <p:sldId id="322" r:id="rId9"/>
    <p:sldId id="323" r:id="rId10"/>
    <p:sldId id="324" r:id="rId11"/>
    <p:sldId id="307" r:id="rId12"/>
    <p:sldId id="326" r:id="rId13"/>
    <p:sldId id="310" r:id="rId14"/>
    <p:sldId id="311" r:id="rId15"/>
    <p:sldId id="313" r:id="rId16"/>
    <p:sldId id="315" r:id="rId18"/>
    <p:sldId id="327" r:id="rId19"/>
    <p:sldId id="270" r:id="rId20"/>
    <p:sldId id="268" r:id="rId21"/>
    <p:sldId id="269" r:id="rId22"/>
    <p:sldId id="267" r:id="rId23"/>
    <p:sldId id="286" r:id="rId24"/>
    <p:sldId id="272" r:id="rId25"/>
    <p:sldId id="266" r:id="rId26"/>
    <p:sldId id="273" r:id="rId27"/>
    <p:sldId id="274" r:id="rId28"/>
    <p:sldId id="328" r:id="rId29"/>
    <p:sldId id="329" r:id="rId30"/>
    <p:sldId id="330" r:id="rId31"/>
    <p:sldId id="331" r:id="rId32"/>
    <p:sldId id="294" r:id="rId33"/>
    <p:sldId id="295" r:id="rId34"/>
    <p:sldId id="296" r:id="rId35"/>
    <p:sldId id="333" r:id="rId36"/>
    <p:sldId id="288" r:id="rId37"/>
    <p:sldId id="298" r:id="rId38"/>
    <p:sldId id="287" r:id="rId39"/>
    <p:sldId id="289" r:id="rId40"/>
    <p:sldId id="290" r:id="rId41"/>
    <p:sldId id="299" r:id="rId42"/>
    <p:sldId id="291" r:id="rId43"/>
    <p:sldId id="301" r:id="rId44"/>
    <p:sldId id="292" r:id="rId45"/>
    <p:sldId id="335" r:id="rId46"/>
    <p:sldId id="376" r:id="rId47"/>
    <p:sldId id="332" r:id="rId48"/>
    <p:sldId id="283" r:id="rId49"/>
    <p:sldId id="280" r:id="rId50"/>
    <p:sldId id="278" r:id="rId51"/>
    <p:sldId id="284" r:id="rId52"/>
    <p:sldId id="285" r:id="rId53"/>
    <p:sldId id="325" r:id="rId54"/>
    <p:sldId id="336" r:id="rId55"/>
    <p:sldId id="302" r:id="rId56"/>
    <p:sldId id="303" r:id="rId57"/>
    <p:sldId id="293" r:id="rId58"/>
    <p:sldId id="308" r:id="rId59"/>
    <p:sldId id="375" r:id="rId6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  <a:srgbClr val="FEF9DE"/>
    <a:srgbClr val="E0E9F4"/>
    <a:srgbClr val="FF0000"/>
    <a:srgbClr val="0099FF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/>
    <p:restoredTop sz="94660"/>
  </p:normalViewPr>
  <p:slideViewPr>
    <p:cSldViewPr showGuides="1">
      <p:cViewPr varScale="1">
        <p:scale>
          <a:sx n="91" d="100"/>
          <a:sy n="91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幻灯片图像占位符 11265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16387" name="文本占位符 11266"/>
          <p:cNvSpPr>
            <a:spLocks noGrp="1" noRot="1"/>
          </p:cNvSpPr>
          <p:nvPr>
            <p:ph type="body"/>
          </p:nvPr>
        </p:nvSpPr>
        <p:spPr>
          <a:ln/>
        </p:spPr>
        <p:txBody>
          <a:bodyPr anchor="ctr"/>
          <a:p>
            <a:pPr lvl="0" indent="0"/>
            <a:r>
              <a:rPr lang="zh-CN" altLang="en-US"/>
              <a:t>导入二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hyperlink" Target="&#38142;&#25509;&#36164;&#28304;/Module%209%20Unit%202%20Activity%202.avi" TargetMode="Externa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media" Target="file:///\\192.168.0.164\2016-2017&#26149;&#35838;&#20214;&#21253;\&#21021;&#20013;&#35838;&#20214;&#21253;\&#20843;&#24180;&#32423;&#19979;&#20876;\W%20&#29256;%20&#20843;&#24180;&#32423;&#65288;&#19979;&#65289;\Module%209\&#35838;&#20214;\&#38142;&#25509;&#36164;&#28304;\Module%209%20Unit%202%20Activity%202.mp3" TargetMode="External"/><Relationship Id="rId3" Type="http://schemas.openxmlformats.org/officeDocument/2006/relationships/audio" Target="file:///\\192.168.0.164\2016-2017&#26149;&#35838;&#20214;&#21253;\&#21021;&#20013;&#35838;&#20214;&#21253;\&#20843;&#24180;&#32423;&#19979;&#20876;\W%20&#29256;%20&#20843;&#24180;&#32423;&#65288;&#19979;&#65289;\Module%209\&#35838;&#20214;\&#38142;&#25509;&#36164;&#28304;\Module%209%20Unit%202%20Activity%202.mp3" TargetMode="External"/><Relationship Id="rId2" Type="http://schemas.openxmlformats.org/officeDocument/2006/relationships/image" Target="../media/image23.png"/><Relationship Id="rId1" Type="http://schemas.openxmlformats.org/officeDocument/2006/relationships/hyperlink" Target="&#38142;&#25509;&#36164;&#28304;/Module%209%20Unit%202%20Activity%202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2.jpeg"/><Relationship Id="rId1" Type="http://schemas.openxmlformats.org/officeDocument/2006/relationships/hyperlink" Target="&#38142;&#25509;&#36164;&#28304;/Module%209%20Unit%202%20Activity%202.avi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3"/>
          <p:cNvSpPr>
            <a:spLocks noTextEdit="1"/>
          </p:cNvSpPr>
          <p:nvPr/>
        </p:nvSpPr>
        <p:spPr>
          <a:xfrm>
            <a:off x="2895600" y="1981200"/>
            <a:ext cx="5819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36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外研八年级（下） 授课教师 杨晔</a:t>
            </a:r>
            <a:endParaRPr lang="en-US" altLang="zh-CN" sz="36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5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3581400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9665" y="522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5" name="图片 7174" descr="20101014150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3733800"/>
            <a:ext cx="5410200" cy="272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7169"/>
          <p:cNvSpPr txBox="1"/>
          <p:nvPr/>
        </p:nvSpPr>
        <p:spPr>
          <a:xfrm>
            <a:off x="380683" y="4749800"/>
            <a:ext cx="284924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知音之交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Bosom friends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（伯牙子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期）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74" name="图片 7173" descr="12469861682g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4343400" cy="383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u=3848344107,248688476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0600"/>
            <a:ext cx="37338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8" name="组合 8197"/>
          <p:cNvGrpSpPr/>
          <p:nvPr/>
        </p:nvGrpSpPr>
        <p:grpSpPr>
          <a:xfrm>
            <a:off x="533400" y="533400"/>
            <a:ext cx="8221663" cy="6092825"/>
            <a:chOff x="336" y="336"/>
            <a:chExt cx="5179" cy="3838"/>
          </a:xfrm>
        </p:grpSpPr>
        <p:pic>
          <p:nvPicPr>
            <p:cNvPr id="13314" name="图片 8196" descr="13461294068839110144_576x432_23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2" y="336"/>
              <a:ext cx="3163" cy="2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5" name="图片 8195" descr="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" y="2352"/>
              <a:ext cx="2976" cy="182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5" name="文本框 8194"/>
          <p:cNvSpPr txBox="1"/>
          <p:nvPr/>
        </p:nvSpPr>
        <p:spPr>
          <a:xfrm>
            <a:off x="-317" y="1057910"/>
            <a:ext cx="385953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生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死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之交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Sworn brothers</a:t>
            </a:r>
            <a:b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刘备、关羽、张飞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199" name="图片 8198" descr="t01493f9eea0426711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572000"/>
            <a:ext cx="2743200" cy="1938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0246" descr="2057133_09110749789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73175"/>
            <a:ext cx="8382000" cy="497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矩形 10242"/>
          <p:cNvSpPr/>
          <p:nvPr/>
        </p:nvSpPr>
        <p:spPr>
          <a:xfrm>
            <a:off x="1143000" y="1585913"/>
            <a:ext cx="7467600" cy="4051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Friendship/ is no/ common weed</a:t>
            </a:r>
            <a:b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lang="en-US" altLang="zh-CN" sz="320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That/ grows along/ the way.</a:t>
            </a:r>
            <a:b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lang="en-US" altLang="zh-CN" sz="320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/highly cultivated</a:t>
            </a:r>
            <a:br>
              <a:rPr lang="en-US" altLang="zh-CN" sz="320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lang="en-US" altLang="zh-CN" sz="3200">
                <a:solidFill>
                  <a:srgbClr val="0099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And/ watered/ day by day.</a:t>
            </a:r>
            <a:endParaRPr lang="en-US" altLang="zh-CN" sz="3200">
              <a:solidFill>
                <a:srgbClr val="0099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友谊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不是长在路边的寻常之草。 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它是我们一天天悉心浇灌的珍宝。 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363" name="文本框 10243"/>
          <p:cNvSpPr txBox="1"/>
          <p:nvPr/>
        </p:nvSpPr>
        <p:spPr>
          <a:xfrm>
            <a:off x="323850" y="405130"/>
            <a:ext cx="4845050" cy="614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4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诗歌欣赏 </a:t>
            </a:r>
            <a:r>
              <a:rPr lang="en-US" altLang="zh-CN" sz="34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poem</a:t>
            </a:r>
            <a:endParaRPr lang="en-US" altLang="zh-CN" sz="3400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364" name="AutoShape 29"/>
          <p:cNvSpPr/>
          <p:nvPr/>
        </p:nvSpPr>
        <p:spPr>
          <a:xfrm>
            <a:off x="107950" y="1196975"/>
            <a:ext cx="3529013" cy="73025"/>
          </a:xfrm>
          <a:prstGeom prst="roundRect">
            <a:avLst>
              <a:gd name="adj" fmla="val 50000"/>
            </a:avLst>
          </a:prstGeom>
          <a:solidFill>
            <a:srgbClr val="FFADCE">
              <a:alpha val="89999"/>
            </a:srgbClr>
          </a:solidFill>
          <a:ln w="9525">
            <a:noFill/>
          </a:ln>
        </p:spPr>
        <p:txBody>
          <a:bodyPr wrap="none" anchor="ctr"/>
          <a:p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AutoShape 77"/>
          <p:cNvSpPr/>
          <p:nvPr/>
        </p:nvSpPr>
        <p:spPr>
          <a:xfrm>
            <a:off x="323850" y="1052513"/>
            <a:ext cx="2195513" cy="107950"/>
          </a:xfrm>
          <a:prstGeom prst="roundRect">
            <a:avLst>
              <a:gd name="adj" fmla="val 50000"/>
            </a:avLst>
          </a:prstGeom>
          <a:solidFill>
            <a:srgbClr val="E60269"/>
          </a:solidFill>
          <a:ln w="9525">
            <a:noFill/>
          </a:ln>
        </p:spPr>
        <p:txBody>
          <a:bodyPr wrap="none" anchor="ctr"/>
          <a:p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2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charRg st="125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2292" descr="20130319055443_Q3cS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81000"/>
            <a:ext cx="86868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矩形 12293"/>
          <p:cNvSpPr/>
          <p:nvPr/>
        </p:nvSpPr>
        <p:spPr>
          <a:xfrm>
            <a:off x="533400" y="2895600"/>
            <a:ext cx="8153400" cy="3597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A friend in need is a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indeed.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A faithful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is hard to find.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Make your enemy your </a:t>
            </a:r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is a second self.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A good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is my nearest relation.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A life without a</a:t>
            </a:r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friend</a:t>
            </a:r>
            <a:r>
              <a:rPr lang="en-US" altLang="zh-CN" sz="3200">
                <a:solidFill>
                  <a:srgbClr val="716F7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is a life without a sun.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1" name="矩形 12294"/>
          <p:cNvSpPr/>
          <p:nvPr/>
        </p:nvSpPr>
        <p:spPr>
          <a:xfrm>
            <a:off x="914400" y="19812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谚语proverb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68609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矩形 68610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Reading and vocabulary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19457"/>
          <p:cNvSpPr/>
          <p:nvPr/>
        </p:nvSpPr>
        <p:spPr>
          <a:xfrm>
            <a:off x="457200" y="1219200"/>
            <a:ext cx="8305800" cy="3019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1. When was the last time you felt sad?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2. Who did you tell that you were sad?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3. What did you do to feel better?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4. How can you make other people feel  happy?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8" name="矩形 19458"/>
          <p:cNvSpPr/>
          <p:nvPr/>
        </p:nvSpPr>
        <p:spPr>
          <a:xfrm>
            <a:off x="381000" y="457200"/>
            <a:ext cx="8067675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Work in pairs and answer the questions.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" name="图片 19459" descr="SeH5TuRGN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4343400"/>
            <a:ext cx="3486150" cy="2176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60" descr="t01afa86ca5faf32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11663"/>
            <a:ext cx="3657600" cy="2141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0486" descr="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9144000" cy="5278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20482"/>
          <p:cNvSpPr/>
          <p:nvPr/>
        </p:nvSpPr>
        <p:spPr>
          <a:xfrm>
            <a:off x="76200" y="1828800"/>
            <a:ext cx="7162800" cy="4384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When you read a story, focus on the 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five wh-questions: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Who is the main character?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happens?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When does the main event or story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 eaLnBrk="0" hangingPunct="0"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take place?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Where does it take place?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Why?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矩形 20483"/>
          <p:cNvSpPr/>
          <p:nvPr/>
        </p:nvSpPr>
        <p:spPr>
          <a:xfrm>
            <a:off x="457200" y="6096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 charset="0"/>
                <a:ea typeface="Times" charset="0"/>
              </a:rPr>
              <a:t>Learning to learn</a:t>
            </a:r>
            <a:endParaRPr lang="zh-CN" altLang="en-US" sz="48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" charset="0"/>
              <a:ea typeface="Times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WordArt 2"/>
          <p:cNvSpPr>
            <a:spLocks noTextEdit="1"/>
          </p:cNvSpPr>
          <p:nvPr/>
        </p:nvSpPr>
        <p:spPr>
          <a:xfrm>
            <a:off x="1403350" y="11430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3810000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8"/>
          <p:cNvSpPr txBox="1"/>
          <p:nvPr/>
        </p:nvSpPr>
        <p:spPr>
          <a:xfrm>
            <a:off x="2362200" y="5257800"/>
            <a:ext cx="45481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见视频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Module 9 Unit 2 Activity 2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22529"/>
          <p:cNvSpPr/>
          <p:nvPr/>
        </p:nvSpPr>
        <p:spPr>
          <a:xfrm>
            <a:off x="152400" y="457200"/>
            <a:ext cx="8610600" cy="609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Read the passage and answer the questions.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0" name="矩形 22530"/>
          <p:cNvSpPr/>
          <p:nvPr/>
        </p:nvSpPr>
        <p:spPr>
          <a:xfrm>
            <a:off x="381000" y="1981200"/>
            <a:ext cx="8382000" cy="435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25000"/>
              </a:lnSpc>
            </a:pPr>
            <a:r>
              <a:rPr lang="en-US" altLang="zh-CN" sz="32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beautiful smile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</a:t>
            </a:r>
            <a:endParaRPr lang="en-US" altLang="zh-CN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</a:t>
            </a:r>
            <a:r>
              <a:rPr lang="en-US" altLang="zh-CN" sz="3200" b="0">
                <a:solidFill>
                  <a:srgbClr val="0066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Zhang Bei</a:t>
            </a:r>
            <a:endParaRPr lang="en-US" altLang="zh-CN" sz="3200" b="0">
              <a:solidFill>
                <a:srgbClr val="0066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When I was thirteen years old, a girl gave me an important gift. It was a smile.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It was the early autumn of my first year at a new school.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 one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knew me. I was very lonely, and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afraid to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make friends with anyone.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531" name="图片 22534" descr="灰色喇叭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600075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Module 9 Unit 2 Activity 2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60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98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23553"/>
          <p:cNvSpPr/>
          <p:nvPr/>
        </p:nvSpPr>
        <p:spPr>
          <a:xfrm>
            <a:off x="457200" y="457200"/>
            <a:ext cx="8382000" cy="2528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 time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I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heard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the other students talking and laughing, I felt even more lonely. I could not talk to anyone about my problem, and I did not want my parents to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worry about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me.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4" name="图片 23554" descr="U2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0"/>
            <a:ext cx="38862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矩形 23555"/>
          <p:cNvSpPr/>
          <p:nvPr/>
        </p:nvSpPr>
        <p:spPr>
          <a:xfrm>
            <a:off x="4191000" y="2743200"/>
            <a:ext cx="4800600" cy="3597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b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One day, my classmates were talking with their friends, but I sat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silence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. At that moment, a girl entered the classroom. I did not know who she was.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Oval 2"/>
          <p:cNvSpPr/>
          <p:nvPr/>
        </p:nvSpPr>
        <p:spPr>
          <a:xfrm>
            <a:off x="1042988" y="1568450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8" name="Text Box 3"/>
          <p:cNvSpPr txBox="1"/>
          <p:nvPr/>
        </p:nvSpPr>
        <p:spPr>
          <a:xfrm>
            <a:off x="1403350" y="1639888"/>
            <a:ext cx="1368425" cy="1096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60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endParaRPr lang="en-US" altLang="zh-CN" sz="6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WordArt 4"/>
          <p:cNvSpPr>
            <a:spLocks noTextEdit="1"/>
          </p:cNvSpPr>
          <p:nvPr/>
        </p:nvSpPr>
        <p:spPr>
          <a:xfrm>
            <a:off x="2771775" y="1773238"/>
            <a:ext cx="5473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200" b="1">
                <a:solidFill>
                  <a:srgbClr val="AE2A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Friendship</a:t>
            </a:r>
            <a:endParaRPr lang="zh-CN" altLang="en-US" sz="5200" b="1">
              <a:solidFill>
                <a:srgbClr val="AE2A2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" name="WordArt 5"/>
          <p:cNvSpPr>
            <a:spLocks noTextEdit="1"/>
          </p:cNvSpPr>
          <p:nvPr/>
        </p:nvSpPr>
        <p:spPr>
          <a:xfrm>
            <a:off x="971550" y="1412875"/>
            <a:ext cx="160020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5722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Module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" name="Text Box 6"/>
          <p:cNvSpPr txBox="1"/>
          <p:nvPr/>
        </p:nvSpPr>
        <p:spPr>
          <a:xfrm>
            <a:off x="1258888" y="3284538"/>
            <a:ext cx="7056437" cy="3235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6100"/>
              </a:lnSpc>
              <a:spcBef>
                <a:spcPct val="50000"/>
              </a:spcBef>
            </a:pPr>
            <a:r>
              <a:rPr lang="en-US" altLang="zh-CN" sz="440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2  </a:t>
            </a:r>
            <a:endParaRPr lang="en-US" altLang="zh-CN" sz="44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440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believe that the world is what you think it is.</a:t>
            </a:r>
            <a:endParaRPr lang="en-US" altLang="zh-CN" sz="44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ts val="6100"/>
              </a:lnSpc>
              <a:spcBef>
                <a:spcPts val="2000"/>
              </a:spcBef>
            </a:pPr>
            <a:endParaRPr lang="zh-CN" altLang="en-US" sz="44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24577"/>
          <p:cNvSpPr/>
          <p:nvPr/>
        </p:nvSpPr>
        <p:spPr>
          <a:xfrm>
            <a:off x="533400" y="609600"/>
            <a:ext cx="8153400" cy="5553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She passed me and then turned back. She looked at me and, without a word, smiled.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 Suddenly, I felt the touch of something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bright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and friendly. It made me feel happy, lively and warm. It was like a hidden treasure.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That smile changed my life. I started to talk with the other students.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Day by day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, I learnt to trust people, and they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included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me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25601"/>
          <p:cNvSpPr/>
          <p:nvPr/>
        </p:nvSpPr>
        <p:spPr>
          <a:xfrm>
            <a:off x="457200" y="533400"/>
            <a:ext cx="8305800" cy="57927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in their circle of friends. The girl with the bright smile has become my best friend now, and we stick together like glue.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One day, I asked her why she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smiled at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me that day. She said she could not remember!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Now I believe that the world is what you think it is.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If you think you are lonely, you might always be alone. My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suggestion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is: Smile at the world and it will smile back.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26625"/>
          <p:cNvSpPr txBox="1"/>
          <p:nvPr/>
        </p:nvSpPr>
        <p:spPr>
          <a:xfrm>
            <a:off x="407988" y="533400"/>
            <a:ext cx="5078412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Now answer the questions.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6" name="矩形 26626"/>
          <p:cNvSpPr/>
          <p:nvPr/>
        </p:nvSpPr>
        <p:spPr>
          <a:xfrm>
            <a:off x="381000" y="1219200"/>
            <a:ext cx="8001000" cy="4035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5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1. Does the beginning of the passage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surprise you? Why?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2. How did the writer feel in the past?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矩形 26627"/>
          <p:cNvSpPr/>
          <p:nvPr/>
        </p:nvSpPr>
        <p:spPr>
          <a:xfrm>
            <a:off x="762000" y="2514600"/>
            <a:ext cx="7391400" cy="1358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Yes, it does. Because I don't think a smile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be an important gift.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9" name="矩形 26628"/>
          <p:cNvSpPr/>
          <p:nvPr/>
        </p:nvSpPr>
        <p:spPr>
          <a:xfrm>
            <a:off x="914400" y="4648200"/>
            <a:ext cx="5867400" cy="628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writer felt very lonely.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26629" descr="t0100e6f71fe4205e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4648200"/>
            <a:ext cx="2133600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4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>
                                            <p:txEl>
                                              <p:charRg st="4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charRg st="4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charRg st="44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27652" descr="t0167b64289e0c1ab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3468688"/>
            <a:ext cx="5791200" cy="308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矩形 27649"/>
          <p:cNvSpPr/>
          <p:nvPr/>
        </p:nvSpPr>
        <p:spPr>
          <a:xfrm>
            <a:off x="533400" y="533400"/>
            <a:ext cx="6172200" cy="22875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3. How does the writer feel now?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4. What advice does she give?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914400" y="1219200"/>
            <a:ext cx="58674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feels happy.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914400" y="2819400"/>
            <a:ext cx="75438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Smile at the world and it will smile back.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69633"/>
          <p:cNvSpPr txBox="1"/>
          <p:nvPr/>
        </p:nvSpPr>
        <p:spPr>
          <a:xfrm>
            <a:off x="228600" y="484188"/>
            <a:ext cx="5381625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Complete these sentences.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4" name="矩形 69634"/>
          <p:cNvSpPr/>
          <p:nvPr/>
        </p:nvSpPr>
        <p:spPr>
          <a:xfrm>
            <a:off x="76200" y="1371600"/>
            <a:ext cx="2895600" cy="3536950"/>
          </a:xfrm>
          <a:prstGeom prst="rect">
            <a:avLst/>
          </a:prstGeom>
          <a:solidFill>
            <a:srgbClr val="FFF7D5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80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first </a:t>
            </a:r>
            <a:endParaRPr lang="en-US" altLang="zh-CN" sz="280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 ______ knew me. I felt (2) ____ ______ and was afraid to (3)_____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________with anyone.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矩形 69635"/>
          <p:cNvSpPr/>
          <p:nvPr/>
        </p:nvSpPr>
        <p:spPr>
          <a:xfrm>
            <a:off x="2895600" y="1676400"/>
            <a:ext cx="2971800" cy="2255838"/>
          </a:xfrm>
          <a:prstGeom prst="rect">
            <a:avLst/>
          </a:prstGeom>
          <a:solidFill>
            <a:srgbClr val="D4FCC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Then one day</a:t>
            </a:r>
            <a:endParaRPr lang="zh-CN" altLang="en-US" sz="2800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A girl looked at me and(4)______.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I felt (5)______</a:t>
            </a:r>
            <a:r>
              <a:rPr lang="zh-TW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lively and warm.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6" name="矩形 69636"/>
          <p:cNvSpPr/>
          <p:nvPr/>
        </p:nvSpPr>
        <p:spPr>
          <a:xfrm>
            <a:off x="5867400" y="1371600"/>
            <a:ext cx="3276600" cy="3109913"/>
          </a:xfrm>
          <a:prstGeom prst="rect">
            <a:avLst/>
          </a:prstGeom>
          <a:solidFill>
            <a:srgbClr val="FFF7D5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en-US" altLang="zh-CN" sz="280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Now</a:t>
            </a:r>
            <a:endParaRPr lang="en-US" altLang="zh-CN" sz="280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The girl has become my (6)__________.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I believe that the world is (7) _____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__________ it is.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7" name="文本框 69637"/>
          <p:cNvSpPr txBox="1"/>
          <p:nvPr/>
        </p:nvSpPr>
        <p:spPr>
          <a:xfrm>
            <a:off x="3962400" y="4495800"/>
            <a:ext cx="1109663" cy="579438"/>
          </a:xfrm>
          <a:prstGeom prst="rect">
            <a:avLst/>
          </a:prstGeom>
          <a:solidFill>
            <a:srgbClr val="E0E9F4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Facts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8" name="矩形 69638"/>
          <p:cNvSpPr/>
          <p:nvPr/>
        </p:nvSpPr>
        <p:spPr>
          <a:xfrm>
            <a:off x="1905000" y="5486400"/>
            <a:ext cx="5638800" cy="9747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Opinion: Smile at the world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and (8) ________________.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0" name="矩形 69639"/>
          <p:cNvSpPr/>
          <p:nvPr/>
        </p:nvSpPr>
        <p:spPr>
          <a:xfrm>
            <a:off x="609600" y="1828800"/>
            <a:ext cx="12414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 one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1" name="矩形 69640"/>
          <p:cNvSpPr/>
          <p:nvPr/>
        </p:nvSpPr>
        <p:spPr>
          <a:xfrm>
            <a:off x="2057400" y="2209800"/>
            <a:ext cx="8540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very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2" name="矩形 69641"/>
          <p:cNvSpPr/>
          <p:nvPr/>
        </p:nvSpPr>
        <p:spPr>
          <a:xfrm>
            <a:off x="152400" y="2667000"/>
            <a:ext cx="10922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lonely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3" name="矩形 69642"/>
          <p:cNvSpPr/>
          <p:nvPr/>
        </p:nvSpPr>
        <p:spPr>
          <a:xfrm>
            <a:off x="381000" y="350520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4" name="矩形 69643"/>
          <p:cNvSpPr/>
          <p:nvPr/>
        </p:nvSpPr>
        <p:spPr>
          <a:xfrm>
            <a:off x="1905000" y="3124200"/>
            <a:ext cx="10144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5" name="矩形 69644"/>
          <p:cNvSpPr/>
          <p:nvPr/>
        </p:nvSpPr>
        <p:spPr>
          <a:xfrm>
            <a:off x="4495800" y="25146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smiled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6" name="矩形 69645"/>
          <p:cNvSpPr/>
          <p:nvPr/>
        </p:nvSpPr>
        <p:spPr>
          <a:xfrm>
            <a:off x="4191000" y="2971800"/>
            <a:ext cx="11350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happy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7" name="矩形 69646"/>
          <p:cNvSpPr/>
          <p:nvPr/>
        </p:nvSpPr>
        <p:spPr>
          <a:xfrm>
            <a:off x="6934200" y="2209800"/>
            <a:ext cx="18145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best friend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8" name="矩形 69647"/>
          <p:cNvSpPr/>
          <p:nvPr/>
        </p:nvSpPr>
        <p:spPr>
          <a:xfrm>
            <a:off x="7696200" y="3124200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9" name="矩形 69648"/>
          <p:cNvSpPr/>
          <p:nvPr/>
        </p:nvSpPr>
        <p:spPr>
          <a:xfrm>
            <a:off x="6096000" y="3505200"/>
            <a:ext cx="1639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think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50" name="矩形 69649"/>
          <p:cNvSpPr/>
          <p:nvPr/>
        </p:nvSpPr>
        <p:spPr>
          <a:xfrm>
            <a:off x="3200400" y="5943600"/>
            <a:ext cx="27416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will smile back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90" name="直接连接符 69650"/>
          <p:cNvSpPr/>
          <p:nvPr/>
        </p:nvSpPr>
        <p:spPr>
          <a:xfrm>
            <a:off x="2057400" y="4419600"/>
            <a:ext cx="1905000" cy="45720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8691" name="直接连接符 69651"/>
          <p:cNvSpPr/>
          <p:nvPr/>
        </p:nvSpPr>
        <p:spPr>
          <a:xfrm flipH="1">
            <a:off x="5029200" y="4419600"/>
            <a:ext cx="1676400" cy="457200"/>
          </a:xfrm>
          <a:prstGeom prst="line">
            <a:avLst/>
          </a:prstGeom>
          <a:ln w="57150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8692" name="直接连接符 69652"/>
          <p:cNvSpPr/>
          <p:nvPr/>
        </p:nvSpPr>
        <p:spPr>
          <a:xfrm>
            <a:off x="4495800" y="5105400"/>
            <a:ext cx="0" cy="381000"/>
          </a:xfrm>
          <a:prstGeom prst="line">
            <a:avLst/>
          </a:prstGeom>
          <a:ln w="5715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2" grpId="0"/>
      <p:bldP spid="69643" grpId="0"/>
      <p:bldP spid="69644" grpId="0"/>
      <p:bldP spid="69645" grpId="0"/>
      <p:bldP spid="69646" grpId="0"/>
      <p:bldP spid="69647" grpId="0"/>
      <p:bldP spid="69648" grpId="0"/>
      <p:bldP spid="69649" grpId="0"/>
      <p:bldP spid="69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70657"/>
          <p:cNvSpPr/>
          <p:nvPr/>
        </p:nvSpPr>
        <p:spPr>
          <a:xfrm>
            <a:off x="304800" y="3013075"/>
            <a:ext cx="8763000" cy="3259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My father made the ___________ that I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should find a hobby.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2. Even today, some people search for _________ under the sea.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3. You can ______ them to look after the house.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8" name="矩形 70658"/>
          <p:cNvSpPr/>
          <p:nvPr/>
        </p:nvSpPr>
        <p:spPr>
          <a:xfrm>
            <a:off x="307975" y="473075"/>
            <a:ext cx="8226425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Complete the sentences with the words  </a:t>
            </a:r>
            <a:endParaRPr lang="zh-CN" altLang="en-US" sz="34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in the box.</a:t>
            </a:r>
            <a:endParaRPr lang="zh-CN" altLang="en-US" sz="34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9" name="矩形 70659"/>
          <p:cNvSpPr/>
          <p:nvPr/>
        </p:nvSpPr>
        <p:spPr>
          <a:xfrm>
            <a:off x="762000" y="1828800"/>
            <a:ext cx="6400800" cy="1066800"/>
          </a:xfrm>
          <a:prstGeom prst="rect">
            <a:avLst/>
          </a:prstGeom>
          <a:solidFill>
            <a:srgbClr val="FEF9DE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circle     glue        silence       stick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suggestion      treasure        trust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1" name="矩形 70660"/>
          <p:cNvSpPr/>
          <p:nvPr/>
        </p:nvSpPr>
        <p:spPr>
          <a:xfrm>
            <a:off x="4343400" y="2932113"/>
            <a:ext cx="1990725" cy="725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suggestion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2" name="矩形 70661"/>
          <p:cNvSpPr/>
          <p:nvPr/>
        </p:nvSpPr>
        <p:spPr>
          <a:xfrm>
            <a:off x="7031038" y="4267200"/>
            <a:ext cx="1731962" cy="7254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treasure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3" name="矩形 70662"/>
          <p:cNvSpPr/>
          <p:nvPr/>
        </p:nvSpPr>
        <p:spPr>
          <a:xfrm>
            <a:off x="2362200" y="5562600"/>
            <a:ext cx="1019175" cy="7254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trust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71681"/>
          <p:cNvSpPr/>
          <p:nvPr/>
        </p:nvSpPr>
        <p:spPr>
          <a:xfrm>
            <a:off x="457200" y="838200"/>
            <a:ext cx="8077200" cy="5159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4. You must make the stamp wet before you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_____ it to the letter.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5. Have you got any ______? I want to stick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these pieces of paper together.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6. John’s _______ of friends includes some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students from the UK.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7. I like the ________ in the countryside. The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city is too noisy for me!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3" name="矩形 71682"/>
          <p:cNvSpPr/>
          <p:nvPr/>
        </p:nvSpPr>
        <p:spPr>
          <a:xfrm>
            <a:off x="1066800" y="1600200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stick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4" name="矩形 71683"/>
          <p:cNvSpPr/>
          <p:nvPr/>
        </p:nvSpPr>
        <p:spPr>
          <a:xfrm>
            <a:off x="4191000" y="2209800"/>
            <a:ext cx="9064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glue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5" name="矩形 71684"/>
          <p:cNvSpPr/>
          <p:nvPr/>
        </p:nvSpPr>
        <p:spPr>
          <a:xfrm>
            <a:off x="2286000" y="3505200"/>
            <a:ext cx="11334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circle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6" name="矩形 71685"/>
          <p:cNvSpPr/>
          <p:nvPr/>
        </p:nvSpPr>
        <p:spPr>
          <a:xfrm>
            <a:off x="2667000" y="4800600"/>
            <a:ext cx="13366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silence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72705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矩形 72706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矩形 28674"/>
          <p:cNvSpPr/>
          <p:nvPr/>
        </p:nvSpPr>
        <p:spPr>
          <a:xfrm>
            <a:off x="381000" y="466725"/>
            <a:ext cx="8280400" cy="5934075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en-US" altLang="zh-CN" sz="3200">
                <a:solidFill>
                  <a:srgbClr val="D6009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No one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knew me. 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没有人认识我。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no one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没有人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无人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否定含义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= nobody,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作主语时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谓语用单数形式。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No one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was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in the room when I entered.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none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表示三者或三者以上中“没有任何人 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   或物”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常与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of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短语连用。作主语时谓语 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    动词用单数或复数皆可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但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of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后为不可数 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   名词时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谓语动词只能用单数。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They were all very tired, but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none of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them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would stop to take a rest.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29697"/>
          <p:cNvSpPr/>
          <p:nvPr/>
        </p:nvSpPr>
        <p:spPr>
          <a:xfrm>
            <a:off x="130810" y="478155"/>
            <a:ext cx="8403590" cy="604266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2. I was very lonely, and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afraid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to make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friends with anyone.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我很孤独，害怕和任何人交朋友。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afraid of ...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意为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“害怕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……”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，后接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名词、代词或动名词。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He was afraid of speaking in public.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他害怕在公共场合讲话。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afraid +that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从句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，意为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“恐怕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……”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I’m afraid that you will miss the train if 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you don’t hurry up.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如果你不快点儿的话，恐怕你会错过火车。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61441"/>
          <p:cNvSpPr/>
          <p:nvPr/>
        </p:nvSpPr>
        <p:spPr>
          <a:xfrm>
            <a:off x="304800" y="2511425"/>
            <a:ext cx="8534400" cy="3892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When he comes here. I'll ________	(</a:t>
            </a:r>
            <a:r>
              <a:rPr lang="zh-TW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解释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to him myself.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2. What an awful way to ______ (</a:t>
            </a:r>
            <a:r>
              <a:rPr lang="zh-TW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对待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) a friend like this!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3. He expects me to stay on here and I can hardly _______ (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拒绝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).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22" name="矩形 61442"/>
          <p:cNvSpPr/>
          <p:nvPr/>
        </p:nvSpPr>
        <p:spPr>
          <a:xfrm>
            <a:off x="325438" y="1712913"/>
            <a:ext cx="6303962" cy="725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</a:t>
            </a:r>
            <a:r>
              <a:rPr lang="zh-TW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根据句意和</a:t>
            </a:r>
            <a:r>
              <a:rPr lang="zh-CN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汉语</a:t>
            </a:r>
            <a:r>
              <a:rPr lang="zh-TW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提示写单词。</a:t>
            </a:r>
            <a:endParaRPr lang="zh-CN" altLang="en-US" sz="3200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44" name="文本框 61443"/>
          <p:cNvSpPr txBox="1"/>
          <p:nvPr/>
        </p:nvSpPr>
        <p:spPr>
          <a:xfrm>
            <a:off x="5181600" y="2438400"/>
            <a:ext cx="1447800" cy="7254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explain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45" name="文本框 61444"/>
          <p:cNvSpPr txBox="1"/>
          <p:nvPr/>
        </p:nvSpPr>
        <p:spPr>
          <a:xfrm>
            <a:off x="4724400" y="3770313"/>
            <a:ext cx="1019175" cy="725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treat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46" name="文本框 61445"/>
          <p:cNvSpPr txBox="1"/>
          <p:nvPr/>
        </p:nvSpPr>
        <p:spPr>
          <a:xfrm>
            <a:off x="1981200" y="5675313"/>
            <a:ext cx="1246188" cy="725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refuse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26" name="矩形 61448"/>
          <p:cNvSpPr/>
          <p:nvPr/>
        </p:nvSpPr>
        <p:spPr>
          <a:xfrm>
            <a:off x="457200" y="6096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Let's review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30722"/>
          <p:cNvSpPr txBox="1"/>
          <p:nvPr/>
        </p:nvSpPr>
        <p:spPr>
          <a:xfrm>
            <a:off x="533400" y="1295400"/>
            <a:ext cx="8229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文本框 30723"/>
          <p:cNvSpPr txBox="1"/>
          <p:nvPr/>
        </p:nvSpPr>
        <p:spPr>
          <a:xfrm>
            <a:off x="381000" y="457200"/>
            <a:ext cx="8305800" cy="593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I’m afraid so.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恐怕如此。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I’m afraid not.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恐怕不行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--I think we have to put off the sports meeting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because of the bad weather.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我认为我们不得不推迟运动会，因为天机太 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糟糕了。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--I’m afraid so.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恐怕是这样。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--Can I go out to play football now?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我现在能出去踢足球吗？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--I’m afraid not.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恐怕不行。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304800" y="523875"/>
            <a:ext cx="8382000" cy="496252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marL="342900" indent="-342900" defTabSz="913130"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Every time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I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heard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the other students talking and laughing, I felt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even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more lonely.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defTabSz="913130"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每次我听到其他同学有说有笑时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3200" err="1">
                <a:latin typeface="Times New Roman" panose="02020603050405020304" pitchFamily="18" charset="0"/>
                <a:ea typeface="黑体" panose="02010609060101010101" pitchFamily="2" charset="-122"/>
              </a:rPr>
              <a:t>我觉得自己更加孤单了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defTabSz="913130"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every time,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表示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“每次”。在本句中相当于一个连词词组，引导时间状语从句，相当于each time。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类似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用法的短语还有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day, by the time, the moment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等。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2"/>
          <p:cNvSpPr txBox="1"/>
          <p:nvPr/>
        </p:nvSpPr>
        <p:spPr>
          <a:xfrm>
            <a:off x="381000" y="304800"/>
            <a:ext cx="8382000" cy="170180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p>
            <a:pPr marL="342900" indent="-342900" defTabSz="913130"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Every time/Each time I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met him, he wore a blue shirt.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defTabSz="913130"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err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每次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遇到他时，他都穿着一件蓝色的衬衫。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66" name="矩形 32770"/>
          <p:cNvSpPr/>
          <p:nvPr/>
        </p:nvSpPr>
        <p:spPr>
          <a:xfrm>
            <a:off x="457200" y="2057400"/>
            <a:ext cx="8153400" cy="4384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hear sb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doing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sth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听见某人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正在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做某事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hear sb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do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sth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听见某人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做了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某事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-- Do you often hear Wei Hua read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English in his room?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经常听到魏华在他房间里读英语？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-- Listen! Now we can hear him reading 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English in his room.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听！他现在就正在房间里读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英语。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33794" descr="20081206_fb913e7b88294e7bbe44KvlSlTfrAG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505200"/>
            <a:ext cx="4876800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矩形 33793"/>
          <p:cNvSpPr/>
          <p:nvPr/>
        </p:nvSpPr>
        <p:spPr>
          <a:xfrm>
            <a:off x="457200" y="457200"/>
            <a:ext cx="8153400" cy="4570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even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意为“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甚至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”，用于修饰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比较级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。比较级还可以用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much, a lot, a little, a bit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等词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组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修饰，表示不同程度。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He is much stronger than I.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他比我强壮的多。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It is even colder today than yesterday.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今天比昨天冷。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矩形 34817"/>
          <p:cNvSpPr/>
          <p:nvPr/>
        </p:nvSpPr>
        <p:spPr>
          <a:xfrm>
            <a:off x="144145" y="684530"/>
            <a:ext cx="8314055" cy="60439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4. silence  </a:t>
            </a:r>
            <a:r>
              <a:rPr lang="en-US" altLang="zh-CN" sz="3200" i="1">
                <a:latin typeface="Times New Roman" panose="02020603050405020304" pitchFamily="18" charset="0"/>
                <a:ea typeface="黑体" panose="02010609060101010101" pitchFamily="2" charset="-122"/>
              </a:rPr>
              <a:t>n.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寂静；无声</a:t>
            </a:r>
            <a:r>
              <a:rPr lang="zh-CN" altLang="en-US" sz="32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 ... but I sat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silence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  但是我静静地坐着。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silence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是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不可数名词。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silence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意为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安 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  静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地，沉默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地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”；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in silence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意为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保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  持沉默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”。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silence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形容词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形式是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silent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keep silent = keep in silence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保持沉默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 He reads the book in silence.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他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安静地看书。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They heard the story out in silence.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他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们静静地听完故事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矩形 35841"/>
          <p:cNvSpPr/>
          <p:nvPr/>
        </p:nvSpPr>
        <p:spPr>
          <a:xfrm>
            <a:off x="0" y="468948"/>
            <a:ext cx="8915400" cy="59969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5. Suddenly, I felt the touch of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something 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bright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and friendly.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突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然，我感到被一种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欢快 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而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又友好的东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西所   触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动。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bright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表示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“快乐的，活泼的，开朗的；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明亮的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”，形容词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修饰不定代词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something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要后置。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例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如：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The boy was so bright and lively.	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个男孩活泼开朗，充满活力。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The bright lights arrested the boy's attention.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明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亮的灯光吸引了孩子的注意力。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矩形 36865"/>
          <p:cNvSpPr/>
          <p:nvPr/>
        </p:nvSpPr>
        <p:spPr>
          <a:xfrm>
            <a:off x="381000" y="523875"/>
            <a:ext cx="8534400" cy="5934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6.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Day by day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, I learnt to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trust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people, and they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include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me in their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circle of friends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渐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渐地，我学会了信任他人，他们也让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我加  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入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了他们的朋友圈。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1)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day by day,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表示“一天天地，渐渐地”。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如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It is getting warmer day by day.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2)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trust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表示“信任，相信”。如：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i="1">
                <a:latin typeface="Times New Roman" panose="02020603050405020304" pitchFamily="18" charset="0"/>
                <a:ea typeface="黑体" panose="02010609060101010101" pitchFamily="2" charset="-122"/>
              </a:rPr>
              <a:t>n.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A good marriage is based on trust.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i="1">
                <a:latin typeface="Times New Roman" panose="02020603050405020304" pitchFamily="18" charset="0"/>
                <a:ea typeface="黑体" panose="02010609060101010101" pitchFamily="2" charset="-122"/>
              </a:rPr>
              <a:t>v.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If you break your word, he will never trust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you again.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矩形 37889"/>
          <p:cNvSpPr/>
          <p:nvPr/>
        </p:nvSpPr>
        <p:spPr>
          <a:xfrm>
            <a:off x="457200" y="457200"/>
            <a:ext cx="8229600" cy="5159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3)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include…in…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表示“包括，把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列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为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的一部分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例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如：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Please include me in the list.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请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把我列入名单中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4)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circle of friends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意为“朋友圈，交际圈”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Geoffrey has a large circle of friends and is 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very popular at parties.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杰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弗里交际很广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在社交聚会上深受欢迎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38914" descr="20120229183455_4Cs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505200"/>
            <a:ext cx="3200400" cy="316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矩形 38913"/>
          <p:cNvSpPr/>
          <p:nvPr/>
        </p:nvSpPr>
        <p:spPr>
          <a:xfrm>
            <a:off x="533400" y="457200"/>
            <a:ext cx="848995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7. And we stick together like glue.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我们像胶水一样整天黏在一起。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stick表示“粘，粘贴”。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如：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What's wrong with this stamp? It won't stick.</a:t>
            </a:r>
            <a:r>
              <a:rPr lang="zh-CN" altLang="en-US" sz="3200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200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这邮票怎么回事？它粘不上去。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  We just stuck the poster to the wall.	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我们把海报贴在墙上了。 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矩形 39938"/>
          <p:cNvSpPr/>
          <p:nvPr/>
        </p:nvSpPr>
        <p:spPr>
          <a:xfrm>
            <a:off x="381000" y="533400"/>
            <a:ext cx="8229600" cy="5792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8. Now I believe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 the world is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what you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think it is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.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现在我相信世界就是你认为的样子。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你认为世界是怎样的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它就是怎样的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buChar char="•"/>
            </a:pPr>
            <a:r>
              <a:rPr lang="en-US" altLang="zh-CN" sz="320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本结构比较复杂</a:t>
            </a:r>
            <a:r>
              <a:rPr lang="en-US" altLang="zh-CN" sz="320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主句是 </a:t>
            </a:r>
            <a:r>
              <a:rPr lang="en-US" altLang="zh-CN" sz="3200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 believe;</a:t>
            </a:r>
            <a:endParaRPr lang="en-US" altLang="zh-CN" sz="3200">
              <a:solidFill>
                <a:schemeClr val="fol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buChar char="•"/>
            </a:pPr>
            <a:r>
              <a:rPr lang="en-US" altLang="zh-CN" sz="32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that the world is what you think it is </a:t>
            </a:r>
            <a:r>
              <a:rPr lang="zh-CN" altLang="en-US" sz="3200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  </a:t>
            </a:r>
            <a:endParaRPr lang="zh-CN" altLang="en-US" sz="3200" dirty="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believe</a:t>
            </a:r>
            <a:r>
              <a:rPr lang="zh-CN" altLang="en-US" sz="3200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的宾语从句</a:t>
            </a:r>
            <a:r>
              <a:rPr lang="en-US" altLang="zh-CN" sz="320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;</a:t>
            </a:r>
            <a:r>
              <a:rPr lang="en-US" altLang="zh-CN" sz="320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buChar char="•"/>
            </a:pPr>
            <a:r>
              <a:rPr lang="en-US" altLang="zh-CN" sz="320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what you think it is </a:t>
            </a:r>
            <a:r>
              <a:rPr lang="zh-CN" altLang="en-US" sz="3200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是宾语从句中的表语从 </a:t>
            </a:r>
            <a:endParaRPr lang="zh-CN" altLang="en-US" sz="3200" dirty="0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句</a:t>
            </a:r>
            <a:r>
              <a:rPr lang="en-US" altLang="zh-CN" sz="320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意为“你认为的那个样子”。</a:t>
            </a:r>
            <a:endParaRPr lang="zh-CN" altLang="en-US" sz="3200" dirty="0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59393"/>
          <p:cNvSpPr/>
          <p:nvPr/>
        </p:nvSpPr>
        <p:spPr>
          <a:xfrm>
            <a:off x="381000" y="457200"/>
            <a:ext cx="8534400" cy="1992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4. My father is a _________ (</a:t>
            </a:r>
            <a:r>
              <a:rPr lang="zh-TW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耐心的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man.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5. We’ll go around the room, and each of you can __________ (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介绍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) yourself.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3657600" y="563563"/>
            <a:ext cx="14017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patient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9400" name="文本框 59399"/>
          <p:cNvSpPr txBox="1"/>
          <p:nvPr/>
        </p:nvSpPr>
        <p:spPr>
          <a:xfrm>
            <a:off x="1600200" y="1858963"/>
            <a:ext cx="18542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introduce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8" name="文本框 59400"/>
          <p:cNvSpPr txBox="1"/>
          <p:nvPr/>
        </p:nvSpPr>
        <p:spPr>
          <a:xfrm>
            <a:off x="381000" y="3505200"/>
            <a:ext cx="8305800" cy="2870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我不后悔告诉她我的想法。   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          ___________________________________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请把这个问题给我讲解一下。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____________________________________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9402" name="文本框 59401"/>
          <p:cNvSpPr txBox="1"/>
          <p:nvPr/>
        </p:nvSpPr>
        <p:spPr>
          <a:xfrm>
            <a:off x="1028700" y="4267200"/>
            <a:ext cx="62103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don’t regret telling her my idea.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3" name="文本框 59402"/>
          <p:cNvSpPr txBox="1"/>
          <p:nvPr/>
        </p:nvSpPr>
        <p:spPr>
          <a:xfrm>
            <a:off x="1028700" y="5745163"/>
            <a:ext cx="62103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Please explain this problem to me.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1" name="矩形 59403"/>
          <p:cNvSpPr/>
          <p:nvPr/>
        </p:nvSpPr>
        <p:spPr>
          <a:xfrm>
            <a:off x="457200" y="2795588"/>
            <a:ext cx="30400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二、翻译句子。</a:t>
            </a:r>
            <a:endParaRPr lang="zh-CN" altLang="en-US" sz="3200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6152" name="图片 59404" descr="2034846_12170601433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438400"/>
            <a:ext cx="1905000" cy="1601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/>
      <p:bldP spid="59402" grpId="0"/>
      <p:bldP spid="5940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矩形 40961"/>
          <p:cNvSpPr/>
          <p:nvPr/>
        </p:nvSpPr>
        <p:spPr>
          <a:xfrm>
            <a:off x="85090" y="434975"/>
            <a:ext cx="8769985" cy="4570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9. My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suggestion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is: 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mile at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the world and it  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will smile back.  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的建议是：笑着面对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世界 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吧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，它也会报你以微笑。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suggestion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是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可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数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名词，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意为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议”；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其同义词是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advice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不可数名词。“一条建议” 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可以表达为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suggestion”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或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piece of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advice”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它的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动词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形式为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45058" name="图片 40962" descr="260154-130616092T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5029200"/>
            <a:ext cx="2819400" cy="156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矩形 76801"/>
          <p:cNvSpPr/>
          <p:nvPr/>
        </p:nvSpPr>
        <p:spPr>
          <a:xfrm>
            <a:off x="381000" y="390525"/>
            <a:ext cx="8474075" cy="5934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[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拓展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]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suggestion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动词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形式是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其常见用法：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 doing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sth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建议做某事；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suggest that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sb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(should) do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sth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建议某人做某事。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例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如：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I suggest doing exercise every day.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我建议每天做运动。</a:t>
            </a:r>
            <a:endParaRPr lang="zh-CN" altLang="en-US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2)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smile at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微笑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If a man doesn't smile at you, just smile at him.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如果一个人没有对你微笑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就向他微笑吧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WordArt 2"/>
          <p:cNvSpPr>
            <a:spLocks noTextEdit="1"/>
          </p:cNvSpPr>
          <p:nvPr/>
        </p:nvSpPr>
        <p:spPr>
          <a:xfrm>
            <a:off x="1403350" y="11430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3810000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8"/>
          <p:cNvSpPr txBox="1"/>
          <p:nvPr/>
        </p:nvSpPr>
        <p:spPr>
          <a:xfrm>
            <a:off x="2362200" y="5257800"/>
            <a:ext cx="45481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见视频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Module 9 Unit 2 Activity 2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图片 73729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矩形 73730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文本框 45057"/>
          <p:cNvSpPr txBox="1"/>
          <p:nvPr/>
        </p:nvSpPr>
        <p:spPr>
          <a:xfrm>
            <a:off x="206375" y="457200"/>
            <a:ext cx="8782050" cy="1223963"/>
          </a:xfrm>
          <a:prstGeom prst="rect">
            <a:avLst/>
          </a:prstGeom>
          <a:noFill/>
          <a:ln w="9525">
            <a:noFill/>
          </a:ln>
        </p:spPr>
        <p:txBody>
          <a:bodyPr wrap="none" lIns="91422" tIns="45711" rIns="91422" bIns="45711" anchor="t"/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Read the passage again. Find paragraphs 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that describe the following stages. 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0" name="矩形 45058"/>
          <p:cNvSpPr/>
          <p:nvPr/>
        </p:nvSpPr>
        <p:spPr>
          <a:xfrm>
            <a:off x="304800" y="1838325"/>
            <a:ext cx="6164263" cy="4575175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happened and when.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Where she was and how she felt.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Why she felt that way.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happened one day.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happened suddenly.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happened after this.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happened later.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she thinks now.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0" name="文本框 45059"/>
          <p:cNvSpPr txBox="1"/>
          <p:nvPr/>
        </p:nvSpPr>
        <p:spPr>
          <a:xfrm>
            <a:off x="6324600" y="17859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1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1" name="文本框 45060"/>
          <p:cNvSpPr txBox="1"/>
          <p:nvPr/>
        </p:nvSpPr>
        <p:spPr>
          <a:xfrm>
            <a:off x="6324600" y="2417763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2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2" name="文本框 45061"/>
          <p:cNvSpPr txBox="1"/>
          <p:nvPr/>
        </p:nvSpPr>
        <p:spPr>
          <a:xfrm>
            <a:off x="6324600" y="29289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3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3" name="文本框 45062"/>
          <p:cNvSpPr txBox="1"/>
          <p:nvPr/>
        </p:nvSpPr>
        <p:spPr>
          <a:xfrm>
            <a:off x="6324600" y="35385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4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4" name="文本框 45063"/>
          <p:cNvSpPr txBox="1"/>
          <p:nvPr/>
        </p:nvSpPr>
        <p:spPr>
          <a:xfrm>
            <a:off x="6324600" y="40719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5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5" name="文本框 45064"/>
          <p:cNvSpPr txBox="1"/>
          <p:nvPr/>
        </p:nvSpPr>
        <p:spPr>
          <a:xfrm>
            <a:off x="6324600" y="46053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6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6" name="文本框 45065"/>
          <p:cNvSpPr txBox="1"/>
          <p:nvPr/>
        </p:nvSpPr>
        <p:spPr>
          <a:xfrm>
            <a:off x="6324600" y="52149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7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7" name="文本框 45066"/>
          <p:cNvSpPr txBox="1"/>
          <p:nvPr/>
        </p:nvSpPr>
        <p:spPr>
          <a:xfrm>
            <a:off x="6324600" y="5748338"/>
            <a:ext cx="2087563" cy="65246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Para 8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06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06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6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矩形 46081"/>
          <p:cNvSpPr/>
          <p:nvPr/>
        </p:nvSpPr>
        <p:spPr>
          <a:xfrm>
            <a:off x="2057400" y="685800"/>
            <a:ext cx="6553200" cy="25749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40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Write a passage about someone or something that changed your life. Use the stages in Activity 5 to help you.</a:t>
            </a:r>
            <a:endParaRPr lang="en-US" altLang="zh-CN" sz="340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9154" name="图片 46083" descr="teach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200400"/>
            <a:ext cx="2362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46084" descr="13730545389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33800"/>
            <a:ext cx="3657600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矩形 47105"/>
          <p:cNvSpPr/>
          <p:nvPr/>
        </p:nvSpPr>
        <p:spPr>
          <a:xfrm>
            <a:off x="457200" y="455613"/>
            <a:ext cx="8153400" cy="5792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Possible answer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Mum and Dad walked in with a big box. They put it down on the floor and said "Happy Birthday", and then your nose came over the side and I saw you for the first time.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I was ten and we had moved to a new town. It was quite a nice town, but I didn't know anyone and the places in the town did not feel familiar. I stayed indoors a lot. I told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矩形 48129"/>
          <p:cNvSpPr/>
          <p:nvPr/>
        </p:nvSpPr>
        <p:spPr>
          <a:xfrm>
            <a:off x="457200" y="609600"/>
            <a:ext cx="8077200" cy="5792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people I liked being alone. I did not do any exercise. I became quite lazy.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But then you came along—my dear friend and pet, Spot. From the moment you came out of your box and I saw you, my new dog, white with black spots, a cute face and a tail that never stopped moving, my life changed.    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I became noisy again and we were always going out for walks and runs in the park.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矩形 49153"/>
          <p:cNvSpPr/>
          <p:nvPr/>
        </p:nvSpPr>
        <p:spPr>
          <a:xfrm>
            <a:off x="533400" y="609600"/>
            <a:ext cx="8077200" cy="5792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Before you came into my life, I did not make friends because I often sat at home alone. But when people saw me going out every day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my lovely dog, they started smiling and saying hello to me. The whole town seemed to be my friend.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Thank you, Spot — you have brought me many new friends, but don't worry, you'll always be my favourite!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文本框 65537"/>
          <p:cNvSpPr txBox="1"/>
          <p:nvPr/>
        </p:nvSpPr>
        <p:spPr>
          <a:xfrm>
            <a:off x="457200" y="1219200"/>
            <a:ext cx="8534400" cy="140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Words: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silence    bright     treasure     trust    glue include      circle     stick    suggestion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39" name="矩形 65538"/>
          <p:cNvSpPr/>
          <p:nvPr/>
        </p:nvSpPr>
        <p:spPr>
          <a:xfrm>
            <a:off x="457200" y="2819400"/>
            <a:ext cx="7620000" cy="140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Phrases: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in silence      day by day       smile at  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circle of friends       every time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0" name="文本框 65539"/>
          <p:cNvSpPr txBox="1"/>
          <p:nvPr/>
        </p:nvSpPr>
        <p:spPr>
          <a:xfrm>
            <a:off x="457200" y="4343400"/>
            <a:ext cx="7696200" cy="2187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5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Patterns: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 didn’t know who she was.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 asked her why she smiled at me that day.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She said she could not remember.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2" name="矩形 65540"/>
          <p:cNvSpPr/>
          <p:nvPr/>
        </p:nvSpPr>
        <p:spPr>
          <a:xfrm>
            <a:off x="2971800" y="496888"/>
            <a:ext cx="3200400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Focus on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62467" descr="20081206_fb913e7b88294e7bbe44KvlSlTfrAG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581400"/>
            <a:ext cx="6553200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矩形 1"/>
          <p:cNvSpPr/>
          <p:nvPr/>
        </p:nvSpPr>
        <p:spPr>
          <a:xfrm>
            <a:off x="685800" y="1752600"/>
            <a:ext cx="7086600" cy="3284538"/>
          </a:xfrm>
          <a:prstGeom prst="rect">
            <a:avLst/>
          </a:prstGeom>
          <a:noFill/>
          <a:ln w="9525">
            <a:noFill/>
          </a:ln>
        </p:spPr>
        <p:txBody>
          <a:bodyPr lIns="118510" tIns="59255" rIns="118510" bIns="59255" anchor="t"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Teaching aims: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To understand the sequence of events and the behavior of characters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To be able to guess the meaning of new words from the context</a:t>
            </a:r>
            <a:endParaRPr lang="en-US" altLang="zh-CN" sz="32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Box 2"/>
          <p:cNvSpPr txBox="1"/>
          <p:nvPr/>
        </p:nvSpPr>
        <p:spPr>
          <a:xfrm>
            <a:off x="2706688" y="584200"/>
            <a:ext cx="3236912" cy="635000"/>
          </a:xfrm>
          <a:prstGeom prst="rect">
            <a:avLst/>
          </a:prstGeom>
          <a:noFill/>
          <a:ln w="9525">
            <a:noFill/>
          </a:ln>
        </p:spPr>
        <p:txBody>
          <a:bodyPr wrap="none" lIns="118510" tIns="59255" rIns="118510" bIns="59255" anchor="t">
            <a:spAutoFit/>
          </a:bodyPr>
          <a:p>
            <a:r>
              <a:rPr lang="en-US" altLang="zh-CN" sz="3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Teaching aims</a:t>
            </a:r>
            <a:endParaRPr lang="en-US" altLang="zh-CN" sz="340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图片 77825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4" name="矩形 77826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矩形 50177"/>
          <p:cNvSpPr/>
          <p:nvPr/>
        </p:nvSpPr>
        <p:spPr>
          <a:xfrm>
            <a:off x="533400" y="1219200"/>
            <a:ext cx="8077200" cy="5214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____ I read the novel, I felt the touch of something.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 A. Every time        B. Everytime     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 C. Every times      D. Everytimes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2. The boy felt _____ when he stayed at    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 home alone.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 A. alone          B. lonely           C. happily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5298" name="矩形 50179"/>
          <p:cNvSpPr/>
          <p:nvPr/>
        </p:nvSpPr>
        <p:spPr>
          <a:xfrm>
            <a:off x="590550" y="639763"/>
            <a:ext cx="34480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</a:t>
            </a:r>
            <a:r>
              <a:rPr lang="zh-TW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单项</a:t>
            </a:r>
            <a:r>
              <a:rPr lang="zh-CN" alt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选择题。</a:t>
            </a:r>
            <a:endParaRPr lang="zh-CN" altLang="en-US" sz="3200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0181" name="文本框 50180"/>
          <p:cNvSpPr txBox="1"/>
          <p:nvPr/>
        </p:nvSpPr>
        <p:spPr>
          <a:xfrm>
            <a:off x="1219200" y="1454150"/>
            <a:ext cx="584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0182" name="文本框 50181"/>
          <p:cNvSpPr txBox="1"/>
          <p:nvPr/>
        </p:nvSpPr>
        <p:spPr>
          <a:xfrm>
            <a:off x="3429000" y="4319588"/>
            <a:ext cx="58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矩形 51201"/>
          <p:cNvSpPr/>
          <p:nvPr/>
        </p:nvSpPr>
        <p:spPr>
          <a:xfrm>
            <a:off x="457200" y="479425"/>
            <a:ext cx="8458200" cy="5946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3. The news shops near our school are increasing ________.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A. day by day            B. day after day         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C. the other day        D. some day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4. She suggested ______ early so that we could catch the first train.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A. to get up               B. getting up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C. get up                    D. to getting up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3" name="文本框 51202"/>
          <p:cNvSpPr txBox="1"/>
          <p:nvPr/>
        </p:nvSpPr>
        <p:spPr>
          <a:xfrm>
            <a:off x="3276600" y="133985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4" name="文本框 51203"/>
          <p:cNvSpPr txBox="1"/>
          <p:nvPr/>
        </p:nvSpPr>
        <p:spPr>
          <a:xfrm>
            <a:off x="3759200" y="354965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矩形 52225"/>
          <p:cNvSpPr/>
          <p:nvPr/>
        </p:nvSpPr>
        <p:spPr>
          <a:xfrm>
            <a:off x="457200" y="685800"/>
            <a:ext cx="8305800" cy="5214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None of them talked. They finished their  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meal in  _____.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A. silence   B. order   C. place   D. public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It rained heavily this morning, but _____ of 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my classmates were late for school. 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A. neither               B. none    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C. all                       D. no one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7" name="文本框 52226"/>
          <p:cNvSpPr txBox="1"/>
          <p:nvPr/>
        </p:nvSpPr>
        <p:spPr>
          <a:xfrm>
            <a:off x="2667000" y="156845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8" name="文本框 52227"/>
          <p:cNvSpPr txBox="1"/>
          <p:nvPr/>
        </p:nvSpPr>
        <p:spPr>
          <a:xfrm>
            <a:off x="7239000" y="301625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图片 57348" descr="小黄人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1828800"/>
            <a:ext cx="4216400" cy="421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0" name="Rectangle 3"/>
          <p:cNvSpPr/>
          <p:nvPr/>
        </p:nvSpPr>
        <p:spPr>
          <a:xfrm>
            <a:off x="533400" y="2209800"/>
            <a:ext cx="4648200" cy="2017713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 anchor="t">
            <a:spAutoFit/>
          </a:bodyPr>
          <a:p>
            <a:pPr defTabSz="913130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Write a passage about friendship between you and one of your friends.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1" name="矩形 57347"/>
          <p:cNvSpPr/>
          <p:nvPr/>
        </p:nvSpPr>
        <p:spPr>
          <a:xfrm>
            <a:off x="838200" y="11430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9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36838"/>
            <a:ext cx="23034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矩形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01533" y="2868613"/>
            <a:ext cx="6383337" cy="1566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1" name="Group 5"/>
          <p:cNvGrpSpPr/>
          <p:nvPr/>
        </p:nvGrpSpPr>
        <p:grpSpPr>
          <a:xfrm>
            <a:off x="7116445" y="1193165"/>
            <a:ext cx="1368425" cy="3454400"/>
            <a:chOff x="0" y="0"/>
            <a:chExt cx="1655762" cy="3311525"/>
          </a:xfrm>
        </p:grpSpPr>
        <p:sp>
          <p:nvSpPr>
            <p:cNvPr id="55302" name="Freeform 2"/>
            <p:cNvSpPr/>
            <p:nvPr/>
          </p:nvSpPr>
          <p:spPr>
            <a:xfrm>
              <a:off x="212725" y="0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3" name="Oval 3"/>
            <p:cNvSpPr/>
            <p:nvPr/>
          </p:nvSpPr>
          <p:spPr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4" name="Freeform 4"/>
            <p:cNvSpPr/>
            <p:nvPr/>
          </p:nvSpPr>
          <p:spPr>
            <a:xfrm>
              <a:off x="554037" y="574675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5" name="Freeform 5"/>
            <p:cNvSpPr/>
            <p:nvPr/>
          </p:nvSpPr>
          <p:spPr>
            <a:xfrm>
              <a:off x="792162" y="719137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6" name="Freeform 6"/>
            <p:cNvSpPr/>
            <p:nvPr/>
          </p:nvSpPr>
          <p:spPr>
            <a:xfrm>
              <a:off x="647700" y="792162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7" name="Freeform 7"/>
            <p:cNvSpPr/>
            <p:nvPr/>
          </p:nvSpPr>
          <p:spPr>
            <a:xfrm>
              <a:off x="382587" y="962025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8" name="Freeform 8"/>
            <p:cNvSpPr/>
            <p:nvPr/>
          </p:nvSpPr>
          <p:spPr>
            <a:xfrm>
              <a:off x="1587" y="1511300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9" name="Freeform 9"/>
            <p:cNvSpPr/>
            <p:nvPr/>
          </p:nvSpPr>
          <p:spPr>
            <a:xfrm>
              <a:off x="0" y="1366837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0" name="Freeform 10"/>
            <p:cNvSpPr/>
            <p:nvPr/>
          </p:nvSpPr>
          <p:spPr>
            <a:xfrm>
              <a:off x="403225" y="2087562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1" name="Freeform 11"/>
            <p:cNvSpPr/>
            <p:nvPr/>
          </p:nvSpPr>
          <p:spPr>
            <a:xfrm>
              <a:off x="935037" y="1295400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2" name="Freeform 12"/>
            <p:cNvSpPr/>
            <p:nvPr/>
          </p:nvSpPr>
          <p:spPr>
            <a:xfrm>
              <a:off x="1511300" y="1152525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3" name="Freeform 13"/>
            <p:cNvSpPr/>
            <p:nvPr/>
          </p:nvSpPr>
          <p:spPr>
            <a:xfrm>
              <a:off x="433387" y="3167062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4" name="Freeform 14"/>
            <p:cNvSpPr/>
            <p:nvPr/>
          </p:nvSpPr>
          <p:spPr>
            <a:xfrm>
              <a:off x="576262" y="3167062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2395" y="5292090"/>
            <a:ext cx="619125" cy="619125"/>
          </a:xfrm>
          <a:prstGeom prst="rect">
            <a:avLst/>
          </a:prstGeom>
        </p:spPr>
      </p:pic>
      <p:pic>
        <p:nvPicPr>
          <p:cNvPr id="3" name="矩形 6"/>
          <p:cNvPicPr/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684145" y="4957445"/>
            <a:ext cx="539305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桂林市桂电中学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2020.8.25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录制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63489"/>
          <p:cNvSpPr/>
          <p:nvPr/>
        </p:nvSpPr>
        <p:spPr>
          <a:xfrm>
            <a:off x="381000" y="457200"/>
            <a:ext cx="8534400" cy="593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Main contents: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Key vocabulary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lonely; silence, bright, treasure, day by day,     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trust, include, circle, suggestion</a:t>
            </a:r>
            <a:endParaRPr lang="en-US" altLang="zh-CN" sz="320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Key structures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I did not know who she was.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I asked her why she smiled at me that day.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She said she could not remember.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Now I believe that the world is what you think it is.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64513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64514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Warming up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5124" descr="2239333_105258563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905000"/>
            <a:ext cx="4572000" cy="437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矩形 5121"/>
          <p:cNvSpPr/>
          <p:nvPr/>
        </p:nvSpPr>
        <p:spPr>
          <a:xfrm>
            <a:off x="609600" y="8382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66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Think about it!</a:t>
            </a:r>
            <a:endParaRPr lang="zh-CN" altLang="en-US" sz="3600" b="1">
              <a:ln w="12700" cap="flat" cmpd="sng">
                <a:solidFill>
                  <a:srgbClr val="FF6699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矩形 5122"/>
          <p:cNvSpPr/>
          <p:nvPr/>
        </p:nvSpPr>
        <p:spPr>
          <a:xfrm>
            <a:off x="457200" y="1600200"/>
            <a:ext cx="5181600" cy="3114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5000"/>
              </a:lnSpc>
              <a:buChar char="•"/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think what a good   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5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friend should be like?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5000"/>
              </a:lnSpc>
              <a:buChar char="•"/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know any stories 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5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about great friendship?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5" name="图片 66564" descr="PA00129549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2819400"/>
            <a:ext cx="4800600" cy="3605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图片 66563" descr="2638941_6371924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4495800" cy="346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2" name="文本框 66561"/>
          <p:cNvSpPr txBox="1"/>
          <p:nvPr/>
        </p:nvSpPr>
        <p:spPr>
          <a:xfrm>
            <a:off x="129540" y="5029200"/>
            <a:ext cx="36042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>
                <a:latin typeface="Arial" panose="020B0604020202020204" pitchFamily="34" charset="0"/>
                <a:ea typeface="黑体" panose="02010609060101010101" pitchFamily="2" charset="-122"/>
              </a:rPr>
              <a:t>马克思和恩格斯</a:t>
            </a:r>
            <a:endParaRPr lang="zh-CN" altLang="en-US" sz="320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en-US" altLang="zh-CN" sz="3200">
                <a:latin typeface="Arial" panose="020B0604020202020204" pitchFamily="34" charset="0"/>
                <a:ea typeface="黑体" panose="02010609060101010101" pitchFamily="2" charset="-122"/>
              </a:rPr>
              <a:t>Marx and Engels</a:t>
            </a:r>
            <a:endParaRPr lang="en-US" altLang="zh-CN" sz="32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66566" name="图片 66565" descr="t014cbc2a985e2cd8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47713"/>
            <a:ext cx="3524250" cy="1843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theme/theme1.xml><?xml version="1.0" encoding="utf-8"?>
<a:theme xmlns:a="http://schemas.openxmlformats.org/drawingml/2006/main" name="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11631</Words>
  <Application>WPS 演示</Application>
  <PresentationFormat>在屏幕上显示</PresentationFormat>
  <Paragraphs>478</Paragraphs>
  <Slides>55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55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Franklin Gothic Medium</vt:lpstr>
      <vt:lpstr>Times New Roman</vt:lpstr>
      <vt:lpstr>黑体</vt:lpstr>
      <vt:lpstr>Times</vt:lpstr>
      <vt:lpstr>Arial Black</vt:lpstr>
      <vt:lpstr>Arial Unicode MS</vt:lpstr>
      <vt:lpstr>演示文稿1</vt:lpstr>
      <vt:lpstr>1_演示文稿1</vt:lpstr>
      <vt:lpstr>2_演示文稿1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杨晔</cp:lastModifiedBy>
  <cp:revision>36</cp:revision>
  <dcterms:created xsi:type="dcterms:W3CDTF">2015-03-03T02:19:16Z</dcterms:created>
  <dcterms:modified xsi:type="dcterms:W3CDTF">2020-08-25T11:50:58Z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2052-11.1.0.9912</vt:lpwstr>
  </property>
</Properties>
</file>