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gif" ContentType="image/gi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5"/>
  </p:notesMasterIdLst>
  <p:sldIdLst>
    <p:sldId id="367" r:id="rId4"/>
    <p:sldId id="316" r:id="rId5"/>
    <p:sldId id="391" r:id="rId6"/>
    <p:sldId id="346" r:id="rId7"/>
    <p:sldId id="334" r:id="rId8"/>
    <p:sldId id="317" r:id="rId9"/>
    <p:sldId id="318" r:id="rId10"/>
    <p:sldId id="349" r:id="rId11"/>
    <p:sldId id="321" r:id="rId12"/>
    <p:sldId id="335" r:id="rId13"/>
    <p:sldId id="392" r:id="rId14"/>
    <p:sldId id="333" r:id="rId15"/>
    <p:sldId id="336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6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  <a:srgbClr val="003300"/>
    <a:srgbClr val="660066"/>
    <a:srgbClr val="000066"/>
    <a:srgbClr val="CC3399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/>
    <p:restoredTop sz="94710"/>
  </p:normalViewPr>
  <p:slideViewPr>
    <p:cSldViewPr showGuides="1">
      <p:cViewPr varScale="1">
        <p:scale>
          <a:sx n="81" d="100"/>
          <a:sy n="81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fld id="{9A0DB2DC-4C9A-4742-B13C-FB6460FD3503}" type="slidenum"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076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8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076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8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8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hyperlink" Target="&#38142;&#25509;&#36164;&#28304;\2donghua.avi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tags" Target="../tags/tag1.xml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png"/><Relationship Id="rId3" Type="http://schemas.openxmlformats.org/officeDocument/2006/relationships/tags" Target="../tags/tag2.xml"/><Relationship Id="rId2" Type="http://schemas.microsoft.com/office/2007/relationships/media" Target="file:///D:\&#22826;&#21518;&#25945;&#23398;&#26448;&#26009;\&#26032;&#26631;&#35838;&#20214;\2021.1&#24405;&#35838;&#26032;&#26631;&#20934;&#19971;&#24180;&#32423;&#19978;1-4\&#20934;&#22791;&#22909;&#30340;&#24405;&#35838;&#35838;&#20214;\M1\M1\&#12298;&#25253;&#12299;&#35838;&#20214;\&#38142;&#25509;&#36164;&#28304;\2donghua.avi" TargetMode="External"/><Relationship Id="rId1" Type="http://schemas.openxmlformats.org/officeDocument/2006/relationships/video" Target="file:///D:\&#22826;&#21518;&#25945;&#23398;&#26448;&#26009;\&#26032;&#26631;&#35838;&#20214;\2021.1&#24405;&#35838;&#26032;&#26631;&#20934;&#19971;&#24180;&#32423;&#19978;1-4\&#20934;&#22791;&#22909;&#30340;&#24405;&#35838;&#35838;&#20214;\M1\M1\&#12298;&#25253;&#12299;&#35838;&#20214;\&#38142;&#25509;&#36164;&#28304;\2donghua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WordArt 3"/>
          <p:cNvSpPr>
            <a:spLocks noTextEdit="1"/>
          </p:cNvSpPr>
          <p:nvPr/>
        </p:nvSpPr>
        <p:spPr>
          <a:xfrm>
            <a:off x="6211888" y="513556"/>
            <a:ext cx="178593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45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七年级上册</a:t>
            </a:r>
            <a:endParaRPr lang="zh-CN" altLang="en-US" sz="45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88419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4274185"/>
            <a:ext cx="8575040" cy="2583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420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2" y="71438"/>
            <a:ext cx="3359548" cy="1446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4559" y="0"/>
            <a:ext cx="1852613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500"/>
              <a:t>外研版新标准</a:t>
            </a:r>
            <a:endParaRPr lang="zh-CN" altLang="en-US" sz="3500"/>
          </a:p>
        </p:txBody>
      </p:sp>
      <p:sp>
        <p:nvSpPr>
          <p:cNvPr id="128009" name="矩形 128008"/>
          <p:cNvSpPr/>
          <p:nvPr/>
        </p:nvSpPr>
        <p:spPr>
          <a:xfrm>
            <a:off x="1118791" y="1409700"/>
            <a:ext cx="6661944" cy="3144838"/>
          </a:xfrm>
          <a:prstGeom prst="rect">
            <a:avLst/>
          </a:prstGeom>
          <a:noFill/>
          <a:ln w="9525">
            <a:noFill/>
          </a:ln>
        </p:spPr>
        <p:txBody>
          <a:bodyPr lIns="68023" tIns="34012" rIns="68023" bIns="34012"/>
          <a:lstStyle>
            <a:lvl1pPr marL="265430" lvl="0" indent="-2654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200" b="1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73405" lvl="1" indent="-22098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81380" lvl="2" indent="-1765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35075" lvl="3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87500" lvl="4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ctr">
              <a:buNone/>
            </a:pPr>
            <a:r>
              <a:rPr lang="en-US" altLang="zh-CN" sz="32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Module 1 </a:t>
            </a:r>
            <a:endParaRPr lang="en-US" altLang="zh-CN" sz="32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32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Classmates</a:t>
            </a:r>
            <a:endParaRPr lang="en-US" altLang="zh-CN" sz="32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Unit 2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I'm Wang Lingling and I'm thirteen years old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1" descr="t01290c625b0ce780af"/>
          <p:cNvPicPr>
            <a:picLocks noChangeAspect="1"/>
          </p:cNvPicPr>
          <p:nvPr/>
        </p:nvPicPr>
        <p:blipFill>
          <a:blip r:embed="rId1"/>
          <a:srcRect l="14059" b="8934"/>
          <a:stretch>
            <a:fillRect/>
          </a:stretch>
        </p:blipFill>
        <p:spPr>
          <a:xfrm>
            <a:off x="7573963" y="3789363"/>
            <a:ext cx="1570037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QQ截图20121228152352"/>
          <p:cNvPicPr>
            <a:picLocks noChangeAspect="1"/>
          </p:cNvPicPr>
          <p:nvPr/>
        </p:nvPicPr>
        <p:blipFill>
          <a:blip r:embed="rId2"/>
          <a:srcRect r="74994"/>
          <a:stretch>
            <a:fillRect/>
          </a:stretch>
        </p:blipFill>
        <p:spPr>
          <a:xfrm>
            <a:off x="539750" y="404813"/>
            <a:ext cx="102235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QQ截图20121228152352"/>
          <p:cNvPicPr>
            <a:picLocks noChangeAspect="1"/>
          </p:cNvPicPr>
          <p:nvPr/>
        </p:nvPicPr>
        <p:blipFill>
          <a:blip r:embed="rId2"/>
          <a:srcRect l="23973" t="15863" r="54167"/>
          <a:stretch>
            <a:fillRect/>
          </a:stretch>
        </p:blipFill>
        <p:spPr>
          <a:xfrm>
            <a:off x="539750" y="2492375"/>
            <a:ext cx="1023938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 descr="QQ截图20121228152352"/>
          <p:cNvPicPr>
            <a:picLocks noChangeAspect="1"/>
          </p:cNvPicPr>
          <p:nvPr/>
        </p:nvPicPr>
        <p:blipFill>
          <a:blip r:embed="rId2"/>
          <a:srcRect l="73961"/>
          <a:stretch>
            <a:fillRect/>
          </a:stretch>
        </p:blipFill>
        <p:spPr>
          <a:xfrm>
            <a:off x="539750" y="4508500"/>
            <a:ext cx="1025525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5" name="Text Box 17"/>
          <p:cNvSpPr txBox="1"/>
          <p:nvPr/>
        </p:nvSpPr>
        <p:spPr>
          <a:xfrm>
            <a:off x="2051050" y="908050"/>
            <a:ext cx="6049963" cy="953135"/>
          </a:xfrm>
          <a:prstGeom prst="rect">
            <a:avLst/>
          </a:prstGeom>
          <a:noFill/>
          <a:ln w="952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everyone, English name, twelve, from, capital, Lingling, Lucy, friend, BJ too</a:t>
            </a:r>
            <a:endParaRPr lang="en-US" altLang="zh-CN" sz="28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06" name="Text Box 18"/>
          <p:cNvSpPr txBox="1"/>
          <p:nvPr/>
        </p:nvSpPr>
        <p:spPr>
          <a:xfrm>
            <a:off x="1979613" y="2708275"/>
            <a:ext cx="6121400" cy="955675"/>
          </a:xfrm>
          <a:prstGeom prst="rect">
            <a:avLst/>
          </a:prstGeom>
          <a:noFill/>
          <a:ln w="9525" cap="flat" cmpd="sng">
            <a:solidFill>
              <a:srgbClr val="CC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thirteen,  Wang Hui, not in,His,  Henry, He’s , Shanghai, a very big city</a:t>
            </a:r>
            <a:endParaRPr lang="en-US" altLang="zh-CN" sz="28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07" name="Text Box 19"/>
          <p:cNvSpPr txBox="1"/>
          <p:nvPr/>
        </p:nvSpPr>
        <p:spPr>
          <a:xfrm>
            <a:off x="1835150" y="4508500"/>
            <a:ext cx="5616575" cy="955675"/>
          </a:xfrm>
          <a:prstGeom prst="rect">
            <a:avLst/>
          </a:prstGeom>
          <a:noFill/>
          <a:ln w="9525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Cambridge, a small city, first name, last name, thirteen,  </a:t>
            </a:r>
            <a:endParaRPr lang="en-US" altLang="zh-CN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WordArt 20" descr="窄竖线"/>
          <p:cNvSpPr>
            <a:spLocks noTextEdit="1"/>
          </p:cNvSpPr>
          <p:nvPr/>
        </p:nvSpPr>
        <p:spPr>
          <a:xfrm>
            <a:off x="5292725" y="5661025"/>
            <a:ext cx="3311525" cy="863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4. Retelling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4346" name="WordArt 21"/>
          <p:cNvSpPr>
            <a:spLocks noTextEdit="1"/>
          </p:cNvSpPr>
          <p:nvPr/>
        </p:nvSpPr>
        <p:spPr>
          <a:xfrm>
            <a:off x="323850" y="1773238"/>
            <a:ext cx="15113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Daming</a:t>
            </a:r>
            <a:endParaRPr lang="zh-CN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4347" name="WordArt 22"/>
          <p:cNvSpPr>
            <a:spLocks noTextEdit="1"/>
          </p:cNvSpPr>
          <p:nvPr/>
        </p:nvSpPr>
        <p:spPr>
          <a:xfrm>
            <a:off x="323850" y="3789363"/>
            <a:ext cx="15113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Lingling</a:t>
            </a:r>
            <a:endParaRPr lang="zh-CN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4348" name="WordArt 23"/>
          <p:cNvSpPr>
            <a:spLocks noTextEdit="1"/>
          </p:cNvSpPr>
          <p:nvPr/>
        </p:nvSpPr>
        <p:spPr>
          <a:xfrm>
            <a:off x="468313" y="5734050"/>
            <a:ext cx="11509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Tony</a:t>
            </a:r>
            <a:endParaRPr lang="zh-CN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4349" name="TextBox 1"/>
          <p:cNvSpPr txBox="1"/>
          <p:nvPr/>
        </p:nvSpPr>
        <p:spPr>
          <a:xfrm>
            <a:off x="1927225" y="5754688"/>
            <a:ext cx="34575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Ending!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bldLvl="0" animBg="1"/>
      <p:bldP spid="114706" grpId="0" animBg="1"/>
      <p:bldP spid="1147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WordArt 4" descr="窄竖线"/>
          <p:cNvSpPr>
            <a:spLocks noTextEdit="1"/>
          </p:cNvSpPr>
          <p:nvPr/>
        </p:nvSpPr>
        <p:spPr>
          <a:xfrm>
            <a:off x="323850" y="5661025"/>
            <a:ext cx="3095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Guide to language use 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9579" name="Text Box 11"/>
          <p:cNvSpPr txBox="1"/>
          <p:nvPr/>
        </p:nvSpPr>
        <p:spPr>
          <a:xfrm>
            <a:off x="3707765" y="333375"/>
            <a:ext cx="3241040" cy="706755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  <a:tileRect/>
          </a:gra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Tony Smith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2" name="Text Box 14"/>
          <p:cNvSpPr txBox="1"/>
          <p:nvPr/>
        </p:nvSpPr>
        <p:spPr>
          <a:xfrm>
            <a:off x="3059113" y="1700213"/>
            <a:ext cx="2160587" cy="5889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4A38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first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3" name="Text Box 15"/>
          <p:cNvSpPr txBox="1"/>
          <p:nvPr/>
        </p:nvSpPr>
        <p:spPr>
          <a:xfrm>
            <a:off x="6300788" y="1700213"/>
            <a:ext cx="2160587" cy="5889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5E47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4" name="Text Box 16"/>
          <p:cNvSpPr txBox="1"/>
          <p:nvPr/>
        </p:nvSpPr>
        <p:spPr>
          <a:xfrm>
            <a:off x="2916238" y="2349500"/>
            <a:ext cx="2447925" cy="5889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4433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given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5" name="Text Box 17"/>
          <p:cNvSpPr txBox="1"/>
          <p:nvPr/>
        </p:nvSpPr>
        <p:spPr>
          <a:xfrm>
            <a:off x="6156325" y="2349500"/>
            <a:ext cx="2447925" cy="5889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5E47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family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6" name="Text Box 18"/>
          <p:cNvSpPr txBox="1"/>
          <p:nvPr/>
        </p:nvSpPr>
        <p:spPr>
          <a:xfrm>
            <a:off x="4500563" y="3429000"/>
            <a:ext cx="3168650" cy="706755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  <a:tileRect/>
          </a:gradFill>
          <a:ln w="9525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Li Daming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8" name="Text Box 20"/>
          <p:cNvSpPr txBox="1"/>
          <p:nvPr/>
        </p:nvSpPr>
        <p:spPr>
          <a:xfrm>
            <a:off x="6516688" y="4941888"/>
            <a:ext cx="2159000" cy="58356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first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9" name="Text Box 21"/>
          <p:cNvSpPr txBox="1"/>
          <p:nvPr/>
        </p:nvSpPr>
        <p:spPr>
          <a:xfrm>
            <a:off x="6372225" y="5589588"/>
            <a:ext cx="2447925" cy="588962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given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90" name="Text Box 22"/>
          <p:cNvSpPr txBox="1"/>
          <p:nvPr/>
        </p:nvSpPr>
        <p:spPr>
          <a:xfrm>
            <a:off x="3851275" y="4941888"/>
            <a:ext cx="2160588" cy="58356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91" name="Text Box 23"/>
          <p:cNvSpPr txBox="1"/>
          <p:nvPr/>
        </p:nvSpPr>
        <p:spPr>
          <a:xfrm>
            <a:off x="3708400" y="5589588"/>
            <a:ext cx="2447925" cy="588962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family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92" name="Line 24"/>
          <p:cNvSpPr/>
          <p:nvPr/>
        </p:nvSpPr>
        <p:spPr>
          <a:xfrm flipH="1">
            <a:off x="4067175" y="981075"/>
            <a:ext cx="792163" cy="71913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93" name="Line 25"/>
          <p:cNvSpPr/>
          <p:nvPr/>
        </p:nvSpPr>
        <p:spPr>
          <a:xfrm>
            <a:off x="6084888" y="981075"/>
            <a:ext cx="1150937" cy="71913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94" name="Line 26"/>
          <p:cNvSpPr/>
          <p:nvPr/>
        </p:nvSpPr>
        <p:spPr>
          <a:xfrm flipH="1">
            <a:off x="4716463" y="4005263"/>
            <a:ext cx="576262" cy="936625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95" name="Line 27"/>
          <p:cNvSpPr/>
          <p:nvPr/>
        </p:nvSpPr>
        <p:spPr>
          <a:xfrm>
            <a:off x="6732588" y="4005263"/>
            <a:ext cx="792162" cy="936625"/>
          </a:xfrm>
          <a:prstGeom prst="line">
            <a:avLst/>
          </a:prstGeom>
          <a:ln w="317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7428" name="Object 30"/>
          <p:cNvGraphicFramePr>
            <a:graphicFrameLocks noChangeAspect="1"/>
          </p:cNvGraphicFramePr>
          <p:nvPr>
            <p:ph/>
          </p:nvPr>
        </p:nvGraphicFramePr>
        <p:xfrm>
          <a:off x="8164513" y="3284538"/>
          <a:ext cx="9794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111500" imgH="3797300" progId="Photoshop.Image.6">
                  <p:embed/>
                </p:oleObj>
              </mc:Choice>
              <mc:Fallback>
                <p:oleObj name="" r:id="rId1" imgW="3111500" imgH="37973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2E3192"/>
                          </a:clrFrom>
                          <a:clrTo>
                            <a:srgbClr val="2E3192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164513" y="3284538"/>
                        <a:ext cx="979487" cy="11969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4" descr="QQ截图20121228152352"/>
          <p:cNvPicPr>
            <a:picLocks noChangeAspect="1"/>
          </p:cNvPicPr>
          <p:nvPr/>
        </p:nvPicPr>
        <p:blipFill>
          <a:blip r:embed="rId3"/>
          <a:srcRect l="73961"/>
          <a:stretch>
            <a:fillRect/>
          </a:stretch>
        </p:blipFill>
        <p:spPr>
          <a:xfrm>
            <a:off x="544830" y="144145"/>
            <a:ext cx="1788160" cy="2696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QQ截图20121228152352"/>
          <p:cNvPicPr>
            <a:picLocks noChangeAspect="1"/>
          </p:cNvPicPr>
          <p:nvPr/>
        </p:nvPicPr>
        <p:blipFill>
          <a:blip r:embed="rId3"/>
          <a:srcRect r="74994"/>
          <a:stretch>
            <a:fillRect/>
          </a:stretch>
        </p:blipFill>
        <p:spPr>
          <a:xfrm>
            <a:off x="612140" y="3124200"/>
            <a:ext cx="1791335" cy="253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 bldLvl="0" animBg="1"/>
      <p:bldP spid="109582" grpId="0" bldLvl="0" animBg="1"/>
      <p:bldP spid="109583" grpId="0" bldLvl="0" animBg="1"/>
      <p:bldP spid="109584" grpId="0" bldLvl="0" animBg="1"/>
      <p:bldP spid="109585" grpId="0" bldLvl="0" animBg="1"/>
      <p:bldP spid="109586" grpId="0" bldLvl="0" animBg="1"/>
      <p:bldP spid="109588" grpId="0" bldLvl="0" animBg="1"/>
      <p:bldP spid="109589" grpId="0" bldLvl="0" animBg="1"/>
      <p:bldP spid="109590" grpId="0" bldLvl="0" animBg="1"/>
      <p:bldP spid="10959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WordArt 4" descr="窄竖线"/>
          <p:cNvSpPr>
            <a:spLocks noTextEdit="1"/>
          </p:cNvSpPr>
          <p:nvPr/>
        </p:nvSpPr>
        <p:spPr>
          <a:xfrm>
            <a:off x="323850" y="5661025"/>
            <a:ext cx="3095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Guide to language use 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09578" name="Picture 10" descr="t01c0ca763d59978b38"/>
          <p:cNvPicPr>
            <a:picLocks noChangeAspect="1"/>
          </p:cNvPicPr>
          <p:nvPr/>
        </p:nvPicPr>
        <p:blipFill>
          <a:blip r:embed="rId1">
            <a:lum bright="4001" contrast="4000"/>
          </a:blip>
          <a:srcRect l="12549" r="11810"/>
          <a:stretch>
            <a:fillRect/>
          </a:stretch>
        </p:blipFill>
        <p:spPr>
          <a:xfrm>
            <a:off x="539750" y="404813"/>
            <a:ext cx="196056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9" name="Text Box 11"/>
          <p:cNvSpPr txBox="1"/>
          <p:nvPr/>
        </p:nvSpPr>
        <p:spPr>
          <a:xfrm>
            <a:off x="4356100" y="333375"/>
            <a:ext cx="2592388" cy="71120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  <a:tileRect/>
          </a:gra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Bill  Gates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9581" name="Picture 13" descr="t01ce50331eb6a7ce91"/>
          <p:cNvPicPr>
            <a:picLocks noChangeAspect="1"/>
          </p:cNvPicPr>
          <p:nvPr/>
        </p:nvPicPr>
        <p:blipFill>
          <a:blip r:embed="rId2">
            <a:lum bright="-12000" contrast="-12000"/>
          </a:blip>
          <a:stretch>
            <a:fillRect/>
          </a:stretch>
        </p:blipFill>
        <p:spPr>
          <a:xfrm>
            <a:off x="250825" y="3429000"/>
            <a:ext cx="3263900" cy="204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82" name="Text Box 14"/>
          <p:cNvSpPr txBox="1"/>
          <p:nvPr/>
        </p:nvSpPr>
        <p:spPr>
          <a:xfrm>
            <a:off x="3059113" y="1700213"/>
            <a:ext cx="2160587" cy="5889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4A38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first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3" name="Text Box 15"/>
          <p:cNvSpPr txBox="1"/>
          <p:nvPr/>
        </p:nvSpPr>
        <p:spPr>
          <a:xfrm>
            <a:off x="6300788" y="1700213"/>
            <a:ext cx="2160587" cy="5889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5E47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4" name="Text Box 16"/>
          <p:cNvSpPr txBox="1"/>
          <p:nvPr/>
        </p:nvSpPr>
        <p:spPr>
          <a:xfrm>
            <a:off x="2916238" y="2349500"/>
            <a:ext cx="2447925" cy="5889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4433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given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5" name="Text Box 17"/>
          <p:cNvSpPr txBox="1"/>
          <p:nvPr/>
        </p:nvSpPr>
        <p:spPr>
          <a:xfrm>
            <a:off x="6156325" y="2349500"/>
            <a:ext cx="2447925" cy="5889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5E4700"/>
              </a:gs>
              <a:gs pos="100000">
                <a:srgbClr val="CC9900"/>
              </a:gs>
            </a:gsLst>
            <a:lin ang="5400000" scaled="1"/>
            <a:tileRect/>
          </a:gradFill>
          <a:ln w="9525" cap="flat" cmpd="sng">
            <a:solidFill>
              <a:srgbClr val="66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family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6" name="Text Box 18"/>
          <p:cNvSpPr txBox="1"/>
          <p:nvPr/>
        </p:nvSpPr>
        <p:spPr>
          <a:xfrm>
            <a:off x="4500563" y="3429000"/>
            <a:ext cx="3168650" cy="711200"/>
          </a:xfrm>
          <a:prstGeom prst="rect">
            <a:avLst/>
          </a:prstGeom>
          <a:gradFill rotWithShape="1">
            <a:gsLst>
              <a:gs pos="0">
                <a:srgbClr val="00005E"/>
              </a:gs>
              <a:gs pos="50000">
                <a:srgbClr val="0000CC"/>
              </a:gs>
              <a:gs pos="100000">
                <a:srgbClr val="00005E"/>
              </a:gs>
            </a:gsLst>
            <a:lin ang="5400000" scaled="1"/>
            <a:tileRect/>
          </a:gradFill>
          <a:ln w="9525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</a:rPr>
              <a:t>Zhao  Liying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8" name="Text Box 20"/>
          <p:cNvSpPr txBox="1"/>
          <p:nvPr/>
        </p:nvSpPr>
        <p:spPr>
          <a:xfrm>
            <a:off x="6516688" y="4941888"/>
            <a:ext cx="2159000" cy="58356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first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9" name="Text Box 21"/>
          <p:cNvSpPr txBox="1"/>
          <p:nvPr/>
        </p:nvSpPr>
        <p:spPr>
          <a:xfrm>
            <a:off x="6372225" y="5589588"/>
            <a:ext cx="2447925" cy="588962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given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90" name="Text Box 22"/>
          <p:cNvSpPr txBox="1"/>
          <p:nvPr/>
        </p:nvSpPr>
        <p:spPr>
          <a:xfrm>
            <a:off x="3708400" y="4941888"/>
            <a:ext cx="2160588" cy="583565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last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91" name="Text Box 23"/>
          <p:cNvSpPr txBox="1"/>
          <p:nvPr/>
        </p:nvSpPr>
        <p:spPr>
          <a:xfrm>
            <a:off x="3708400" y="5589588"/>
            <a:ext cx="2447925" cy="588962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family name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92" name="Line 24"/>
          <p:cNvSpPr/>
          <p:nvPr/>
        </p:nvSpPr>
        <p:spPr>
          <a:xfrm flipH="1">
            <a:off x="4067175" y="981075"/>
            <a:ext cx="792163" cy="71913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93" name="Line 25"/>
          <p:cNvSpPr/>
          <p:nvPr/>
        </p:nvSpPr>
        <p:spPr>
          <a:xfrm>
            <a:off x="6084888" y="981075"/>
            <a:ext cx="1150937" cy="71913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94" name="Line 26"/>
          <p:cNvSpPr/>
          <p:nvPr/>
        </p:nvSpPr>
        <p:spPr>
          <a:xfrm flipH="1">
            <a:off x="4716463" y="4005263"/>
            <a:ext cx="576262" cy="936625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9595" name="Line 27"/>
          <p:cNvSpPr/>
          <p:nvPr/>
        </p:nvSpPr>
        <p:spPr>
          <a:xfrm>
            <a:off x="6732588" y="4005263"/>
            <a:ext cx="792162" cy="936625"/>
          </a:xfrm>
          <a:prstGeom prst="line">
            <a:avLst/>
          </a:prstGeom>
          <a:ln w="317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427" name="WordArt 28"/>
          <p:cNvSpPr>
            <a:spLocks noTextEdit="1"/>
          </p:cNvSpPr>
          <p:nvPr/>
        </p:nvSpPr>
        <p:spPr>
          <a:xfrm>
            <a:off x="827088" y="3500438"/>
            <a:ext cx="1223962" cy="5762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赵丽颖</a:t>
            </a:r>
            <a:endParaRPr lang="zh-CN" altLang="en-US" sz="3600" b="1"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17428" name="Object 30"/>
          <p:cNvGraphicFramePr>
            <a:graphicFrameLocks noChangeAspect="1"/>
          </p:cNvGraphicFramePr>
          <p:nvPr>
            <p:ph/>
          </p:nvPr>
        </p:nvGraphicFramePr>
        <p:xfrm>
          <a:off x="8164513" y="3284538"/>
          <a:ext cx="9794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111500" imgH="3797300" progId="Photoshop.Image.6">
                  <p:embed/>
                </p:oleObj>
              </mc:Choice>
              <mc:Fallback>
                <p:oleObj name="" r:id="rId3" imgW="3111500" imgH="37973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2E3192"/>
                          </a:clrFrom>
                          <a:clrTo>
                            <a:srgbClr val="2E3192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164513" y="3284538"/>
                        <a:ext cx="979487" cy="11969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8" grpId="0" bldLvl="0" animBg="1"/>
      <p:bldP spid="109589" grpId="0" animBg="1"/>
      <p:bldP spid="109590" grpId="0" bldLvl="0" animBg="1"/>
      <p:bldP spid="1095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http://www.laohutong.com/img/ff9bdh/66efa080cf0b.jpg"/>
          <p:cNvPicPr>
            <a:picLocks noChangeAspect="1"/>
          </p:cNvPicPr>
          <p:nvPr/>
        </p:nvPicPr>
        <p:blipFill>
          <a:blip r:embed="rId1">
            <a:lum bright="29999" contrast="34000"/>
          </a:blip>
          <a:srcRect l="9842" t="1575" b="25459"/>
          <a:stretch>
            <a:fillRect/>
          </a:stretch>
        </p:blipFill>
        <p:spPr>
          <a:xfrm>
            <a:off x="465138" y="179388"/>
            <a:ext cx="8140700" cy="667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5"/>
          <p:cNvSpPr>
            <a:spLocks noTextEdit="1"/>
          </p:cNvSpPr>
          <p:nvPr/>
        </p:nvSpPr>
        <p:spPr>
          <a:xfrm>
            <a:off x="1403350" y="1484313"/>
            <a:ext cx="7921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Name</a:t>
            </a:r>
            <a:endParaRPr lang="zh-CN" altLang="en-US" sz="3600" b="1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718" name="Text Box 6"/>
          <p:cNvSpPr txBox="1"/>
          <p:nvPr/>
        </p:nvSpPr>
        <p:spPr>
          <a:xfrm>
            <a:off x="2700338" y="1412875"/>
            <a:ext cx="32400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My name is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9" name="WordArt 7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1655762" cy="863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" cap="none" spc="0" normalizeH="0" baseline="0" noProof="0">
                <a:ln w="19050">
                  <a:solidFill>
                    <a:srgbClr val="0000CC"/>
                  </a:solidFill>
                  <a:rou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Nationality</a:t>
            </a:r>
            <a:endParaRPr kumimoji="0" lang="en-US" altLang="zh-CN" sz="3600" b="1" i="0" u="none" strike="noStrike" kern="10" cap="none" spc="0" normalizeH="0" baseline="0" noProof="0">
              <a:ln w="19050">
                <a:solidFill>
                  <a:srgbClr val="0000CC"/>
                </a:solidFill>
                <a:round/>
              </a:ln>
              <a:solidFill>
                <a:srgbClr val="CC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9050">
                  <a:solidFill>
                    <a:srgbClr val="0000CC"/>
                  </a:solidFill>
                  <a:rou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国籍</a:t>
            </a: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0000CC"/>
                </a:solidFill>
                <a:round/>
              </a:ln>
              <a:solidFill>
                <a:srgbClr val="CC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6" name="WordArt 9"/>
          <p:cNvSpPr>
            <a:spLocks noTextEdit="1"/>
          </p:cNvSpPr>
          <p:nvPr/>
        </p:nvSpPr>
        <p:spPr>
          <a:xfrm>
            <a:off x="1619250" y="2997200"/>
            <a:ext cx="5746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Age</a:t>
            </a:r>
            <a:endParaRPr lang="zh-CN" altLang="en-US" sz="3600" b="1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722" name="Text Box 10"/>
          <p:cNvSpPr txBox="1"/>
          <p:nvPr/>
        </p:nvSpPr>
        <p:spPr>
          <a:xfrm>
            <a:off x="2700338" y="2852738"/>
            <a:ext cx="3671887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I’m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years old.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5368" name="WordArt 11"/>
          <p:cNvSpPr>
            <a:spLocks noTextEdit="1"/>
          </p:cNvSpPr>
          <p:nvPr/>
        </p:nvSpPr>
        <p:spPr>
          <a:xfrm>
            <a:off x="611188" y="3573463"/>
            <a:ext cx="20843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Job and class</a:t>
            </a:r>
            <a:endParaRPr lang="zh-CN" altLang="en-US" sz="3600" b="1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724" name="Text Box 12"/>
          <p:cNvSpPr txBox="1"/>
          <p:nvPr/>
        </p:nvSpPr>
        <p:spPr>
          <a:xfrm>
            <a:off x="2700338" y="3500438"/>
            <a:ext cx="56165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I’m …… Class…Grade…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5370" name="WordArt 13"/>
          <p:cNvSpPr>
            <a:spLocks noTextEdit="1"/>
          </p:cNvSpPr>
          <p:nvPr/>
        </p:nvSpPr>
        <p:spPr>
          <a:xfrm>
            <a:off x="250825" y="4076700"/>
            <a:ext cx="2089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Friend</a:t>
            </a:r>
            <a:endParaRPr lang="zh-CN" altLang="en-US" sz="3600" b="1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726" name="Text Box 14"/>
          <p:cNvSpPr txBox="1"/>
          <p:nvPr/>
        </p:nvSpPr>
        <p:spPr>
          <a:xfrm>
            <a:off x="2771775" y="4076700"/>
            <a:ext cx="4895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is my friend.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5373" name="WordArt 18"/>
          <p:cNvSpPr>
            <a:spLocks noTextEdit="1"/>
          </p:cNvSpPr>
          <p:nvPr/>
        </p:nvSpPr>
        <p:spPr>
          <a:xfrm>
            <a:off x="1753553" y="5603240"/>
            <a:ext cx="36718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r>
              <a:rPr lang="en-US" altLang="zh-CN" sz="360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It's nice</a:t>
            </a:r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 to meet you all.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75" name="WordArt 22"/>
          <p:cNvSpPr>
            <a:spLocks noTextEdit="1"/>
          </p:cNvSpPr>
          <p:nvPr/>
        </p:nvSpPr>
        <p:spPr>
          <a:xfrm>
            <a:off x="250825" y="404813"/>
            <a:ext cx="83550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Hello, everyone! Allow me to introduce myself to you.</a:t>
            </a:r>
            <a:endParaRPr lang="zh-CN" alt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76" name="Line 23"/>
          <p:cNvSpPr/>
          <p:nvPr/>
        </p:nvSpPr>
        <p:spPr>
          <a:xfrm>
            <a:off x="2771775" y="1916113"/>
            <a:ext cx="41767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7" name="Line 24"/>
          <p:cNvSpPr/>
          <p:nvPr/>
        </p:nvSpPr>
        <p:spPr>
          <a:xfrm>
            <a:off x="2771775" y="2708275"/>
            <a:ext cx="41767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8" name="Line 25"/>
          <p:cNvSpPr/>
          <p:nvPr/>
        </p:nvSpPr>
        <p:spPr>
          <a:xfrm>
            <a:off x="2771775" y="3429000"/>
            <a:ext cx="36004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9" name="Line 26"/>
          <p:cNvSpPr/>
          <p:nvPr/>
        </p:nvSpPr>
        <p:spPr>
          <a:xfrm>
            <a:off x="4211638" y="3467100"/>
            <a:ext cx="28797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0" name="Line 27"/>
          <p:cNvSpPr/>
          <p:nvPr/>
        </p:nvSpPr>
        <p:spPr>
          <a:xfrm>
            <a:off x="2771775" y="4724400"/>
            <a:ext cx="3455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1" name="Line 28"/>
          <p:cNvSpPr/>
          <p:nvPr/>
        </p:nvSpPr>
        <p:spPr>
          <a:xfrm>
            <a:off x="2700338" y="5373688"/>
            <a:ext cx="23034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5741" name="Text Box 29"/>
          <p:cNvSpPr txBox="1"/>
          <p:nvPr/>
        </p:nvSpPr>
        <p:spPr>
          <a:xfrm>
            <a:off x="2700338" y="2133600"/>
            <a:ext cx="46085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I’m from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 </a:t>
            </a:r>
            <a:r>
              <a:rPr lang="en-US" altLang="zh-CN" sz="3200" b="1" dirty="0">
                <a:latin typeface="Times New Roman" panose="02020603050405020304" pitchFamily="18" charset="0"/>
              </a:rPr>
              <a:t>I’m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572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572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572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24" grpId="0"/>
      <p:bldP spid="115726" grpId="0"/>
      <p:bldP spid="1157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51" name="八边形 18450" descr="11"/>
          <p:cNvSpPr/>
          <p:nvPr/>
        </p:nvSpPr>
        <p:spPr>
          <a:xfrm rot="12218263">
            <a:off x="5922169" y="277813"/>
            <a:ext cx="2159000" cy="4411266"/>
          </a:xfrm>
          <a:prstGeom prst="octagon">
            <a:avLst>
              <a:gd name="adj" fmla="val 50000"/>
            </a:avLst>
          </a:prstGeom>
          <a:blipFill rotWithShape="1">
            <a:blip r:embed="rId1"/>
            <a:stretch>
              <a:fillRect/>
            </a:stretch>
          </a:blipFill>
          <a:ln w="9525" cap="rnd" cmpd="sng">
            <a:solidFill>
              <a:srgbClr val="66FFFF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5000"/>
          </a:p>
        </p:txBody>
      </p:sp>
      <p:sp>
        <p:nvSpPr>
          <p:cNvPr id="18436" name="文本框 18435"/>
          <p:cNvSpPr txBox="1"/>
          <p:nvPr/>
        </p:nvSpPr>
        <p:spPr>
          <a:xfrm>
            <a:off x="520701" y="458391"/>
            <a:ext cx="7921625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b="1">
                <a:solidFill>
                  <a:srgbClr val="003399"/>
                </a:solidFill>
                <a:latin typeface="Arial" panose="020B0604020202020204" pitchFamily="34" charset="0"/>
              </a:rPr>
              <a:t>Write sentence about yourself.</a:t>
            </a:r>
            <a:r>
              <a:rPr lang="en-US" altLang="zh-CN" sz="45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zh-CN" sz="45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881857" y="1359298"/>
            <a:ext cx="4861719" cy="278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04850"/>
            <a:r>
              <a:rPr lang="en-US" altLang="zh-CN" sz="3500" b="1">
                <a:latin typeface="Times New Roman" panose="02020603050405020304" pitchFamily="18" charset="0"/>
              </a:rPr>
              <a:t>1. My name’s…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>
                <a:latin typeface="Times New Roman" panose="02020603050405020304" pitchFamily="18" charset="0"/>
              </a:rPr>
              <a:t>2. I’m …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>
                <a:latin typeface="Times New Roman" panose="02020603050405020304" pitchFamily="18" charset="0"/>
              </a:rPr>
              <a:t>3. I’m from…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>
                <a:latin typeface="Times New Roman" panose="02020603050405020304" pitchFamily="18" charset="0"/>
              </a:rPr>
              <a:t>4. I’m … years old.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>
                <a:latin typeface="Times New Roman" panose="02020603050405020304" pitchFamily="18" charset="0"/>
              </a:rPr>
              <a:t>5. I’m in Class …</a:t>
            </a:r>
            <a:endParaRPr lang="en-US" altLang="zh-CN" sz="3500" b="1">
              <a:latin typeface="Times New Roman" panose="02020603050405020304" pitchFamily="18" charset="0"/>
            </a:endParaRPr>
          </a:p>
        </p:txBody>
      </p:sp>
      <p:sp>
        <p:nvSpPr>
          <p:cNvPr id="18452" name="文本框 18451"/>
          <p:cNvSpPr txBox="1"/>
          <p:nvPr/>
        </p:nvSpPr>
        <p:spPr>
          <a:xfrm>
            <a:off x="520701" y="4149329"/>
            <a:ext cx="8191500" cy="219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500" b="1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My name is Li Ming</a:t>
            </a:r>
            <a:r>
              <a:rPr lang="en-US" altLang="zh-CN" sz="35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500" b="1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and </a:t>
            </a:r>
            <a:r>
              <a:rPr lang="en-US" altLang="zh-CN" sz="35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I’m from China. I’m Chinese </a:t>
            </a:r>
            <a:r>
              <a:rPr lang="en-US" altLang="zh-CN" sz="3500" b="1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and</a:t>
            </a:r>
            <a:r>
              <a:rPr lang="en-US" altLang="zh-CN" sz="35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5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I’m fourteen years old. I’m in Class One, Grade Seven.</a:t>
            </a:r>
            <a:endParaRPr lang="zh-CN" altLang="en-US" sz="35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bldLvl="0"/>
      <p:bldP spid="1845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文本框 87041"/>
          <p:cNvSpPr txBox="1"/>
          <p:nvPr/>
        </p:nvSpPr>
        <p:spPr>
          <a:xfrm>
            <a:off x="431403" y="1268016"/>
            <a:ext cx="7899798" cy="4916805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 anchor="t">
            <a:spAutoFit/>
          </a:bodyPr>
          <a:p>
            <a:pPr marL="352425" indent="-352425" defTabSz="704850">
              <a:lnSpc>
                <a:spcPct val="110000"/>
              </a:lnSpc>
            </a:pPr>
            <a:r>
              <a:rPr lang="en-US" altLang="zh-CN" sz="3500" b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I. </a:t>
            </a:r>
            <a:r>
              <a:rPr lang="zh-CN" altLang="en-US" sz="35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Join the sentences with “and”.</a:t>
            </a:r>
            <a:endParaRPr lang="zh-CN" altLang="en-US" sz="35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  <a:buAutoNum type="arabicPeriod"/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from China. He’s Chinese.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</a:pP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</a:pPr>
            <a:r>
              <a:rPr lang="en-US" altLang="zh-CN" sz="3125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 Li isn’t American. She isn’t a</a:t>
            </a:r>
            <a:r>
              <a:rPr lang="en-US" altLang="zh-CN" sz="3125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</a:pP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She’s a teacher. She is English.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</a:pP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defTabSz="704850">
              <a:lnSpc>
                <a:spcPct val="11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I can play football.</a:t>
            </a:r>
            <a:r>
              <a:rPr lang="en-US" altLang="zh-CN" sz="3125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can play basketball.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3" name="文本框 87042"/>
          <p:cNvSpPr txBox="1"/>
          <p:nvPr/>
        </p:nvSpPr>
        <p:spPr>
          <a:xfrm>
            <a:off x="992982" y="2486423"/>
            <a:ext cx="6150610" cy="61722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>
              <a:lnSpc>
                <a:spcPct val="110000"/>
              </a:lnSpc>
            </a:pPr>
            <a:r>
              <a:rPr lang="en-US" altLang="zh-CN" sz="3125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He is from China and he’s Chinese.</a:t>
            </a:r>
            <a:endParaRPr lang="en-US" altLang="zh-CN" sz="3125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4" name="文本框 87043"/>
          <p:cNvSpPr txBox="1"/>
          <p:nvPr/>
        </p:nvSpPr>
        <p:spPr>
          <a:xfrm>
            <a:off x="641827" y="3956448"/>
            <a:ext cx="8051165" cy="61722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>
              <a:lnSpc>
                <a:spcPct val="110000"/>
              </a:lnSpc>
            </a:pPr>
            <a:r>
              <a:rPr lang="en-US" altLang="zh-CN" sz="3125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 Li isn’t American and she isn’t a student.</a:t>
            </a:r>
            <a:endParaRPr lang="en-US" altLang="zh-CN" sz="3125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5" name="文本框 87044"/>
          <p:cNvSpPr txBox="1"/>
          <p:nvPr/>
        </p:nvSpPr>
        <p:spPr>
          <a:xfrm>
            <a:off x="838042" y="4983560"/>
            <a:ext cx="5953125" cy="61722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>
              <a:lnSpc>
                <a:spcPct val="110000"/>
              </a:lnSpc>
            </a:pPr>
            <a:r>
              <a:rPr lang="en-US" altLang="zh-CN" sz="3125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She’s a teacher and she is English.</a:t>
            </a:r>
            <a:endParaRPr lang="en-US" altLang="zh-CN" sz="3125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6" name="文本框 87045"/>
          <p:cNvSpPr txBox="1"/>
          <p:nvPr/>
        </p:nvSpPr>
        <p:spPr>
          <a:xfrm>
            <a:off x="729298" y="6073299"/>
            <a:ext cx="7963535" cy="61722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>
              <a:lnSpc>
                <a:spcPct val="110000"/>
              </a:lnSpc>
            </a:pPr>
            <a:r>
              <a:rPr lang="en-US" altLang="zh-CN" sz="3125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play football and he can play basketball.</a:t>
            </a:r>
            <a:endParaRPr lang="en-US" altLang="zh-CN" sz="3125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047" name="矩形 87046"/>
          <p:cNvSpPr/>
          <p:nvPr/>
        </p:nvSpPr>
        <p:spPr>
          <a:xfrm>
            <a:off x="3423841" y="369094"/>
            <a:ext cx="1958579" cy="116879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45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Quiz</a:t>
            </a:r>
            <a:endParaRPr lang="zh-CN" altLang="en-US" sz="45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ldLvl="0"/>
      <p:bldP spid="87044" grpId="0" bldLvl="0"/>
      <p:bldP spid="87045" grpId="0" bldLvl="0"/>
      <p:bldP spid="8704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文本框 88065"/>
          <p:cNvSpPr txBox="1"/>
          <p:nvPr/>
        </p:nvSpPr>
        <p:spPr>
          <a:xfrm>
            <a:off x="588169" y="692548"/>
            <a:ext cx="8270875" cy="477774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lnSpc>
                <a:spcPct val="120000"/>
              </a:lnSpc>
            </a:pPr>
            <a:r>
              <a:rPr lang="zh-CN" altLang="en-US" sz="35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II. Choose the best answers.</a:t>
            </a:r>
            <a:endParaRPr lang="zh-CN" altLang="en-US" sz="3500" b="1" dirty="0">
              <a:solidFill>
                <a:srgbClr val="99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endParaRPr lang="en-US" altLang="zh-CN" sz="3125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(     ) 1. This_____Mike. _____is a new student.</a:t>
            </a:r>
            <a:endParaRPr lang="en-US" altLang="zh-CN" sz="3125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A. am, He        B. is, He         C. are, She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(     ) 2. I am</a:t>
            </a:r>
            <a:r>
              <a:rPr lang="zh-CN" altLang="en-US" sz="3125" b="1" u="sng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  A. China         B. English       C. England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(     ) 3. We </a:t>
            </a:r>
            <a:r>
              <a:rPr lang="zh-CN" altLang="en-US" sz="3125" b="1" u="sng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</a:t>
            </a:r>
            <a:r>
              <a:rPr lang="en-US" altLang="zh-CN" sz="3125" b="1" u="sng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new here.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  A. all          B. all are            C. are</a:t>
            </a:r>
            <a:r>
              <a:rPr lang="en-US" altLang="zh-CN" sz="3125" b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all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88067" name="文本框 88066"/>
          <p:cNvSpPr txBox="1"/>
          <p:nvPr/>
        </p:nvSpPr>
        <p:spPr>
          <a:xfrm>
            <a:off x="790576" y="1899048"/>
            <a:ext cx="471805" cy="62611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5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altLang="zh-CN" sz="35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68" name="文本框 88067"/>
          <p:cNvSpPr txBox="1"/>
          <p:nvPr/>
        </p:nvSpPr>
        <p:spPr>
          <a:xfrm>
            <a:off x="881857" y="3069829"/>
            <a:ext cx="471805" cy="62611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5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altLang="zh-CN" sz="35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8069" name="文本框 88068"/>
          <p:cNvSpPr txBox="1"/>
          <p:nvPr/>
        </p:nvSpPr>
        <p:spPr>
          <a:xfrm>
            <a:off x="790576" y="4329906"/>
            <a:ext cx="496570" cy="62611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5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altLang="zh-CN" sz="35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ldLvl="0"/>
      <p:bldP spid="88068" grpId="0" bldLvl="0"/>
      <p:bldP spid="88069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文本框 89089"/>
          <p:cNvSpPr txBox="1"/>
          <p:nvPr/>
        </p:nvSpPr>
        <p:spPr>
          <a:xfrm>
            <a:off x="723107" y="1125141"/>
            <a:ext cx="7899796" cy="41313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(     ) 4. I am </a:t>
            </a:r>
            <a:r>
              <a:rPr lang="zh-CN" altLang="en-US" sz="3125" b="1" u="sng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    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Class One.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  A. in            B. at            C. on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(     ) 5. __________?  I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am from China.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A. What’s your name    </a:t>
            </a:r>
            <a:endParaRPr lang="en-US" altLang="zh-CN" sz="3125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B. How old are you    </a:t>
            </a: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         C. Where are you from</a:t>
            </a:r>
            <a:endParaRPr lang="en-US" altLang="zh-CN" sz="3125" b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endParaRPr lang="zh-CN" altLang="en-US" sz="3125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91" name="文本框 89090"/>
          <p:cNvSpPr txBox="1"/>
          <p:nvPr/>
        </p:nvSpPr>
        <p:spPr>
          <a:xfrm>
            <a:off x="925513" y="1268016"/>
            <a:ext cx="496570" cy="62611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5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altLang="zh-CN" sz="35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092" name="文本框 89091"/>
          <p:cNvSpPr txBox="1"/>
          <p:nvPr/>
        </p:nvSpPr>
        <p:spPr>
          <a:xfrm>
            <a:off x="925513" y="2420938"/>
            <a:ext cx="496570" cy="62611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500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en-US" altLang="zh-CN" sz="3500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ldLvl="0"/>
      <p:bldP spid="89092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文本框 90113"/>
          <p:cNvSpPr txBox="1"/>
          <p:nvPr/>
        </p:nvSpPr>
        <p:spPr>
          <a:xfrm>
            <a:off x="723107" y="259954"/>
            <a:ext cx="7225109" cy="116459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/>
            <a:r>
              <a:rPr lang="zh-CN" altLang="en-US" sz="35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sym typeface="宋体" panose="02010600030101010101" pitchFamily="2" charset="-122"/>
              </a:rPr>
              <a:t>III. Choose the right word from the box to complete the dialogues.</a:t>
            </a:r>
            <a:endParaRPr lang="zh-CN" altLang="en-US" sz="35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aphicFrame>
        <p:nvGraphicFramePr>
          <p:cNvPr id="90115" name="表格 90114"/>
          <p:cNvGraphicFramePr/>
          <p:nvPr/>
        </p:nvGraphicFramePr>
        <p:xfrm>
          <a:off x="1872059" y="1557735"/>
          <a:ext cx="5399405" cy="646430"/>
        </p:xfrm>
        <a:graphic>
          <a:graphicData uri="http://schemas.openxmlformats.org/drawingml/2006/table">
            <a:tbl>
              <a:tblPr/>
              <a:tblGrid>
                <a:gridCol w="5399405"/>
              </a:tblGrid>
              <a:tr h="646430">
                <a:tc>
                  <a:txBody>
                    <a:bodyPr/>
                    <a:lstStyle>
                      <a:lvl1pPr marL="265430" lvl="0" indent="-2654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2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573405" lvl="1" indent="-22098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9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881380" lvl="2" indent="-17653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5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35075" lvl="3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87500" lvl="4" indent="-175895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3125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he,  she,  I,  we,  you,  it</a:t>
                      </a:r>
                      <a:r>
                        <a:rPr lang="en-US" altLang="zh-CN" sz="3125" b="1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sym typeface="Times New Roman" panose="02020603050405020304" pitchFamily="18" charset="0"/>
                        </a:rPr>
                        <a:t>,  they</a:t>
                      </a:r>
                      <a:endParaRPr lang="zh-CN" altLang="en-US" sz="3125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88182" marR="88182" marT="44091" marB="44091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0121" name="文本框 90120"/>
          <p:cNvSpPr txBox="1"/>
          <p:nvPr/>
        </p:nvSpPr>
        <p:spPr>
          <a:xfrm>
            <a:off x="925513" y="2349500"/>
            <a:ext cx="7157640" cy="41313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1. </a:t>
            </a:r>
            <a:r>
              <a:rPr lang="en-US" altLang="zh-CN" sz="3125" b="1">
                <a:latin typeface="Arial" panose="020B0604020202020204" pitchFamily="34" charset="0"/>
                <a:sym typeface="宋体" panose="02010600030101010101" pitchFamily="2" charset="-122"/>
              </a:rPr>
              <a:t>—</a:t>
            </a: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How old are you?   </a:t>
            </a:r>
            <a:r>
              <a:rPr lang="en-US" altLang="zh-CN" sz="3125" b="1">
                <a:latin typeface="Arial" panose="020B0604020202020204" pitchFamily="34" charset="0"/>
                <a:sym typeface="宋体" panose="02010600030101010101" pitchFamily="2" charset="-122"/>
              </a:rPr>
              <a:t>—</a:t>
            </a: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____ am 12.</a:t>
            </a:r>
            <a:endParaRPr lang="zh-CN" altLang="en-US" sz="3125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3125" b="1">
                <a:latin typeface="Arial" panose="020B0604020202020204" pitchFamily="34" charset="0"/>
                <a:sym typeface="宋体" panose="02010600030101010101" pitchFamily="2" charset="-122"/>
              </a:rPr>
              <a:t>—</a:t>
            </a: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Where are Betty and Tom from?    </a:t>
            </a:r>
            <a:endParaRPr lang="zh-CN" altLang="en-US" sz="3125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en-US" altLang="zh-CN" sz="3125" b="1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en-US" altLang="zh-CN" sz="3125" b="1">
                <a:latin typeface="Arial" panose="020B0604020202020204" pitchFamily="34" charset="0"/>
                <a:sym typeface="宋体" panose="02010600030101010101" pitchFamily="2" charset="-122"/>
              </a:rPr>
              <a:t>—</a:t>
            </a: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______are from Australia.</a:t>
            </a:r>
            <a:endParaRPr lang="zh-CN" altLang="en-US" sz="3125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3. </a:t>
            </a:r>
            <a:r>
              <a:rPr lang="en-US" altLang="zh-CN" sz="3125" b="1">
                <a:latin typeface="Arial" panose="020B0604020202020204" pitchFamily="34" charset="0"/>
                <a:sym typeface="宋体" panose="02010600030101010101" pitchFamily="2" charset="-122"/>
              </a:rPr>
              <a:t>—</a:t>
            </a: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Who is the girl?   </a:t>
            </a:r>
            <a:r>
              <a:rPr lang="en-US" altLang="zh-CN" sz="3125" b="1">
                <a:latin typeface="Arial" panose="020B0604020202020204" pitchFamily="34" charset="0"/>
                <a:sym typeface="宋体" panose="02010600030101010101" pitchFamily="2" charset="-122"/>
              </a:rPr>
              <a:t>—</a:t>
            </a: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 _____is Lily.</a:t>
            </a:r>
            <a:endParaRPr lang="zh-CN" altLang="en-US" sz="3125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4. _____are all new students in this school.</a:t>
            </a:r>
            <a:endParaRPr lang="zh-CN" altLang="en-US" sz="3125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defTabSz="704850">
              <a:lnSpc>
                <a:spcPct val="120000"/>
              </a:lnSpc>
            </a:pPr>
            <a:r>
              <a:rPr lang="zh-CN" altLang="en-US" sz="3125" b="1" dirty="0">
                <a:latin typeface="Times New Roman" panose="02020603050405020304" pitchFamily="18" charset="0"/>
                <a:sym typeface="宋体" panose="02010600030101010101" pitchFamily="2" charset="-122"/>
              </a:rPr>
              <a:t>5. What’s that? ______ is a dog. </a:t>
            </a:r>
            <a:endParaRPr lang="zh-CN" altLang="en-US" sz="312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22" name="文本框 90121"/>
          <p:cNvSpPr txBox="1"/>
          <p:nvPr/>
        </p:nvSpPr>
        <p:spPr>
          <a:xfrm>
            <a:off x="5584826" y="2420938"/>
            <a:ext cx="330200" cy="56896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125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3125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23" name="文本框 90122"/>
          <p:cNvSpPr txBox="1"/>
          <p:nvPr/>
        </p:nvSpPr>
        <p:spPr>
          <a:xfrm>
            <a:off x="1872059" y="3573860"/>
            <a:ext cx="1036955" cy="56896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125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en-US" altLang="zh-CN" sz="3125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24" name="文本框 90123"/>
          <p:cNvSpPr txBox="1"/>
          <p:nvPr/>
        </p:nvSpPr>
        <p:spPr>
          <a:xfrm>
            <a:off x="5180013" y="4149329"/>
            <a:ext cx="793750" cy="56896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125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en-US" altLang="zh-CN" sz="3125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25" name="文本框 90124"/>
          <p:cNvSpPr txBox="1"/>
          <p:nvPr/>
        </p:nvSpPr>
        <p:spPr>
          <a:xfrm>
            <a:off x="1467247" y="4724798"/>
            <a:ext cx="727075" cy="56896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125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en-US" altLang="zh-CN" sz="3125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126" name="文本框 90125"/>
          <p:cNvSpPr txBox="1"/>
          <p:nvPr/>
        </p:nvSpPr>
        <p:spPr>
          <a:xfrm>
            <a:off x="4031059" y="5768579"/>
            <a:ext cx="462280" cy="568960"/>
          </a:xfrm>
          <a:prstGeom prst="rect">
            <a:avLst/>
          </a:prstGeom>
          <a:noFill/>
          <a:ln w="9525">
            <a:noFill/>
          </a:ln>
        </p:spPr>
        <p:txBody>
          <a:bodyPr wrap="none" lIns="88182" tIns="44091" rIns="88182" bIns="44091">
            <a:spAutoFit/>
          </a:bodyPr>
          <a:p>
            <a:pPr defTabSz="704850"/>
            <a:r>
              <a:rPr lang="en-US" altLang="zh-CN" sz="3125" b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altLang="zh-CN" sz="3125" b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21" grpId="0"/>
      <p:bldP spid="90122" grpId="0" bldLvl="0"/>
      <p:bldP spid="90123" grpId="0" bldLvl="0"/>
      <p:bldP spid="90124" grpId="0" bldLvl="0"/>
      <p:bldP spid="90125" grpId="0" bldLvl="0"/>
      <p:bldP spid="9012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文本框 98305"/>
          <p:cNvSpPr txBox="1"/>
          <p:nvPr/>
        </p:nvSpPr>
        <p:spPr>
          <a:xfrm>
            <a:off x="427434" y="381000"/>
            <a:ext cx="8431610" cy="601218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/>
            <a:r>
              <a:rPr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IV. </a:t>
            </a:r>
            <a:r>
              <a:rPr lang="zh-CN" altLang="en-US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根据汉语意思完成下列句子</a:t>
            </a:r>
            <a:r>
              <a:rPr lang="en-US" altLang="zh-CN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每空一词。</a:t>
            </a:r>
            <a:endParaRPr lang="zh-CN" altLang="en-US" sz="35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 dirty="0">
                <a:latin typeface="Times New Roman" panose="02020603050405020304" pitchFamily="18" charset="0"/>
              </a:rPr>
              <a:t>1. </a:t>
            </a:r>
            <a:r>
              <a:rPr lang="zh-CN" altLang="en-US" sz="3500" b="1" dirty="0">
                <a:latin typeface="Times New Roman" panose="02020603050405020304" pitchFamily="18" charset="0"/>
              </a:rPr>
              <a:t>伦敦是英国的首都。</a:t>
            </a:r>
            <a:endParaRPr lang="zh-CN" altLang="en-US" sz="3500" b="1" dirty="0">
              <a:latin typeface="Times New Roman" panose="02020603050405020304" pitchFamily="18" charset="0"/>
            </a:endParaRPr>
          </a:p>
          <a:p>
            <a:pPr defTabSz="704850"/>
            <a:r>
              <a:rPr lang="zh-CN" altLang="en-US" sz="3500" b="1" dirty="0">
                <a:latin typeface="Times New Roman" panose="02020603050405020304" pitchFamily="18" charset="0"/>
              </a:rPr>
              <a:t>    </a:t>
            </a:r>
            <a:r>
              <a:rPr lang="en-US" altLang="zh-CN" sz="3500" b="1">
                <a:latin typeface="Times New Roman" panose="02020603050405020304" pitchFamily="18" charset="0"/>
              </a:rPr>
              <a:t>London is the ______ __ England.  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 dirty="0">
                <a:latin typeface="Times New Roman" panose="02020603050405020304" pitchFamily="18" charset="0"/>
              </a:rPr>
              <a:t>2. </a:t>
            </a:r>
            <a:r>
              <a:rPr lang="zh-CN" altLang="en-US" sz="3500" b="1" dirty="0">
                <a:latin typeface="Times New Roman" panose="02020603050405020304" pitchFamily="18" charset="0"/>
              </a:rPr>
              <a:t>简是我的名字。</a:t>
            </a:r>
            <a:endParaRPr lang="zh-CN" altLang="en-US" sz="3500" b="1" dirty="0">
              <a:latin typeface="Times New Roman" panose="02020603050405020304" pitchFamily="18" charset="0"/>
            </a:endParaRPr>
          </a:p>
          <a:p>
            <a:pPr defTabSz="704850"/>
            <a:r>
              <a:rPr lang="zh-CN" altLang="en-US" sz="3500" b="1" dirty="0">
                <a:latin typeface="Times New Roman" panose="02020603050405020304" pitchFamily="18" charset="0"/>
              </a:rPr>
              <a:t>    </a:t>
            </a:r>
            <a:r>
              <a:rPr lang="en-US" altLang="zh-CN" sz="3500" b="1">
                <a:latin typeface="Times New Roman" panose="02020603050405020304" pitchFamily="18" charset="0"/>
              </a:rPr>
              <a:t>Jane is my _____ _____. 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 dirty="0">
                <a:latin typeface="Times New Roman" panose="02020603050405020304" pitchFamily="18" charset="0"/>
              </a:rPr>
              <a:t>3. </a:t>
            </a:r>
            <a:r>
              <a:rPr lang="zh-CN" altLang="en-US" sz="3500" b="1" dirty="0">
                <a:latin typeface="Times New Roman" panose="02020603050405020304" pitchFamily="18" charset="0"/>
              </a:rPr>
              <a:t>那个男孩不在我班。</a:t>
            </a:r>
            <a:endParaRPr lang="zh-CN" altLang="en-US" sz="3500" b="1" dirty="0">
              <a:latin typeface="Times New Roman" panose="02020603050405020304" pitchFamily="18" charset="0"/>
            </a:endParaRPr>
          </a:p>
          <a:p>
            <a:pPr defTabSz="704850"/>
            <a:r>
              <a:rPr lang="zh-CN" altLang="en-US" sz="3500" b="1" dirty="0">
                <a:latin typeface="Times New Roman" panose="02020603050405020304" pitchFamily="18" charset="0"/>
              </a:rPr>
              <a:t>    </a:t>
            </a:r>
            <a:r>
              <a:rPr lang="en-US" altLang="zh-CN" sz="3500" b="1">
                <a:latin typeface="Times New Roman" panose="02020603050405020304" pitchFamily="18" charset="0"/>
              </a:rPr>
              <a:t>That boy ____ __ my class.  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 dirty="0">
                <a:latin typeface="Times New Roman" panose="02020603050405020304" pitchFamily="18" charset="0"/>
              </a:rPr>
              <a:t>4. </a:t>
            </a:r>
            <a:r>
              <a:rPr lang="zh-CN" altLang="en-US" sz="3500" b="1" dirty="0">
                <a:latin typeface="Times New Roman" panose="02020603050405020304" pitchFamily="18" charset="0"/>
              </a:rPr>
              <a:t>你的姓是什么？</a:t>
            </a:r>
            <a:endParaRPr lang="zh-CN" altLang="en-US" sz="3500" b="1" dirty="0">
              <a:latin typeface="Times New Roman" panose="02020603050405020304" pitchFamily="18" charset="0"/>
            </a:endParaRPr>
          </a:p>
          <a:p>
            <a:pPr defTabSz="704850"/>
            <a:r>
              <a:rPr lang="zh-CN" altLang="en-US" sz="3500" b="1" dirty="0">
                <a:latin typeface="Times New Roman" panose="02020603050405020304" pitchFamily="18" charset="0"/>
              </a:rPr>
              <a:t>    </a:t>
            </a:r>
            <a:r>
              <a:rPr lang="en-US" altLang="zh-CN" sz="3500" b="1">
                <a:latin typeface="Times New Roman" panose="02020603050405020304" pitchFamily="18" charset="0"/>
              </a:rPr>
              <a:t>What is your ___ _____?  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3500" b="1" dirty="0">
                <a:latin typeface="Times New Roman" panose="02020603050405020304" pitchFamily="18" charset="0"/>
              </a:rPr>
              <a:t>5. </a:t>
            </a:r>
            <a:r>
              <a:rPr lang="zh-CN" altLang="en-US" sz="3500" b="1" dirty="0">
                <a:latin typeface="Times New Roman" panose="02020603050405020304" pitchFamily="18" charset="0"/>
              </a:rPr>
              <a:t>遇到你非常高兴，杰克。</a:t>
            </a:r>
            <a:endParaRPr lang="zh-CN" altLang="en-US" sz="3500" b="1" dirty="0">
              <a:latin typeface="Times New Roman" panose="02020603050405020304" pitchFamily="18" charset="0"/>
            </a:endParaRPr>
          </a:p>
          <a:p>
            <a:pPr defTabSz="704850"/>
            <a:r>
              <a:rPr lang="zh-CN" altLang="en-US" sz="3500" b="1" dirty="0">
                <a:latin typeface="Times New Roman" panose="02020603050405020304" pitchFamily="18" charset="0"/>
              </a:rPr>
              <a:t>    </a:t>
            </a:r>
            <a:r>
              <a:rPr lang="en-US" altLang="zh-CN" sz="3500" b="1">
                <a:latin typeface="Times New Roman" panose="02020603050405020304" pitchFamily="18" charset="0"/>
              </a:rPr>
              <a:t>___ nice __ meet you, Jack. </a:t>
            </a:r>
            <a:endParaRPr lang="en-US" altLang="zh-CN" sz="3500" b="1">
              <a:latin typeface="Times New Roman" panose="02020603050405020304" pitchFamily="18" charset="0"/>
            </a:endParaRPr>
          </a:p>
        </p:txBody>
      </p:sp>
      <p:sp>
        <p:nvSpPr>
          <p:cNvPr id="98307" name="文本框 98306"/>
          <p:cNvSpPr txBox="1"/>
          <p:nvPr/>
        </p:nvSpPr>
        <p:spPr>
          <a:xfrm>
            <a:off x="3427809" y="1454548"/>
            <a:ext cx="2430860" cy="6261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sz="35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500" b="1">
                <a:solidFill>
                  <a:srgbClr val="0033CC"/>
                </a:solidFill>
                <a:latin typeface="Times New Roman" panose="02020603050405020304" pitchFamily="18" charset="0"/>
              </a:rPr>
              <a:t>capital of</a:t>
            </a:r>
            <a:endParaRPr lang="en-US" altLang="zh-CN" sz="35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文本框 98307"/>
          <p:cNvSpPr txBox="1"/>
          <p:nvPr/>
        </p:nvSpPr>
        <p:spPr>
          <a:xfrm>
            <a:off x="2856309" y="2551906"/>
            <a:ext cx="2704704" cy="6261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sz="3500" b="1">
                <a:solidFill>
                  <a:srgbClr val="0033CC"/>
                </a:solidFill>
                <a:latin typeface="Times New Roman" panose="02020603050405020304" pitchFamily="18" charset="0"/>
              </a:rPr>
              <a:t> given name</a:t>
            </a:r>
            <a:endParaRPr lang="en-US" altLang="zh-CN" sz="35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9" name="文本框 98308"/>
          <p:cNvSpPr txBox="1"/>
          <p:nvPr/>
        </p:nvSpPr>
        <p:spPr>
          <a:xfrm>
            <a:off x="2570559" y="3609579"/>
            <a:ext cx="2430860" cy="6261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sz="3500" b="1">
                <a:solidFill>
                  <a:srgbClr val="0033CC"/>
                </a:solidFill>
                <a:latin typeface="Times New Roman" panose="02020603050405020304" pitchFamily="18" charset="0"/>
              </a:rPr>
              <a:t> isn’t in</a:t>
            </a:r>
            <a:endParaRPr lang="en-US" altLang="zh-CN" sz="35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0" name="文本框 98309"/>
          <p:cNvSpPr txBox="1"/>
          <p:nvPr/>
        </p:nvSpPr>
        <p:spPr>
          <a:xfrm>
            <a:off x="3310732" y="4689079"/>
            <a:ext cx="2430859" cy="6261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sz="3500" b="1">
                <a:solidFill>
                  <a:srgbClr val="0033CC"/>
                </a:solidFill>
                <a:latin typeface="Times New Roman" panose="02020603050405020304" pitchFamily="18" charset="0"/>
              </a:rPr>
              <a:t> last name</a:t>
            </a:r>
            <a:endParaRPr lang="en-US" altLang="zh-CN" sz="35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1" name="文本框 98310"/>
          <p:cNvSpPr txBox="1"/>
          <p:nvPr/>
        </p:nvSpPr>
        <p:spPr>
          <a:xfrm>
            <a:off x="713184" y="5768579"/>
            <a:ext cx="2571750" cy="6261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>
              <a:spcBef>
                <a:spcPct val="50000"/>
              </a:spcBef>
            </a:pPr>
            <a:r>
              <a:rPr lang="en-US" altLang="zh-CN" sz="3500" b="1">
                <a:solidFill>
                  <a:srgbClr val="0033CC"/>
                </a:solidFill>
                <a:latin typeface="Times New Roman" panose="02020603050405020304" pitchFamily="18" charset="0"/>
              </a:rPr>
              <a:t> It’s          to</a:t>
            </a:r>
            <a:endParaRPr lang="en-US" altLang="zh-CN" sz="35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  <p:bldP spid="98310" grpId="0"/>
      <p:bldP spid="98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2" descr="BAN_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0"/>
            <a:ext cx="6858000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WordArt 6"/>
          <p:cNvSpPr>
            <a:spLocks noTextEdit="1"/>
          </p:cNvSpPr>
          <p:nvPr/>
        </p:nvSpPr>
        <p:spPr>
          <a:xfrm>
            <a:off x="1752600" y="381000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Words and expressions</a:t>
            </a:r>
            <a:endParaRPr lang="zh-CN" altLang="en-US" sz="3600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89095" name="Rectangle 7"/>
          <p:cNvSpPr/>
          <p:nvPr/>
        </p:nvSpPr>
        <p:spPr>
          <a:xfrm>
            <a:off x="990600" y="1219200"/>
            <a:ext cx="2428875" cy="50180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everyone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capital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friend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but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city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big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small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first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last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 algn="r"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all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8"/>
          <p:cNvSpPr txBox="1"/>
          <p:nvPr/>
        </p:nvSpPr>
        <p:spPr>
          <a:xfrm>
            <a:off x="3581400" y="1219200"/>
            <a:ext cx="4953000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pron.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大家；每人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首都；省会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朋友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conj.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但是，然而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城市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大的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小的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第一的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最后的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最末的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pron.</a:t>
            </a:r>
            <a:r>
              <a:rPr lang="en-US" altLang="zh-CN" sz="3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每个，全体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5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5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24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095">
                                            <p:txEl>
                                              <p:charRg st="24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5">
                                            <p:txEl>
                                              <p:charRg st="2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33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5">
                                            <p:txEl>
                                              <p:charRg st="33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095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095">
                                            <p:txEl>
                                              <p:charRg st="43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4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095">
                                            <p:txEl>
                                              <p:charRg st="4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charRg st="54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095">
                                            <p:txEl>
                                              <p:charRg st="54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文本框 19459"/>
          <p:cNvSpPr txBox="1"/>
          <p:nvPr/>
        </p:nvSpPr>
        <p:spPr>
          <a:xfrm>
            <a:off x="1241028" y="2168923"/>
            <a:ext cx="6663531" cy="3646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7048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3500" b="1">
                <a:latin typeface="Times New Roman" panose="02020603050405020304" pitchFamily="18" charset="0"/>
              </a:rPr>
              <a:t>My name is…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3500" b="1">
                <a:latin typeface="Times New Roman" panose="02020603050405020304" pitchFamily="18" charset="0"/>
              </a:rPr>
              <a:t>I’m a student.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3500" b="1">
                <a:latin typeface="Times New Roman" panose="02020603050405020304" pitchFamily="18" charset="0"/>
              </a:rPr>
              <a:t>I’m from …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3500" b="1">
                <a:latin typeface="Times New Roman" panose="02020603050405020304" pitchFamily="18" charset="0"/>
              </a:rPr>
              <a:t>I’m … years old.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3500" b="1">
                <a:latin typeface="Times New Roman" panose="02020603050405020304" pitchFamily="18" charset="0"/>
              </a:rPr>
              <a:t>I’m in Class …  , Grade …  </a:t>
            </a:r>
            <a:endParaRPr lang="en-US" altLang="zh-CN" sz="350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3500" b="1">
                <a:latin typeface="Times New Roman" panose="02020603050405020304" pitchFamily="18" charset="0"/>
              </a:rPr>
              <a:t>My friend is ... / … is my friend.</a:t>
            </a:r>
            <a:r>
              <a:rPr lang="en-US" altLang="zh-CN" sz="3500">
                <a:latin typeface="Times New Roman" panose="02020603050405020304" pitchFamily="18" charset="0"/>
              </a:rPr>
              <a:t> </a:t>
            </a:r>
            <a:endParaRPr lang="en-US" altLang="zh-CN" sz="3500">
              <a:latin typeface="Times New Roman" panose="02020603050405020304" pitchFamily="18" charset="0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790576" y="638969"/>
            <a:ext cx="576064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704850"/>
            <a:r>
              <a:rPr lang="en-US" altLang="zh-CN" sz="4500" b="1">
                <a:solidFill>
                  <a:srgbClr val="003399"/>
                </a:solidFill>
                <a:latin typeface="Arial" panose="020B0604020202020204" pitchFamily="34" charset="0"/>
              </a:rPr>
              <a:t>Self</a:t>
            </a:r>
            <a:r>
              <a:rPr lang="en-US" altLang="zh-CN" sz="4500" b="1">
                <a:solidFill>
                  <a:srgbClr val="003399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4500" b="1">
                <a:solidFill>
                  <a:srgbClr val="003399"/>
                </a:solidFill>
                <a:latin typeface="Arial" panose="020B0604020202020204" pitchFamily="34" charset="0"/>
              </a:rPr>
              <a:t>introduction</a:t>
            </a:r>
            <a:endParaRPr lang="en-US" altLang="zh-CN" sz="4500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defTabSz="704850"/>
            <a:r>
              <a:rPr lang="en-US" altLang="zh-CN" sz="45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4500" b="1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（自我介绍）</a:t>
            </a:r>
            <a:endParaRPr lang="zh-CN" altLang="en-US" sz="4500" b="1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内容占位符 2"/>
          <p:cNvSpPr>
            <a:spLocks noGrp="1"/>
          </p:cNvSpPr>
          <p:nvPr>
            <p:ph/>
          </p:nvPr>
        </p:nvSpPr>
        <p:spPr>
          <a:xfrm>
            <a:off x="284559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/>
          <a:p>
            <a:endParaRPr dirty="0">
              <a:ea typeface="宋体" panose="02010600030101010101" pitchFamily="2" charset="-122"/>
            </a:endParaRPr>
          </a:p>
        </p:txBody>
      </p:sp>
      <p:pic>
        <p:nvPicPr>
          <p:cNvPr id="187395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2492375"/>
            <a:ext cx="2160984" cy="223242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7396" name="组合 21"/>
          <p:cNvGrpSpPr/>
          <p:nvPr/>
        </p:nvGrpSpPr>
        <p:grpSpPr>
          <a:xfrm>
            <a:off x="7408466" y="1125141"/>
            <a:ext cx="1146969" cy="3022203"/>
            <a:chOff x="4500563" y="773113"/>
            <a:chExt cx="1655762" cy="3311525"/>
          </a:xfrm>
        </p:grpSpPr>
        <p:sp>
          <p:nvSpPr>
            <p:cNvPr id="187397" name="Freeform 2"/>
            <p:cNvSpPr/>
            <p:nvPr/>
          </p:nvSpPr>
          <p:spPr>
            <a:xfrm>
              <a:off x="4713288" y="773113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74612" y="0"/>
                </a:cxn>
                <a:cxn ang="0">
                  <a:pos x="9525" y="342900"/>
                </a:cxn>
                <a:cxn ang="0">
                  <a:pos x="19050" y="542925"/>
                </a:cxn>
                <a:cxn ang="0">
                  <a:pos x="60325" y="693737"/>
                </a:cxn>
                <a:cxn ang="0">
                  <a:pos x="109538" y="793750"/>
                </a:cxn>
                <a:cxn ang="0">
                  <a:pos x="219075" y="863600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8" name="Oval 3"/>
            <p:cNvSpPr/>
            <p:nvPr/>
          </p:nvSpPr>
          <p:spPr>
            <a:xfrm>
              <a:off x="4932363" y="1347788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8182" tIns="44091" rIns="88182" bIns="44091" anchor="ctr"/>
            <a:p>
              <a:pPr algn="ctr" defTabSz="704850" eaLnBrk="1" hangingPunct="1"/>
              <a:endParaRPr lang="zh-CN" altLang="zh-CN"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9" name="Freeform 4"/>
            <p:cNvSpPr/>
            <p:nvPr/>
          </p:nvSpPr>
          <p:spPr>
            <a:xfrm>
              <a:off x="5054600" y="1347788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93662" y="0"/>
                </a:cxn>
                <a:cxn ang="0">
                  <a:pos x="39688" y="179387"/>
                </a:cxn>
                <a:cxn ang="0">
                  <a:pos x="165100" y="288925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0" name="Freeform 5"/>
            <p:cNvSpPr/>
            <p:nvPr/>
          </p:nvSpPr>
          <p:spPr>
            <a:xfrm>
              <a:off x="5292725" y="1492250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103188" y="55563"/>
                </a:cxn>
                <a:cxn ang="0">
                  <a:pos x="142875" y="144463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1" name="Freeform 6"/>
            <p:cNvSpPr/>
            <p:nvPr/>
          </p:nvSpPr>
          <p:spPr>
            <a:xfrm>
              <a:off x="5148263" y="1565275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7488"/>
                </a:cxn>
                <a:cxn ang="0">
                  <a:pos x="106362" y="254000"/>
                </a:cxn>
                <a:cxn ang="0">
                  <a:pos x="238125" y="273050"/>
                </a:cxn>
                <a:cxn ang="0">
                  <a:pos x="419100" y="254000"/>
                </a:cxn>
                <a:cxn ang="0">
                  <a:pos x="630237" y="142875"/>
                </a:cxn>
                <a:cxn ang="0">
                  <a:pos x="792162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2" name="Freeform 7"/>
            <p:cNvSpPr/>
            <p:nvPr/>
          </p:nvSpPr>
          <p:spPr>
            <a:xfrm>
              <a:off x="4883150" y="1735138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93663" y="0"/>
                </a:cxn>
                <a:cxn ang="0">
                  <a:pos x="20638" y="125413"/>
                </a:cxn>
                <a:cxn ang="0">
                  <a:pos x="0" y="265113"/>
                </a:cxn>
                <a:cxn ang="0">
                  <a:pos x="20638" y="385762"/>
                </a:cxn>
                <a:cxn ang="0">
                  <a:pos x="90488" y="536575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3" name="Freeform 8"/>
            <p:cNvSpPr/>
            <p:nvPr/>
          </p:nvSpPr>
          <p:spPr>
            <a:xfrm>
              <a:off x="4502150" y="2284413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503238" y="0"/>
                </a:cxn>
                <a:cxn ang="0">
                  <a:pos x="331788" y="127000"/>
                </a:cxn>
                <a:cxn ang="0">
                  <a:pos x="0" y="360362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4" name="Freeform 9"/>
            <p:cNvSpPr/>
            <p:nvPr/>
          </p:nvSpPr>
          <p:spPr>
            <a:xfrm>
              <a:off x="4500563" y="2139950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504825"/>
                </a:cxn>
                <a:cxn ang="0">
                  <a:pos x="71437" y="576263"/>
                </a:cxn>
                <a:cxn ang="0">
                  <a:pos x="215900" y="649288"/>
                </a:cxn>
                <a:cxn ang="0">
                  <a:pos x="287337" y="576263"/>
                </a:cxn>
                <a:cxn ang="0">
                  <a:pos x="358775" y="649288"/>
                </a:cxn>
                <a:cxn ang="0">
                  <a:pos x="431800" y="649288"/>
                </a:cxn>
                <a:cxn ang="0">
                  <a:pos x="503237" y="576263"/>
                </a:cxn>
                <a:cxn ang="0">
                  <a:pos x="647700" y="649288"/>
                </a:cxn>
                <a:cxn ang="0">
                  <a:pos x="719137" y="504825"/>
                </a:cxn>
                <a:cxn ang="0">
                  <a:pos x="792162" y="504825"/>
                </a:cxn>
                <a:cxn ang="0">
                  <a:pos x="863600" y="360363"/>
                </a:cxn>
                <a:cxn ang="0">
                  <a:pos x="935037" y="360363"/>
                </a:cxn>
                <a:cxn ang="0">
                  <a:pos x="935037" y="215900"/>
                </a:cxn>
                <a:cxn ang="0">
                  <a:pos x="1008062" y="144463"/>
                </a:cxn>
                <a:cxn ang="0">
                  <a:pos x="935037" y="0"/>
                </a:cxn>
                <a:cxn ang="0">
                  <a:pos x="792162" y="144463"/>
                </a:cxn>
                <a:cxn ang="0">
                  <a:pos x="473075" y="150813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5" name="Freeform 10"/>
            <p:cNvSpPr/>
            <p:nvPr/>
          </p:nvSpPr>
          <p:spPr>
            <a:xfrm>
              <a:off x="4903788" y="2860675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8575" y="0"/>
                </a:cxn>
                <a:cxn ang="0">
                  <a:pos x="0" y="384175"/>
                </a:cxn>
                <a:cxn ang="0">
                  <a:pos x="173037" y="1079500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6" name="Freeform 11"/>
            <p:cNvSpPr/>
            <p:nvPr/>
          </p:nvSpPr>
          <p:spPr>
            <a:xfrm>
              <a:off x="5435600" y="2068513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431800"/>
                </a:cxn>
                <a:cxn ang="0">
                  <a:pos x="60325" y="463550"/>
                </a:cxn>
                <a:cxn ang="0">
                  <a:pos x="222250" y="484187"/>
                </a:cxn>
                <a:cxn ang="0">
                  <a:pos x="493713" y="152400"/>
                </a:cxn>
                <a:cxn ang="0">
                  <a:pos x="576263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7" name="Freeform 12"/>
            <p:cNvSpPr/>
            <p:nvPr/>
          </p:nvSpPr>
          <p:spPr>
            <a:xfrm>
              <a:off x="6011863" y="1925638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144462"/>
                </a:cxn>
                <a:cxn ang="0">
                  <a:pos x="107950" y="58737"/>
                </a:cxn>
                <a:cxn ang="0">
                  <a:pos x="144462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8" name="Freeform 13"/>
            <p:cNvSpPr/>
            <p:nvPr/>
          </p:nvSpPr>
          <p:spPr>
            <a:xfrm>
              <a:off x="4933950" y="3940175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144463" y="0"/>
                </a:cxn>
                <a:cxn ang="0">
                  <a:pos x="95250" y="71438"/>
                </a:cxn>
                <a:cxn ang="0">
                  <a:pos x="0" y="144463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9" name="Freeform 14"/>
            <p:cNvSpPr/>
            <p:nvPr/>
          </p:nvSpPr>
          <p:spPr>
            <a:xfrm>
              <a:off x="5076825" y="3940175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98425" y="9525"/>
                </a:cxn>
                <a:cxn ang="0">
                  <a:pos x="98425" y="119063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005526" y="2996699"/>
            <a:ext cx="7292791" cy="1476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Good  bye!</a:t>
            </a:r>
            <a:endParaRPr kumimoji="0" lang="zh-CN" altLang="en-US" sz="9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1509" y="4830763"/>
            <a:ext cx="5305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授课教师</a:t>
            </a:r>
            <a:endParaRPr lang="zh-CN" altLang="en-US"/>
          </a:p>
          <a:p>
            <a:r>
              <a:rPr lang="zh-CN" altLang="en-US"/>
              <a:t>桂林市桂电中学 杨晔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文本框 65537"/>
          <p:cNvSpPr txBox="1"/>
          <p:nvPr/>
        </p:nvSpPr>
        <p:spPr>
          <a:xfrm>
            <a:off x="858044" y="1629173"/>
            <a:ext cx="7403703" cy="6261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/>
            <a:r>
              <a:rPr lang="en-US" altLang="zh-CN" sz="3500" b="1">
                <a:solidFill>
                  <a:srgbClr val="0000FF"/>
                </a:solidFill>
                <a:latin typeface="Times New Roman" panose="02020603050405020304" pitchFamily="18" charset="0"/>
              </a:rPr>
              <a:t>Put the sentences in the correct  order.</a:t>
            </a:r>
            <a:endParaRPr lang="en-US" altLang="zh-CN" sz="35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文本框 65538"/>
          <p:cNvSpPr txBox="1"/>
          <p:nvPr/>
        </p:nvSpPr>
        <p:spPr>
          <a:xfrm>
            <a:off x="790576" y="2276079"/>
            <a:ext cx="7921625" cy="393827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marL="342900" indent="-342900" defTabSz="704850">
              <a:lnSpc>
                <a:spcPct val="110000"/>
              </a:lnSpc>
              <a:buAutoNum type="alphaLcParenR"/>
            </a:pPr>
            <a:r>
              <a:rPr lang="en-US" altLang="zh-CN" sz="3250" b="1">
                <a:latin typeface="Times New Roman" panose="02020603050405020304" pitchFamily="18" charset="0"/>
              </a:rPr>
              <a:t>Nice to meet you too. Where are you </a:t>
            </a:r>
            <a:endParaRPr lang="en-US" altLang="zh-CN" sz="325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</a:pPr>
            <a:r>
              <a:rPr lang="en-US" altLang="zh-CN" sz="3250" b="1" dirty="0">
                <a:latin typeface="Times New Roman" panose="02020603050405020304" pitchFamily="18" charset="0"/>
              </a:rPr>
              <a:t>     from</a:t>
            </a:r>
            <a:r>
              <a:rPr lang="zh-CN" altLang="en-US" sz="3250" b="1" dirty="0">
                <a:latin typeface="Times New Roman" panose="02020603050405020304" pitchFamily="18" charset="0"/>
              </a:rPr>
              <a:t>？</a:t>
            </a:r>
            <a:endParaRPr lang="zh-CN" altLang="en-US" sz="3250" b="1" dirty="0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</a:pPr>
            <a:r>
              <a:rPr lang="en-US" altLang="zh-CN" sz="3250" b="1">
                <a:latin typeface="Times New Roman" panose="02020603050405020304" pitchFamily="18" charset="0"/>
              </a:rPr>
              <a:t>b) Hello, my name is ... What’s your name?</a:t>
            </a:r>
            <a:endParaRPr lang="en-US" altLang="zh-CN" sz="325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</a:pPr>
            <a:r>
              <a:rPr lang="en-US" altLang="zh-CN" sz="3250" b="1">
                <a:latin typeface="Times New Roman" panose="02020603050405020304" pitchFamily="18" charset="0"/>
              </a:rPr>
              <a:t>c) I’m from ... too.</a:t>
            </a:r>
            <a:endParaRPr lang="en-US" altLang="zh-CN" sz="325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</a:pPr>
            <a:r>
              <a:rPr lang="en-US" altLang="zh-CN" sz="3250" b="1">
                <a:latin typeface="Times New Roman" panose="02020603050405020304" pitchFamily="18" charset="0"/>
              </a:rPr>
              <a:t>d) Nice to meet you... My name is ...</a:t>
            </a:r>
            <a:endParaRPr lang="en-US" altLang="zh-CN" sz="325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</a:pPr>
            <a:r>
              <a:rPr lang="en-US" altLang="zh-CN" sz="3250" b="1">
                <a:latin typeface="Times New Roman" panose="02020603050405020304" pitchFamily="18" charset="0"/>
              </a:rPr>
              <a:t>e) I’m from...</a:t>
            </a:r>
            <a:endParaRPr lang="en-US" altLang="zh-CN" sz="3250" b="1">
              <a:latin typeface="Times New Roman" panose="02020603050405020304" pitchFamily="18" charset="0"/>
            </a:endParaRPr>
          </a:p>
          <a:p>
            <a:pPr marL="342900" indent="-342900" defTabSz="704850">
              <a:lnSpc>
                <a:spcPct val="110000"/>
              </a:lnSpc>
            </a:pPr>
            <a:r>
              <a:rPr lang="en-US" altLang="zh-CN" sz="3250" b="1">
                <a:latin typeface="Times New Roman" panose="02020603050405020304" pitchFamily="18" charset="0"/>
              </a:rPr>
              <a:t> </a:t>
            </a:r>
            <a:endParaRPr lang="en-US" altLang="zh-CN" sz="325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文本框 65539"/>
          <p:cNvSpPr txBox="1"/>
          <p:nvPr/>
        </p:nvSpPr>
        <p:spPr>
          <a:xfrm>
            <a:off x="4233466" y="5734844"/>
            <a:ext cx="3442891" cy="62611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>
            <a:spAutoFit/>
          </a:bodyPr>
          <a:p>
            <a:pPr defTabSz="704850"/>
            <a:r>
              <a:rPr lang="en-US" altLang="zh-CN" sz="35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500" b="1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 - D - A - E - C </a:t>
            </a:r>
            <a:endParaRPr lang="en-US" altLang="zh-CN" sz="3500" b="1">
              <a:solidFill>
                <a:srgbClr val="CC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541" name="矩形 65540"/>
          <p:cNvSpPr/>
          <p:nvPr/>
        </p:nvSpPr>
        <p:spPr>
          <a:xfrm>
            <a:off x="2050653" y="277813"/>
            <a:ext cx="4185048" cy="1224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5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Monotype Corsiva" panose="03010101010201010101" charset="0"/>
                <a:ea typeface="Monotype Corsiva" panose="03010101010201010101" charset="0"/>
              </a:rPr>
              <a:t>Reading</a:t>
            </a:r>
            <a:endParaRPr lang="zh-CN" altLang="en-US" sz="45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Monotype Corsiva" panose="03010101010201010101" charset="0"/>
              <a:ea typeface="Monotype Corsiva" panose="03010101010201010101" charset="0"/>
            </a:endParaRPr>
          </a:p>
        </p:txBody>
      </p:sp>
      <p:pic>
        <p:nvPicPr>
          <p:cNvPr id="65542" name="图片 6554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72" y="369094"/>
            <a:ext cx="1529954" cy="11469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ldLvl="0" animBg="1"/>
      <p:bldP spid="65539" grpId="0" bldLvl="0"/>
      <p:bldP spid="65540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82"/>
          <p:cNvSpPr txBox="1"/>
          <p:nvPr/>
        </p:nvSpPr>
        <p:spPr>
          <a:xfrm>
            <a:off x="74613" y="1009650"/>
            <a:ext cx="684053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B: Beijing is the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capital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of China./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capital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of China is Beijing.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82"/>
          <p:cNvSpPr txBox="1"/>
          <p:nvPr/>
        </p:nvSpPr>
        <p:spPr>
          <a:xfrm>
            <a:off x="179388" y="427038"/>
            <a:ext cx="63293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What’s the capital of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China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18" name="Picture 2" descr="http://img15.3lian.com/2015/f2/53/d/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2565400"/>
            <a:ext cx="1914525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http://img15.3lian.com/2015/f2/96/d/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8" y="2565400"/>
            <a:ext cx="2160587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http://i2.w.yun.hjfile.cn/doc/201407/f929d478fe6741368634611d389728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565400"/>
            <a:ext cx="2162175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Picture 8" descr="http://uic.edu.hk/upload/channel/cflc/jp/aboutjp_wps_clip_image-251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13" y="4992688"/>
            <a:ext cx="1912937" cy="139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Picture 10" descr="http://58pic.ooopic.com/58pic/15/59/27/25K58PICvZ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5078413"/>
            <a:ext cx="2197100" cy="145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WordArt 12"/>
          <p:cNvSpPr>
            <a:spLocks noTextEdit="1"/>
          </p:cNvSpPr>
          <p:nvPr/>
        </p:nvSpPr>
        <p:spPr>
          <a:xfrm>
            <a:off x="303213" y="3946525"/>
            <a:ext cx="21605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America</a:t>
            </a:r>
            <a:endParaRPr lang="zh-CN" altLang="en-US" sz="40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Washington D.C.</a:t>
            </a:r>
            <a:endParaRPr lang="zh-CN" altLang="en-US" sz="40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6" name="WordArt 12"/>
          <p:cNvSpPr>
            <a:spLocks noTextEdit="1"/>
          </p:cNvSpPr>
          <p:nvPr/>
        </p:nvSpPr>
        <p:spPr>
          <a:xfrm>
            <a:off x="3132138" y="3957638"/>
            <a:ext cx="194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England</a:t>
            </a:r>
            <a:endParaRPr lang="zh-CN" altLang="en-US" sz="32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 eaLnBrk="0" hangingPunct="0"/>
            <a:r>
              <a:rPr lang="zh-CN" altLang="en-US" sz="32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London </a:t>
            </a:r>
            <a:endParaRPr lang="zh-CN" altLang="en-US" sz="32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7" name="WordArt 12"/>
          <p:cNvSpPr>
            <a:spLocks noTextEdit="1"/>
          </p:cNvSpPr>
          <p:nvPr/>
        </p:nvSpPr>
        <p:spPr>
          <a:xfrm>
            <a:off x="6157913" y="3946525"/>
            <a:ext cx="1870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France </a:t>
            </a:r>
            <a:endParaRPr lang="zh-CN" altLang="en-US" sz="36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 eaLnBrk="0" hangingPunct="0"/>
            <a:r>
              <a:rPr lang="zh-CN" altLang="en-US" sz="36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Paris</a:t>
            </a:r>
            <a:endParaRPr lang="zh-CN" altLang="en-US" sz="36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8" name="WordArt 12"/>
          <p:cNvSpPr>
            <a:spLocks noTextEdit="1"/>
          </p:cNvSpPr>
          <p:nvPr/>
        </p:nvSpPr>
        <p:spPr>
          <a:xfrm>
            <a:off x="2771775" y="5373688"/>
            <a:ext cx="18002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Japan</a:t>
            </a:r>
            <a:endParaRPr lang="zh-CN" altLang="en-US" sz="40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Tokyo</a:t>
            </a:r>
            <a:endParaRPr lang="zh-CN" altLang="en-US" sz="40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229" name="WordArt 12"/>
          <p:cNvSpPr>
            <a:spLocks noTextEdit="1"/>
          </p:cNvSpPr>
          <p:nvPr/>
        </p:nvSpPr>
        <p:spPr>
          <a:xfrm>
            <a:off x="7237413" y="5229225"/>
            <a:ext cx="1798637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Germany</a:t>
            </a:r>
            <a:endParaRPr lang="zh-CN" altLang="en-US" sz="40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  <a:p>
            <a:pPr algn="ctr" eaLnBrk="0" hangingPunct="0"/>
            <a:r>
              <a:rPr lang="zh-CN" altLang="en-US" sz="4000">
                <a:solidFill>
                  <a:schemeClr val="tx1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Berlin</a:t>
            </a:r>
            <a:endParaRPr lang="zh-CN" altLang="en-US" sz="4000">
              <a:solidFill>
                <a:schemeClr val="tx1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623" name="Picture 7" descr="t01dd49b16ead084c1c"/>
          <p:cNvPicPr>
            <a:picLocks noChangeAspect="1"/>
          </p:cNvPicPr>
          <p:nvPr/>
        </p:nvPicPr>
        <p:blipFill>
          <a:blip r:embed="rId1"/>
          <a:srcRect l="4164" t="9265" b="7428"/>
          <a:stretch>
            <a:fillRect/>
          </a:stretch>
        </p:blipFill>
        <p:spPr>
          <a:xfrm>
            <a:off x="252413" y="421958"/>
            <a:ext cx="4319587" cy="281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625" name="Picture 9" descr="t01da18087c3b493bb2"/>
          <p:cNvPicPr>
            <a:picLocks noChangeAspect="1"/>
          </p:cNvPicPr>
          <p:nvPr/>
        </p:nvPicPr>
        <p:blipFill>
          <a:blip r:embed="rId2"/>
          <a:srcRect l="3474" t="12576" b="10213"/>
          <a:stretch>
            <a:fillRect/>
          </a:stretch>
        </p:blipFill>
        <p:spPr>
          <a:xfrm>
            <a:off x="323850" y="3644900"/>
            <a:ext cx="4321175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0" descr="t013118934e32aac53e"/>
          <p:cNvPicPr>
            <a:picLocks noChangeAspect="1"/>
          </p:cNvPicPr>
          <p:nvPr/>
        </p:nvPicPr>
        <p:blipFill>
          <a:blip r:embed="rId3"/>
          <a:srcRect l="6320" t="15764" r="11806" b="21249"/>
          <a:stretch>
            <a:fillRect/>
          </a:stretch>
        </p:blipFill>
        <p:spPr>
          <a:xfrm>
            <a:off x="4140200" y="765175"/>
            <a:ext cx="792163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1" descr="t01b99fc747e9ac5f12"/>
          <p:cNvPicPr>
            <a:picLocks noChangeAspect="1"/>
          </p:cNvPicPr>
          <p:nvPr/>
        </p:nvPicPr>
        <p:blipFill>
          <a:blip r:embed="rId4"/>
          <a:srcRect l="6250" t="12570" r="8681" b="21249"/>
          <a:stretch>
            <a:fillRect/>
          </a:stretch>
        </p:blipFill>
        <p:spPr>
          <a:xfrm>
            <a:off x="3425825" y="3789363"/>
            <a:ext cx="935038" cy="66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WordArt 12"/>
          <p:cNvSpPr>
            <a:spLocks noTextEdit="1"/>
          </p:cNvSpPr>
          <p:nvPr/>
        </p:nvSpPr>
        <p:spPr>
          <a:xfrm>
            <a:off x="511493" y="466090"/>
            <a:ext cx="21605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Shanghai</a:t>
            </a:r>
            <a:endParaRPr lang="zh-CN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0247" name="WordArt 13"/>
          <p:cNvSpPr>
            <a:spLocks noTextEdit="1"/>
          </p:cNvSpPr>
          <p:nvPr/>
        </p:nvSpPr>
        <p:spPr>
          <a:xfrm>
            <a:off x="2346325" y="5589588"/>
            <a:ext cx="21605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Cambridge</a:t>
            </a:r>
            <a:endParaRPr lang="zh-CN" altLang="en-US" sz="36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11630" name="Text Box 14"/>
          <p:cNvSpPr txBox="1"/>
          <p:nvPr/>
        </p:nvSpPr>
        <p:spPr>
          <a:xfrm>
            <a:off x="5076825" y="1412875"/>
            <a:ext cx="3779838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very big city 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China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WordArt 15" descr="窄竖线"/>
          <p:cNvSpPr>
            <a:spLocks noTextEdit="1"/>
          </p:cNvSpPr>
          <p:nvPr/>
        </p:nvSpPr>
        <p:spPr>
          <a:xfrm>
            <a:off x="6443663" y="5418138"/>
            <a:ext cx="2232025" cy="1179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Guessing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0250" name="Picture 16" descr="002b5d98ga5a8ed9957d3&amp;690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7885113" y="4724400"/>
            <a:ext cx="862012" cy="93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33" name="Text Box 17"/>
          <p:cNvSpPr txBox="1"/>
          <p:nvPr/>
        </p:nvSpPr>
        <p:spPr>
          <a:xfrm>
            <a:off x="5306378" y="3926205"/>
            <a:ext cx="28797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small city 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England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52" name="Picture 30" descr="question_pop_up_from_box_rotate_hg_cl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988" y="0"/>
            <a:ext cx="693737" cy="100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0" grpId="0"/>
      <p:bldP spid="1116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4" descr="窄竖线"/>
          <p:cNvSpPr>
            <a:spLocks noTextEdit="1"/>
          </p:cNvSpPr>
          <p:nvPr/>
        </p:nvSpPr>
        <p:spPr>
          <a:xfrm>
            <a:off x="611188" y="692150"/>
            <a:ext cx="777716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1. Listen and take some notes.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1267" name="Picture 10" descr="t01c197a4453a9758e6"/>
          <p:cNvPicPr>
            <a:picLocks noChangeAspect="1"/>
          </p:cNvPicPr>
          <p:nvPr/>
        </p:nvPicPr>
        <p:blipFill>
          <a:blip r:embed="rId1"/>
          <a:srcRect l="19945" r="6924"/>
          <a:stretch>
            <a:fillRect/>
          </a:stretch>
        </p:blipFill>
        <p:spPr>
          <a:xfrm>
            <a:off x="684213" y="5229225"/>
            <a:ext cx="1223962" cy="11128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0167" name="Group 55"/>
          <p:cNvGraphicFramePr>
            <a:graphicFrameLocks noGrp="1"/>
          </p:cNvGraphicFramePr>
          <p:nvPr>
            <p:ph idx="4294967295"/>
            <p:custDataLst>
              <p:tags r:id="rId2"/>
            </p:custDataLst>
          </p:nvPr>
        </p:nvGraphicFramePr>
        <p:xfrm>
          <a:off x="59055" y="1599565"/>
          <a:ext cx="8893810" cy="3384550"/>
        </p:xfrm>
        <a:graphic>
          <a:graphicData uri="http://schemas.openxmlformats.org/drawingml/2006/table">
            <a:tbl>
              <a:tblPr/>
              <a:tblGrid>
                <a:gridCol w="2228215"/>
                <a:gridCol w="1614170"/>
                <a:gridCol w="1489075"/>
                <a:gridCol w="1732280"/>
                <a:gridCol w="1830070"/>
              </a:tblGrid>
              <a:tr h="1127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Text Box 42"/>
          <p:cNvSpPr txBox="1"/>
          <p:nvPr/>
        </p:nvSpPr>
        <p:spPr>
          <a:xfrm>
            <a:off x="359728" y="1685608"/>
            <a:ext cx="18732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What’s his/her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name</a:t>
            </a:r>
            <a:r>
              <a:rPr lang="en-US" altLang="zh-CN" sz="2400" b="1" dirty="0">
                <a:latin typeface="Times New Roman" panose="02020603050405020304" pitchFamily="18" charset="0"/>
              </a:rPr>
              <a:t>?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1295" name="Text Box 44"/>
          <p:cNvSpPr txBox="1"/>
          <p:nvPr/>
        </p:nvSpPr>
        <p:spPr>
          <a:xfrm>
            <a:off x="359728" y="2880360"/>
            <a:ext cx="16557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How old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     is he/ she?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1296" name="Text Box 45"/>
          <p:cNvSpPr txBox="1"/>
          <p:nvPr/>
        </p:nvSpPr>
        <p:spPr>
          <a:xfrm>
            <a:off x="432118" y="3917633"/>
            <a:ext cx="1727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2400" b="1" dirty="0">
                <a:latin typeface="Times New Roman" panose="02020603050405020304" pitchFamily="18" charset="0"/>
              </a:rPr>
              <a:t> is he/she from?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1297" name="Text Box 56"/>
          <p:cNvSpPr txBox="1"/>
          <p:nvPr/>
        </p:nvSpPr>
        <p:spPr>
          <a:xfrm>
            <a:off x="2510473" y="1909763"/>
            <a:ext cx="14414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Daming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8" name="Text Box 57"/>
          <p:cNvSpPr txBox="1"/>
          <p:nvPr/>
        </p:nvSpPr>
        <p:spPr>
          <a:xfrm>
            <a:off x="4006850" y="1909763"/>
            <a:ext cx="1511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Lingling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9" name="Text Box 58"/>
          <p:cNvSpPr txBox="1"/>
          <p:nvPr/>
        </p:nvSpPr>
        <p:spPr>
          <a:xfrm>
            <a:off x="5580063" y="1773238"/>
            <a:ext cx="14414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Wang Hui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0" name="Text Box 59"/>
          <p:cNvSpPr txBox="1"/>
          <p:nvPr/>
        </p:nvSpPr>
        <p:spPr>
          <a:xfrm>
            <a:off x="7380288" y="198913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Tony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01" name="Picture 75" descr="t01f2b4975380eafe37"/>
          <p:cNvPicPr>
            <a:picLocks noChangeAspect="1"/>
          </p:cNvPicPr>
          <p:nvPr/>
        </p:nvPicPr>
        <p:blipFill>
          <a:blip r:embed="rId3"/>
          <a:srcRect t="50833" r="4178" b="4878"/>
          <a:stretch>
            <a:fillRect/>
          </a:stretch>
        </p:blipFill>
        <p:spPr>
          <a:xfrm>
            <a:off x="3635375" y="5084763"/>
            <a:ext cx="3313113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2" name="Picture 6"/>
          <p:cNvPicPr>
            <a:picLocks noChangeAspect="1"/>
          </p:cNvPicPr>
          <p:nvPr/>
        </p:nvPicPr>
        <p:blipFill>
          <a:blip r:embed="rId4"/>
          <a:srcRect r="16359"/>
          <a:stretch>
            <a:fillRect/>
          </a:stretch>
        </p:blipFill>
        <p:spPr>
          <a:xfrm rot="315119">
            <a:off x="8027988" y="5229225"/>
            <a:ext cx="714375" cy="854075"/>
          </a:xfrm>
          <a:prstGeom prst="rect">
            <a:avLst/>
          </a:prstGeom>
          <a:noFill/>
          <a:ln w="7938">
            <a:noFill/>
          </a:ln>
        </p:spPr>
      </p:pic>
      <p:sp>
        <p:nvSpPr>
          <p:cNvPr id="90189" name="Text Box 77"/>
          <p:cNvSpPr txBox="1"/>
          <p:nvPr/>
        </p:nvSpPr>
        <p:spPr>
          <a:xfrm>
            <a:off x="4365943" y="3030855"/>
            <a:ext cx="7921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90" name="Text Box 78"/>
          <p:cNvSpPr txBox="1"/>
          <p:nvPr/>
        </p:nvSpPr>
        <p:spPr>
          <a:xfrm>
            <a:off x="7451725" y="2997200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91" name="Text Box 79"/>
          <p:cNvSpPr txBox="1"/>
          <p:nvPr/>
        </p:nvSpPr>
        <p:spPr>
          <a:xfrm>
            <a:off x="2700338" y="2997200"/>
            <a:ext cx="7921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6" name="Line 80"/>
          <p:cNvSpPr/>
          <p:nvPr/>
        </p:nvSpPr>
        <p:spPr>
          <a:xfrm>
            <a:off x="5724525" y="2781300"/>
            <a:ext cx="1368425" cy="10795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193" name="Text Box 81"/>
          <p:cNvSpPr txBox="1"/>
          <p:nvPr/>
        </p:nvSpPr>
        <p:spPr>
          <a:xfrm>
            <a:off x="2583498" y="4149725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Beijing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94" name="Text Box 82"/>
          <p:cNvSpPr txBox="1"/>
          <p:nvPr/>
        </p:nvSpPr>
        <p:spPr>
          <a:xfrm>
            <a:off x="4077653" y="4149725"/>
            <a:ext cx="1368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Beijing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95" name="Text Box 83"/>
          <p:cNvSpPr txBox="1"/>
          <p:nvPr/>
        </p:nvSpPr>
        <p:spPr>
          <a:xfrm>
            <a:off x="5334000" y="4067810"/>
            <a:ext cx="19335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Shanghai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10" name="Text Box 84"/>
          <p:cNvSpPr txBox="1"/>
          <p:nvPr/>
        </p:nvSpPr>
        <p:spPr>
          <a:xfrm>
            <a:off x="7092950" y="4221163"/>
            <a:ext cx="19446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Cambridge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2-2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00655" y="547624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0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0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0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0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7" dur="80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189" grpId="0"/>
      <p:bldP spid="90190" grpId="0"/>
      <p:bldP spid="90191" grpId="0"/>
      <p:bldP spid="90193" grpId="0"/>
      <p:bldP spid="90194" grpId="0"/>
      <p:bldP spid="90195" grpId="0"/>
      <p:bldP spid="113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4" descr="窄竖线"/>
          <p:cNvSpPr>
            <a:spLocks noTextEdit="1"/>
          </p:cNvSpPr>
          <p:nvPr/>
        </p:nvSpPr>
        <p:spPr>
          <a:xfrm>
            <a:off x="468313" y="620713"/>
            <a:ext cx="74882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2. Read the passage , then check T or F. 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1"/>
          <a:srcRect r="16359"/>
          <a:stretch>
            <a:fillRect/>
          </a:stretch>
        </p:blipFill>
        <p:spPr>
          <a:xfrm>
            <a:off x="7667625" y="4508500"/>
            <a:ext cx="1022350" cy="1223963"/>
          </a:xfrm>
          <a:prstGeom prst="rect">
            <a:avLst/>
          </a:prstGeom>
          <a:noFill/>
          <a:ln w="7938">
            <a:noFill/>
          </a:ln>
        </p:spPr>
      </p:pic>
      <p:sp>
        <p:nvSpPr>
          <p:cNvPr id="12292" name="WordArt 72" descr="窄竖线"/>
          <p:cNvSpPr>
            <a:spLocks noTextEdit="1"/>
          </p:cNvSpPr>
          <p:nvPr/>
        </p:nvSpPr>
        <p:spPr>
          <a:xfrm>
            <a:off x="971550" y="5805488"/>
            <a:ext cx="57610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And correct the mistakes! .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1209" name="Text Box 73"/>
          <p:cNvSpPr txBox="1"/>
          <p:nvPr/>
        </p:nvSpPr>
        <p:spPr>
          <a:xfrm>
            <a:off x="684213" y="1557338"/>
            <a:ext cx="8459787" cy="3506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Henry is Daming’s English name.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Lingling’s English name is Lucy.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Wang Hui and Lingling are classmates now.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Tony is from England.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5.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Cambridge is the capital of England.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WordArt 74"/>
          <p:cNvSpPr>
            <a:spLocks noTextEdit="1"/>
          </p:cNvSpPr>
          <p:nvPr/>
        </p:nvSpPr>
        <p:spPr>
          <a:xfrm>
            <a:off x="323850" y="2492375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T</a:t>
            </a:r>
            <a:endParaRPr lang="zh-CN" altLang="en-US" sz="3200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5" name="WordArt 75"/>
          <p:cNvSpPr>
            <a:spLocks noTextEdit="1"/>
          </p:cNvSpPr>
          <p:nvPr/>
        </p:nvSpPr>
        <p:spPr>
          <a:xfrm>
            <a:off x="323850" y="1773238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F</a:t>
            </a:r>
            <a:endParaRPr lang="zh-CN" altLang="en-US" sz="3200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6" name="WordArt 76"/>
          <p:cNvSpPr>
            <a:spLocks noTextEdit="1"/>
          </p:cNvSpPr>
          <p:nvPr/>
        </p:nvSpPr>
        <p:spPr>
          <a:xfrm>
            <a:off x="323850" y="3213100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F</a:t>
            </a:r>
            <a:endParaRPr lang="zh-CN" altLang="en-US" sz="3200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7" name="WordArt 78"/>
          <p:cNvSpPr>
            <a:spLocks noTextEdit="1"/>
          </p:cNvSpPr>
          <p:nvPr/>
        </p:nvSpPr>
        <p:spPr>
          <a:xfrm>
            <a:off x="323850" y="4652963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F</a:t>
            </a:r>
            <a:endParaRPr lang="zh-CN" altLang="en-US" sz="3200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1215" name="Line 79"/>
          <p:cNvSpPr/>
          <p:nvPr/>
        </p:nvSpPr>
        <p:spPr>
          <a:xfrm>
            <a:off x="1116013" y="2133600"/>
            <a:ext cx="1008062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1216" name="Line 80"/>
          <p:cNvSpPr/>
          <p:nvPr/>
        </p:nvSpPr>
        <p:spPr>
          <a:xfrm>
            <a:off x="6011863" y="3573463"/>
            <a:ext cx="1728787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1218" name="Line 82"/>
          <p:cNvSpPr/>
          <p:nvPr/>
        </p:nvSpPr>
        <p:spPr>
          <a:xfrm>
            <a:off x="3492500" y="5084763"/>
            <a:ext cx="1800225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1219" name="Text Box 83"/>
          <p:cNvSpPr txBox="1"/>
          <p:nvPr/>
        </p:nvSpPr>
        <p:spPr>
          <a:xfrm>
            <a:off x="1258888" y="1989138"/>
            <a:ext cx="14398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David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220" name="Text Box 84"/>
          <p:cNvSpPr txBox="1"/>
          <p:nvPr/>
        </p:nvSpPr>
        <p:spPr>
          <a:xfrm>
            <a:off x="4713288" y="3429000"/>
            <a:ext cx="44307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but he is not in my class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3" name="WordArt 85"/>
          <p:cNvSpPr>
            <a:spLocks noTextEdit="1"/>
          </p:cNvSpPr>
          <p:nvPr/>
        </p:nvSpPr>
        <p:spPr>
          <a:xfrm>
            <a:off x="323850" y="3860800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T</a:t>
            </a:r>
            <a:endParaRPr lang="zh-CN" altLang="en-US" sz="3200">
              <a:ln w="19050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1222" name="Text Box 86"/>
          <p:cNvSpPr txBox="1"/>
          <p:nvPr/>
        </p:nvSpPr>
        <p:spPr>
          <a:xfrm>
            <a:off x="3203575" y="5013325"/>
            <a:ext cx="2592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small city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305" name="Picture 6" descr="pair%20reading"/>
          <p:cNvPicPr>
            <a:picLocks noChangeAspect="1"/>
          </p:cNvPicPr>
          <p:nvPr/>
        </p:nvPicPr>
        <p:blipFill>
          <a:blip r:embed="rId2"/>
          <a:srcRect l="10136" t="22903" r="10266" b="-5692"/>
          <a:stretch>
            <a:fillRect/>
          </a:stretch>
        </p:blipFill>
        <p:spPr>
          <a:xfrm>
            <a:off x="7019925" y="1844675"/>
            <a:ext cx="1873250" cy="117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209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1209">
                                            <p:txEl>
                                              <p:charRg st="34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1209">
                                            <p:txEl>
                                              <p:charRg st="69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charRg st="11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209">
                                            <p:txEl>
                                              <p:charRg st="113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9">
                                            <p:txEl>
                                              <p:charRg st="13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1209">
                                            <p:txEl>
                                              <p:charRg st="13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9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9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9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19" grpId="0"/>
      <p:bldP spid="91220" grpId="0"/>
      <p:bldP spid="91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2donghua">
            <a:hlinkClick r:id="" action="ppaction://media"/>
          </p:cNvPr>
          <p:cNvPicPr/>
          <p:nvPr>
            <p:ph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9190" y="503238"/>
            <a:ext cx="7539921" cy="589756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WordArt 6" descr="窄竖线"/>
          <p:cNvSpPr>
            <a:spLocks noTextEdit="1"/>
          </p:cNvSpPr>
          <p:nvPr/>
        </p:nvSpPr>
        <p:spPr>
          <a:xfrm>
            <a:off x="323850" y="549275"/>
            <a:ext cx="83518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3. Read and complete the passage.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4217" name="Text Box 9"/>
          <p:cNvSpPr txBox="1"/>
          <p:nvPr/>
        </p:nvSpPr>
        <p:spPr>
          <a:xfrm>
            <a:off x="0" y="1557338"/>
            <a:ext cx="9144000" cy="588962"/>
          </a:xfrm>
          <a:prstGeom prst="rect">
            <a:avLst/>
          </a:prstGeom>
          <a:gradFill rotWithShape="1">
            <a:gsLst>
              <a:gs pos="0">
                <a:srgbClr val="C9C9C9"/>
              </a:gs>
              <a:gs pos="50000">
                <a:srgbClr val="FFFFFF"/>
              </a:gs>
              <a:gs pos="100000">
                <a:srgbClr val="C9C9C9"/>
              </a:gs>
            </a:gsLst>
            <a:lin ang="5400000" scaled="1"/>
            <a:tileRect/>
          </a:gradFill>
          <a:ln w="9525" cap="flat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capital    city     friend     first     last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8" name="Text Box 10"/>
          <p:cNvSpPr txBox="1"/>
          <p:nvPr/>
        </p:nvSpPr>
        <p:spPr>
          <a:xfrm>
            <a:off x="539750" y="2276475"/>
            <a:ext cx="7777163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Smith is Tony’s _____ name, and Tony is his _____ name. He’s from Cambridge, a small _____ in England. In Tony’s class, Daming     and Lingling are from Beijing, the ________ of China. Wang Hui is Lingling’s _______.          He’s from the big city of Shanghai.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94219" name="Text Box 11"/>
          <p:cNvSpPr txBox="1"/>
          <p:nvPr/>
        </p:nvSpPr>
        <p:spPr>
          <a:xfrm>
            <a:off x="3492500" y="2276475"/>
            <a:ext cx="86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last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20" name="Text Box 12"/>
          <p:cNvSpPr txBox="1"/>
          <p:nvPr/>
        </p:nvSpPr>
        <p:spPr>
          <a:xfrm>
            <a:off x="684213" y="3284538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city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21" name="Text Box 13"/>
          <p:cNvSpPr txBox="1"/>
          <p:nvPr/>
        </p:nvSpPr>
        <p:spPr>
          <a:xfrm>
            <a:off x="611188" y="2781300"/>
            <a:ext cx="10810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first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22" name="Text Box 14"/>
          <p:cNvSpPr txBox="1"/>
          <p:nvPr/>
        </p:nvSpPr>
        <p:spPr>
          <a:xfrm>
            <a:off x="6443663" y="3716338"/>
            <a:ext cx="13668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capital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23" name="Text Box 15"/>
          <p:cNvSpPr txBox="1"/>
          <p:nvPr/>
        </p:nvSpPr>
        <p:spPr>
          <a:xfrm>
            <a:off x="6156325" y="4221163"/>
            <a:ext cx="1655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friend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22" name="Picture 20" descr="t01a684c5ccacdb0594"/>
          <p:cNvPicPr>
            <a:picLocks noChangeAspect="1"/>
          </p:cNvPicPr>
          <p:nvPr/>
        </p:nvPicPr>
        <p:blipFill>
          <a:blip r:embed="rId1"/>
          <a:srcRect b="5902"/>
          <a:stretch>
            <a:fillRect/>
          </a:stretch>
        </p:blipFill>
        <p:spPr>
          <a:xfrm>
            <a:off x="6659563" y="4895850"/>
            <a:ext cx="1728787" cy="117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animBg="1"/>
      <p:bldP spid="94218" grpId="0"/>
      <p:bldP spid="94219" grpId="0"/>
      <p:bldP spid="94220" grpId="0"/>
      <p:bldP spid="94221" grpId="0"/>
      <p:bldP spid="94222" grpId="0"/>
      <p:bldP spid="94223" grpId="0"/>
    </p:bldLst>
  </p:timing>
</p:sld>
</file>

<file path=ppt/tags/tag1.xml><?xml version="1.0" encoding="utf-8"?>
<p:tagLst xmlns:p="http://schemas.openxmlformats.org/presentationml/2006/main">
  <p:tag name="KSO_WM_UNIT_TABLE_BEAUTIFY" val="smartTable{cc3c27da-7ce4-488b-9bb5-ba527f2174db}"/>
  <p:tag name="TABLE_ENDDRAG_ORIGIN_RECT" val="700*266"/>
  <p:tag name="TABLE_ENDDRAG_RECT" val="4*125*700*266"/>
</p:tagLst>
</file>

<file path=ppt/tags/tag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5613*4320*646*646"/>
</p:tagLst>
</file>

<file path=ppt/theme/theme1.xml><?xml version="1.0" encoding="utf-8"?>
<a:theme xmlns:a="http://schemas.openxmlformats.org/drawingml/2006/main" name="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206TGp_window_light_v2</Template>
  <TotalTime>0</TotalTime>
  <Words>4150</Words>
  <Application>WPS 演示</Application>
  <PresentationFormat>全屏显示(4:3)</PresentationFormat>
  <Paragraphs>350</Paragraphs>
  <Slides>21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黑体</vt:lpstr>
      <vt:lpstr>Verdana</vt:lpstr>
      <vt:lpstr>Arial Black</vt:lpstr>
      <vt:lpstr>Monotype Corsiva</vt:lpstr>
      <vt:lpstr>微软雅黑</vt:lpstr>
      <vt:lpstr>Arial Unicode MS</vt:lpstr>
      <vt:lpstr>华文新魏</vt:lpstr>
      <vt:lpstr>Cambria</vt:lpstr>
      <vt:lpstr>206TGp_window_light_v2</vt:lpstr>
      <vt:lpstr>1_206TGp_window_light_v2</vt:lpstr>
      <vt:lpstr>Photoshop.Image.6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杨晔</cp:lastModifiedBy>
  <cp:revision>406</cp:revision>
  <dcterms:created xsi:type="dcterms:W3CDTF">2015-01-02T12:52:00Z</dcterms:created>
  <dcterms:modified xsi:type="dcterms:W3CDTF">2021-01-17T12:57:56Z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