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</p:sldMasterIdLst>
  <p:notesMasterIdLst>
    <p:notesMasterId r:id="rId14"/>
  </p:notesMasterIdLst>
  <p:sldIdLst>
    <p:sldId id="374" r:id="rId6"/>
    <p:sldId id="258" r:id="rId7"/>
    <p:sldId id="322" r:id="rId8"/>
    <p:sldId id="323" r:id="rId9"/>
    <p:sldId id="321" r:id="rId10"/>
    <p:sldId id="325" r:id="rId11"/>
    <p:sldId id="376" r:id="rId12"/>
    <p:sldId id="286" r:id="rId13"/>
    <p:sldId id="326" r:id="rId15"/>
    <p:sldId id="269" r:id="rId16"/>
    <p:sldId id="271" r:id="rId17"/>
    <p:sldId id="272" r:id="rId18"/>
    <p:sldId id="270" r:id="rId19"/>
    <p:sldId id="274" r:id="rId20"/>
    <p:sldId id="381" r:id="rId21"/>
    <p:sldId id="277" r:id="rId22"/>
    <p:sldId id="328" r:id="rId23"/>
    <p:sldId id="329" r:id="rId24"/>
    <p:sldId id="327" r:id="rId25"/>
    <p:sldId id="281" r:id="rId26"/>
    <p:sldId id="310" r:id="rId27"/>
    <p:sldId id="293" r:id="rId28"/>
    <p:sldId id="292" r:id="rId29"/>
    <p:sldId id="294" r:id="rId30"/>
    <p:sldId id="311" r:id="rId31"/>
    <p:sldId id="295" r:id="rId32"/>
    <p:sldId id="296" r:id="rId33"/>
    <p:sldId id="312" r:id="rId34"/>
    <p:sldId id="313" r:id="rId35"/>
    <p:sldId id="314" r:id="rId36"/>
    <p:sldId id="378" r:id="rId37"/>
    <p:sldId id="330" r:id="rId38"/>
    <p:sldId id="280" r:id="rId39"/>
    <p:sldId id="315" r:id="rId40"/>
    <p:sldId id="382" r:id="rId41"/>
    <p:sldId id="379" r:id="rId42"/>
    <p:sldId id="279" r:id="rId43"/>
    <p:sldId id="318" r:id="rId44"/>
    <p:sldId id="324" r:id="rId45"/>
    <p:sldId id="331" r:id="rId46"/>
    <p:sldId id="283" r:id="rId47"/>
    <p:sldId id="299" r:id="rId48"/>
    <p:sldId id="300" r:id="rId49"/>
    <p:sldId id="375" r:id="rId5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FF3300"/>
    <a:srgbClr val="FF0000"/>
    <a:srgbClr val="3366FF"/>
    <a:srgbClr val="CC0066"/>
    <a:srgbClr val="777777"/>
    <a:srgbClr val="99FFCC"/>
    <a:srgbClr val="FF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3914"/>
  </p:normalViewPr>
  <p:slideViewPr>
    <p:cSldViewPr showGuides="1">
      <p:cViewPr varScale="1">
        <p:scale>
          <a:sx n="90" d="100"/>
          <a:sy n="90" d="100"/>
        </p:scale>
        <p:origin x="-9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页眉占位符 4403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44035" name="日期占位符 4403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2052" name="幻灯片图像占位符 44035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文本占位符 44036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4038" name="页脚占位符 4403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 dirty="0"/>
          </a:p>
        </p:txBody>
      </p:sp>
      <p:sp>
        <p:nvSpPr>
          <p:cNvPr id="44039" name="灯片编号占位符 4403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45057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14338" name="文本占位符 45058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 indent="0"/>
            <a:endParaRPr lang="zh-CN" dirty="0"/>
          </a:p>
        </p:txBody>
      </p:sp>
      <p:sp>
        <p:nvSpPr>
          <p:cNvPr id="1433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矩形 6"/>
          <p:cNvSpPr>
            <a:spLocks noChangeArrowheads="1"/>
          </p:cNvSpPr>
          <p:nvPr/>
        </p:nvSpPr>
        <p:spPr bwMode="auto">
          <a:xfrm>
            <a:off x="0" y="6742113"/>
            <a:ext cx="7380288" cy="11588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/>
          <p:nvPr userDrawn="1"/>
        </p:nvSpPr>
        <p:spPr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7"/>
          <p:cNvSpPr/>
          <p:nvPr/>
        </p:nvSpPr>
        <p:spPr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9" name="矩形 6"/>
          <p:cNvSpPr/>
          <p:nvPr/>
        </p:nvSpPr>
        <p:spPr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30" name="矩形 6"/>
          <p:cNvSpPr/>
          <p:nvPr userDrawn="1"/>
        </p:nvSpPr>
        <p:spPr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 w="9525">
            <a:noFill/>
          </a:ln>
        </p:spPr>
        <p:txBody>
          <a:bodyPr anchor="ctr"/>
          <a:p>
            <a:pPr lvl="0" algn="ctr"/>
            <a:endParaRPr lang="zh-CN" altLang="en-US" sz="3200" dirty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/>
  </p:transition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矩形 6"/>
          <p:cNvSpPr>
            <a:spLocks noChangeArrowheads="1"/>
          </p:cNvSpPr>
          <p:nvPr/>
        </p:nvSpPr>
        <p:spPr bwMode="auto">
          <a:xfrm>
            <a:off x="0" y="6742113"/>
            <a:ext cx="7380288" cy="11588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random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hyperlink" Target="&#38142;&#25509;&#36164;&#28304;/Module%2010%20Unit%201%20Activity%202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hyperlink" Target="&#38142;&#25509;&#36164;&#28304;/Module%2010%20Unit%201%20Activity%203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17.png"/><Relationship Id="rId1" Type="http://schemas.openxmlformats.org/officeDocument/2006/relationships/hyperlink" Target="&#38142;&#25509;&#36164;&#28304;/Module%2010%20Unit%201%20Activity%202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18.jpeg"/><Relationship Id="rId1" Type="http://schemas.openxmlformats.org/officeDocument/2006/relationships/hyperlink" Target="&#38142;&#25509;&#36164;&#28304;/Module%2010%20Unit%201%20Activity%203.avi" TargetMode="Externa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tags" Target="../tags/tag3.xml"/><Relationship Id="rId4" Type="http://schemas.openxmlformats.org/officeDocument/2006/relationships/image" Target="../media/image7.jpeg"/><Relationship Id="rId3" Type="http://schemas.openxmlformats.org/officeDocument/2006/relationships/tags" Target="../tags/tag2.xml"/><Relationship Id="rId2" Type="http://schemas.openxmlformats.org/officeDocument/2006/relationships/image" Target="../media/image6.jpe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3"/>
          <p:cNvSpPr>
            <a:spLocks noTextEdit="1"/>
          </p:cNvSpPr>
          <p:nvPr/>
        </p:nvSpPr>
        <p:spPr>
          <a:xfrm>
            <a:off x="2895600" y="1981200"/>
            <a:ext cx="58197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20000"/>
          </a:bodyPr>
          <a:p>
            <a:pPr algn="ctr"/>
            <a:r>
              <a:rPr lang="zh-CN" altLang="en-US" sz="36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外研八年级（下） 授课教师 杨晔</a:t>
            </a:r>
            <a:endParaRPr lang="en-US" altLang="zh-CN" sz="36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5" name="Picture 4" descr="QQ截图20121228152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5" descr="QQ截图20121228152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3581400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游戏原声 - Theme From SWAT-Rhythm Heritage [mqms]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9665" y="52260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0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25602"/>
          <p:cNvSpPr/>
          <p:nvPr/>
        </p:nvSpPr>
        <p:spPr>
          <a:xfrm>
            <a:off x="381000" y="473075"/>
            <a:ext cx="7239000" cy="1127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buAutoNum type="arabicPeriod"/>
            </a:pPr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Listen and check (√ ) the types of news you hear.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6" name="文本框 25610"/>
          <p:cNvSpPr txBox="1"/>
          <p:nvPr/>
        </p:nvSpPr>
        <p:spPr>
          <a:xfrm>
            <a:off x="762000" y="1905000"/>
            <a:ext cx="2362200" cy="3698875"/>
          </a:xfrm>
          <a:prstGeom prst="rect">
            <a:avLst/>
          </a:prstGeom>
          <a:solidFill>
            <a:srgbClr val="DEFAFE"/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8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culture 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8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government   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8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sports            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8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weather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07" name="图片 25612" descr="U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538" y="1676400"/>
            <a:ext cx="3395662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矩形 25613"/>
          <p:cNvSpPr/>
          <p:nvPr/>
        </p:nvSpPr>
        <p:spPr>
          <a:xfrm>
            <a:off x="3276600" y="2362200"/>
            <a:ext cx="381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9" name="矩形 25614"/>
          <p:cNvSpPr/>
          <p:nvPr/>
        </p:nvSpPr>
        <p:spPr>
          <a:xfrm>
            <a:off x="3276600" y="3276600"/>
            <a:ext cx="381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矩形 25615"/>
          <p:cNvSpPr/>
          <p:nvPr/>
        </p:nvSpPr>
        <p:spPr>
          <a:xfrm>
            <a:off x="3276600" y="4114800"/>
            <a:ext cx="381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1" name="矩形 25616"/>
          <p:cNvSpPr/>
          <p:nvPr/>
        </p:nvSpPr>
        <p:spPr>
          <a:xfrm>
            <a:off x="3276600" y="5029200"/>
            <a:ext cx="381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9" name="矩形 25618"/>
          <p:cNvSpPr/>
          <p:nvPr/>
        </p:nvSpPr>
        <p:spPr>
          <a:xfrm>
            <a:off x="3124200" y="31242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20" name="矩形 25619"/>
          <p:cNvSpPr/>
          <p:nvPr/>
        </p:nvSpPr>
        <p:spPr>
          <a:xfrm>
            <a:off x="3124200" y="3962400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Module 10 Unit 1 Activity 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570547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2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2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2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52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27649"/>
          <p:cNvSpPr txBox="1"/>
          <p:nvPr/>
        </p:nvSpPr>
        <p:spPr>
          <a:xfrm>
            <a:off x="381000" y="1752600"/>
            <a:ext cx="8382000" cy="384333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t">
            <a:spAutoFit/>
          </a:bodyPr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1. Zhang Li reads ________________________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____________________ on Radio Beijing.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2. The president of Russia will stay in China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for __________.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3. The match is between ______ and _________.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0" name="矩形 27658"/>
          <p:cNvSpPr/>
          <p:nvPr/>
        </p:nvSpPr>
        <p:spPr>
          <a:xfrm>
            <a:off x="457200" y="381000"/>
            <a:ext cx="6934200" cy="1127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Listen again and complete the  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sentences.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62" name="矩形 27661"/>
          <p:cNvSpPr/>
          <p:nvPr/>
        </p:nvSpPr>
        <p:spPr>
          <a:xfrm>
            <a:off x="3581400" y="1752600"/>
            <a:ext cx="4953000" cy="725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latest news from China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64" name="矩形 27663"/>
          <p:cNvSpPr/>
          <p:nvPr/>
        </p:nvSpPr>
        <p:spPr>
          <a:xfrm>
            <a:off x="914400" y="2514600"/>
            <a:ext cx="4114800" cy="7254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 around the world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65" name="矩形 27664"/>
          <p:cNvSpPr/>
          <p:nvPr/>
        </p:nvSpPr>
        <p:spPr>
          <a:xfrm>
            <a:off x="1447800" y="4075113"/>
            <a:ext cx="1981200" cy="7254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three days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66" name="矩形 27665"/>
          <p:cNvSpPr/>
          <p:nvPr/>
        </p:nvSpPr>
        <p:spPr>
          <a:xfrm>
            <a:off x="4724400" y="4837113"/>
            <a:ext cx="4114800" cy="7254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China          England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Module 10 Unit 1 Activity 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222240" y="568769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1" dur="52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662" grpId="0"/>
      <p:bldP spid="27664" grpId="0"/>
      <p:bldP spid="27665" grpId="0"/>
      <p:bldP spid="276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28673"/>
          <p:cNvSpPr/>
          <p:nvPr/>
        </p:nvSpPr>
        <p:spPr>
          <a:xfrm>
            <a:off x="228600" y="1219200"/>
            <a:ext cx="8686800" cy="4968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Zhang Li: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Good afternoon. It's three o'clock,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and you're listening to Radio Beijing,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with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latest news from China and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around the world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 I'm Zhang Li. The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president of Russia arrived in Beijing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today for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three-day visit to China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...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Now for sports, and we're going over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to Wang Lin for the latest report on                  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78" name="矩形 28674"/>
          <p:cNvSpPr/>
          <p:nvPr/>
        </p:nvSpPr>
        <p:spPr>
          <a:xfrm>
            <a:off x="304800" y="455613"/>
            <a:ext cx="2176463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400" b="1" err="1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Tapescript</a:t>
            </a:r>
            <a:endParaRPr lang="en-US" altLang="zh-CN" sz="3400" b="1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4580" name="图片 28679" descr="灰色喇叭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609600"/>
            <a:ext cx="600075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矩形 26627"/>
          <p:cNvSpPr/>
          <p:nvPr/>
        </p:nvSpPr>
        <p:spPr>
          <a:xfrm>
            <a:off x="533400" y="533400"/>
            <a:ext cx="8229600" cy="593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the football match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between China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and England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 Wang Lin, can you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tell us what the score is?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Wang Lin: Yes, at the moment, the score is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China 2, England 1. China is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winning, but there is still half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an hour to go. Back to you,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Zhang Li!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Zhang Li: Thank you. We are looking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forward to the result.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WordArt 2"/>
          <p:cNvSpPr>
            <a:spLocks noTextEdit="1"/>
          </p:cNvSpPr>
          <p:nvPr/>
        </p:nvSpPr>
        <p:spPr>
          <a:xfrm>
            <a:off x="1371600" y="914400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Watch and read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26626" name="Picture 3" descr="123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2971800" cy="208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2133600"/>
            <a:ext cx="4449763" cy="5397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lIns="118515" tIns="59258" rIns="118515" bIns="59258" anchor="ctr"/>
          <a:lstStyle/>
          <a:p>
            <a:pPr marL="0" marR="0" lvl="0" indent="0" algn="ctr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Everyday English</a:t>
            </a:r>
            <a:endParaRPr kumimoji="0" lang="en-US" sz="3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AutoShape 5"/>
          <p:cNvSpPr/>
          <p:nvPr/>
        </p:nvSpPr>
        <p:spPr>
          <a:xfrm>
            <a:off x="304800" y="2819400"/>
            <a:ext cx="4749800" cy="247015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15" tIns="59258" rIns="118515" bIns="59258" anchor="t"/>
          <a:p>
            <a:pPr>
              <a:lnSpc>
                <a:spcPts val="5000"/>
              </a:lnSpc>
            </a:pP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Come this way.</a:t>
            </a:r>
            <a:endParaRPr lang="en-US" altLang="zh-CN" sz="4800" b="1" baseline="-250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It gets crazy in here</a:t>
            </a: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4800" b="1" baseline="-250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That’s great news!</a:t>
            </a:r>
            <a:endParaRPr lang="en-US" altLang="zh-CN" sz="4800" b="1" baseline="-250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文本框 30726"/>
          <p:cNvSpPr txBox="1"/>
          <p:nvPr/>
        </p:nvSpPr>
        <p:spPr>
          <a:xfrm>
            <a:off x="4114800" y="5486400"/>
            <a:ext cx="47005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见视频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Module 10 Unit 1 Activity 3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框 71681"/>
          <p:cNvSpPr txBox="1"/>
          <p:nvPr/>
        </p:nvSpPr>
        <p:spPr>
          <a:xfrm>
            <a:off x="327025" y="411163"/>
            <a:ext cx="531177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answer.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684" name="文本框 71683"/>
          <p:cNvSpPr txBox="1"/>
          <p:nvPr/>
        </p:nvSpPr>
        <p:spPr>
          <a:xfrm>
            <a:off x="304800" y="990600"/>
            <a:ext cx="8382000" cy="55029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1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Where are Lingling and Tony?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 at Radio Beijing.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2. What are they doing?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 visiting the radio station.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200" b="1" err="1">
                <a:latin typeface="Times New Roman" panose="02020603050405020304" pitchFamily="18" charset="0"/>
                <a:ea typeface="宋体" panose="02010600030101010101" pitchFamily="2" charset="-122"/>
              </a:rPr>
              <a:t>3. Who is Chen Huan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is the news director at Radio Beijing.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4. What is the news while they are at the radio station?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Germany has won the football match,2-1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against England.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3556" name="图片 71688" descr="灰色喇叭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33400"/>
            <a:ext cx="600075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charRg st="3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>
                                            <p:txEl>
                                              <p:charRg st="3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charRg st="86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4">
                                            <p:txEl>
                                              <p:charRg st="86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charRg st="149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4">
                                            <p:txEl>
                                              <p:charRg st="149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charRg st="256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4">
                                            <p:txEl>
                                              <p:charRg st="256" end="2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charRg st="299" end="3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684">
                                            <p:txEl>
                                              <p:charRg st="299" end="3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矩形 33793"/>
          <p:cNvSpPr/>
          <p:nvPr/>
        </p:nvSpPr>
        <p:spPr>
          <a:xfrm>
            <a:off x="228600" y="425450"/>
            <a:ext cx="5334000" cy="609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Now complete the notes.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0722" name="图片 3379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19200"/>
            <a:ext cx="876300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文本框 33796"/>
          <p:cNvSpPr txBox="1"/>
          <p:nvPr/>
        </p:nvSpPr>
        <p:spPr>
          <a:xfrm>
            <a:off x="1219200" y="1447800"/>
            <a:ext cx="7620000" cy="4600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TW" sz="3200" b="1"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When the red light is on, it means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____________.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2. We collect _________________________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________________ and write reports in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the newsroom.	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3. You should _______________________ 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if you want to be a presenter.	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4. This is also where we _____________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with the big sports stars.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02" name="矩形 33801"/>
          <p:cNvSpPr/>
          <p:nvPr/>
        </p:nvSpPr>
        <p:spPr>
          <a:xfrm>
            <a:off x="1828800" y="2057400"/>
            <a:ext cx="22844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we’re on air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03" name="矩形 33802"/>
          <p:cNvSpPr/>
          <p:nvPr/>
        </p:nvSpPr>
        <p:spPr>
          <a:xfrm>
            <a:off x="3581400" y="2590800"/>
            <a:ext cx="40306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latest national and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05" name="矩形 33804"/>
          <p:cNvSpPr/>
          <p:nvPr/>
        </p:nvSpPr>
        <p:spPr>
          <a:xfrm>
            <a:off x="1676400" y="3048000"/>
            <a:ext cx="34004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international news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06" name="矩形 33805"/>
          <p:cNvSpPr/>
          <p:nvPr/>
        </p:nvSpPr>
        <p:spPr>
          <a:xfrm>
            <a:off x="3810000" y="3962400"/>
            <a:ext cx="44862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speak English really well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07" name="矩形 33806"/>
          <p:cNvSpPr/>
          <p:nvPr/>
        </p:nvSpPr>
        <p:spPr>
          <a:xfrm>
            <a:off x="5562600" y="4953000"/>
            <a:ext cx="24987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interviews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0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80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0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  <p:bldP spid="338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矩形 94209"/>
          <p:cNvSpPr/>
          <p:nvPr/>
        </p:nvSpPr>
        <p:spPr>
          <a:xfrm>
            <a:off x="304800" y="473075"/>
            <a:ext cx="8305800" cy="1127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Complete the sentences with the words  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in the box.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6" name="文本框 94210"/>
          <p:cNvSpPr txBox="1"/>
          <p:nvPr/>
        </p:nvSpPr>
        <p:spPr>
          <a:xfrm>
            <a:off x="838200" y="1676400"/>
            <a:ext cx="6705600" cy="1066800"/>
          </a:xfrm>
          <a:prstGeom prst="rect">
            <a:avLst/>
          </a:prstGeom>
          <a:solidFill>
            <a:srgbClr val="FFFAD9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avoid    background    international 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interviews     national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7" name="矩形 94211"/>
          <p:cNvSpPr/>
          <p:nvPr/>
        </p:nvSpPr>
        <p:spPr>
          <a:xfrm>
            <a:off x="381000" y="2895600"/>
            <a:ext cx="8382000" cy="306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 err="1">
                <a:latin typeface="Times New Roman" panose="02020603050405020304" pitchFamily="18" charset="0"/>
                <a:ea typeface="宋体" panose="02010600030101010101" pitchFamily="2" charset="-122"/>
              </a:rPr>
              <a:t>1. Newspapers and television programmes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often have ___________	with famous people.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2. More and more _____________ students are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coming to China to learn Chinese.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4213" name="矩形 94212"/>
          <p:cNvSpPr/>
          <p:nvPr/>
        </p:nvSpPr>
        <p:spPr>
          <a:xfrm>
            <a:off x="2895600" y="3694113"/>
            <a:ext cx="1968500" cy="7254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interviews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4214" name="矩形 94213"/>
          <p:cNvSpPr/>
          <p:nvPr/>
        </p:nvSpPr>
        <p:spPr>
          <a:xfrm>
            <a:off x="3733800" y="4456113"/>
            <a:ext cx="2439988" cy="7254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international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21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矩形 95233"/>
          <p:cNvSpPr/>
          <p:nvPr/>
        </p:nvSpPr>
        <p:spPr>
          <a:xfrm>
            <a:off x="609600" y="838200"/>
            <a:ext cx="8077200" cy="52149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3. Every country has its own ________ 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hero — a person who did something very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important for the country and its people.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4. Try to _______ drinking too much tea or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coffee, or you will not be able to sleep well.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5. Could you speak a little bit louder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please?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It is very noisy in the ____________.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	</a:t>
            </a:r>
            <a:endParaRPr lang="en-US" altLang="zh-CN" sz="32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5235" name="矩形 95234"/>
          <p:cNvSpPr/>
          <p:nvPr/>
        </p:nvSpPr>
        <p:spPr>
          <a:xfrm>
            <a:off x="5715000" y="1066800"/>
            <a:ext cx="16049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national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5236" name="矩形 95235"/>
          <p:cNvSpPr/>
          <p:nvPr/>
        </p:nvSpPr>
        <p:spPr>
          <a:xfrm>
            <a:off x="2438400" y="3276600"/>
            <a:ext cx="11318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avoid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5237" name="矩形 95236"/>
          <p:cNvSpPr/>
          <p:nvPr/>
        </p:nvSpPr>
        <p:spPr>
          <a:xfrm>
            <a:off x="4876800" y="5410200"/>
            <a:ext cx="22828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background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23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23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93185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4" name="矩形 93186"/>
          <p:cNvSpPr/>
          <p:nvPr/>
        </p:nvSpPr>
        <p:spPr>
          <a:xfrm>
            <a:off x="1447800" y="2514600"/>
            <a:ext cx="62484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1042988" y="1568450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 Box 3"/>
          <p:cNvSpPr txBox="1"/>
          <p:nvPr/>
        </p:nvSpPr>
        <p:spPr>
          <a:xfrm>
            <a:off x="1143000" y="1600200"/>
            <a:ext cx="1368425" cy="1096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600" b="1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endParaRPr lang="en-US" altLang="zh-CN" sz="6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WordArt 4"/>
          <p:cNvSpPr>
            <a:spLocks noTextEdit="1"/>
          </p:cNvSpPr>
          <p:nvPr/>
        </p:nvSpPr>
        <p:spPr>
          <a:xfrm>
            <a:off x="2771775" y="1773238"/>
            <a:ext cx="5473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200" b="1">
                <a:solidFill>
                  <a:srgbClr val="AE2A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On the radio</a:t>
            </a:r>
            <a:endParaRPr lang="zh-CN" altLang="en-US" sz="5200" b="1">
              <a:solidFill>
                <a:srgbClr val="AE2A2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0" name="WordArt 5"/>
          <p:cNvSpPr>
            <a:spLocks noTextEdit="1"/>
          </p:cNvSpPr>
          <p:nvPr/>
        </p:nvSpPr>
        <p:spPr>
          <a:xfrm>
            <a:off x="971550" y="1412875"/>
            <a:ext cx="1600200" cy="533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457224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Module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1" name="Text Box 6"/>
          <p:cNvSpPr txBox="1"/>
          <p:nvPr/>
        </p:nvSpPr>
        <p:spPr>
          <a:xfrm>
            <a:off x="1258888" y="3284538"/>
            <a:ext cx="7056437" cy="3235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ts val="6100"/>
              </a:lnSpc>
              <a:spcBef>
                <a:spcPct val="50000"/>
              </a:spcBef>
            </a:pPr>
            <a:r>
              <a:rPr lang="en-US" altLang="zh-CN" sz="44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Unit 1  </a:t>
            </a:r>
            <a:endParaRPr lang="en-US" altLang="zh-CN" sz="4400" b="1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44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hope that you can join us one day.</a:t>
            </a:r>
            <a:endParaRPr lang="en-US" altLang="zh-CN" sz="4400" b="1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ts val="6100"/>
              </a:lnSpc>
              <a:spcBef>
                <a:spcPts val="2000"/>
              </a:spcBef>
            </a:pPr>
            <a:endParaRPr lang="en-US" altLang="zh-CN" sz="4400" b="1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矩形 37889"/>
          <p:cNvSpPr/>
          <p:nvPr/>
        </p:nvSpPr>
        <p:spPr>
          <a:xfrm>
            <a:off x="304800" y="381000"/>
            <a:ext cx="8534400" cy="5792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I’m the news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director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at Radio Beijing.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我是北京广播电台新闻部的主任。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director 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导演，主管，经理”。是名词。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动词为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direct,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意 为“指导，导演，管理”。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We went back and reported our findings to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director.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我们回去把调查的结果向经理汇报了。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The film was directed by Howard Hawks.	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该影片是由霍华德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·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霍克斯导演的。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文本框 72705"/>
          <p:cNvSpPr txBox="1"/>
          <p:nvPr/>
        </p:nvSpPr>
        <p:spPr>
          <a:xfrm>
            <a:off x="501650" y="457200"/>
            <a:ext cx="4679950" cy="968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2. Now,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come this way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没关系，现在请走这边。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2707" name="矩形 72706"/>
          <p:cNvSpPr/>
          <p:nvPr/>
        </p:nvSpPr>
        <p:spPr>
          <a:xfrm>
            <a:off x="525463" y="1609725"/>
            <a:ext cx="6408737" cy="588963"/>
          </a:xfrm>
          <a:prstGeom prst="rect">
            <a:avLst/>
          </a:prstGeom>
          <a:noFill/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come this way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   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这边走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2708" name="文本框 72707"/>
          <p:cNvSpPr txBox="1"/>
          <p:nvPr/>
        </p:nvSpPr>
        <p:spPr>
          <a:xfrm>
            <a:off x="477838" y="2401888"/>
            <a:ext cx="8208962" cy="1844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Come this way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, if you please.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如果您愿意，请这边走。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Please </a:t>
            </a:r>
            <a:r>
              <a:rPr lang="en-US" altLang="zh-CN" sz="32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come this way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. We'll go in by that door.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请这边走，我们从那扇门进去。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72709" name="组合 72708"/>
          <p:cNvGrpSpPr/>
          <p:nvPr/>
        </p:nvGrpSpPr>
        <p:grpSpPr>
          <a:xfrm>
            <a:off x="304800" y="4419600"/>
            <a:ext cx="3276600" cy="914400"/>
            <a:chOff x="1519" y="1525"/>
            <a:chExt cx="1769" cy="651"/>
          </a:xfrm>
        </p:grpSpPr>
        <p:grpSp>
          <p:nvGrpSpPr>
            <p:cNvPr id="35845" name="组合 72709"/>
            <p:cNvGrpSpPr/>
            <p:nvPr/>
          </p:nvGrpSpPr>
          <p:grpSpPr>
            <a:xfrm>
              <a:off x="1519" y="1525"/>
              <a:ext cx="1769" cy="651"/>
              <a:chOff x="1519" y="1525"/>
              <a:chExt cx="1769" cy="651"/>
            </a:xfrm>
          </p:grpSpPr>
          <p:pic>
            <p:nvPicPr>
              <p:cNvPr id="35846" name="图片 72710" descr="5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018" y="1525"/>
                <a:ext cx="1270" cy="6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5847" name="图片 72711" descr="29(1)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19" y="1570"/>
                <a:ext cx="635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35848" name="文本框 72712"/>
            <p:cNvSpPr txBox="1"/>
            <p:nvPr/>
          </p:nvSpPr>
          <p:spPr>
            <a:xfrm>
              <a:off x="2154" y="1617"/>
              <a:ext cx="1089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err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Practise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72714" name="文本框 72713"/>
          <p:cNvSpPr txBox="1"/>
          <p:nvPr/>
        </p:nvSpPr>
        <p:spPr>
          <a:xfrm>
            <a:off x="457200" y="5410200"/>
            <a:ext cx="82296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请从这里的入口进入博物馆。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Please come this way into the museum.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charRg st="23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706">
                                            <p:txEl>
                                              <p:charRg st="23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708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charRg st="31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708">
                                            <p:txEl>
                                              <p:charRg st="31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charRg st="43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708">
                                            <p:txEl>
                                              <p:charRg st="43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charRg st="91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2708">
                                            <p:txEl>
                                              <p:charRg st="91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271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>
                                            <p:txEl>
                                              <p:charRg st="1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2714">
                                            <p:txEl>
                                              <p:charRg st="14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矩形 54275"/>
          <p:cNvSpPr/>
          <p:nvPr/>
        </p:nvSpPr>
        <p:spPr>
          <a:xfrm>
            <a:off x="304800" y="457200"/>
            <a:ext cx="8610600" cy="60563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15240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3.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Thank you for showing us around.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谢谢您带我们参观。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show sb. around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+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地点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带某人参观，给某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人做向导”。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e.g.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Shall I show you around the factory?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我带你去参观工厂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,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好吗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05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thank you for doing sth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05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=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thanks for doing sth.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05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感谢某人做某事  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05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e.g.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Thank you for helping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me.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05000"/>
              </a:lnSpc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       = Thanks for helping me.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矩形 53251"/>
          <p:cNvSpPr/>
          <p:nvPr/>
        </p:nvSpPr>
        <p:spPr>
          <a:xfrm>
            <a:off x="457200" y="749300"/>
            <a:ext cx="8183563" cy="5159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286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4. When it’s on, it means we’re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on air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2286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当它（红灯）亮时，我们正在广播。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228600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on air, 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（广播或电视）播出，正在广播”。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228600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例如：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2286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We will be on air in about five minutes.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228600"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我们将在大约五分钟后开始广播。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2286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The radio station is on air from 6.00 a.m.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228600"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这个电台早晨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6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点开播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矩形 55300"/>
          <p:cNvSpPr/>
          <p:nvPr/>
        </p:nvSpPr>
        <p:spPr>
          <a:xfrm>
            <a:off x="381000" y="509588"/>
            <a:ext cx="8305800" cy="57927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149225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5. And we should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avoid making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any noise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49225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in the background!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49225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要避免背景中的任何杂音。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49225" eaLnBrk="0" hangingPunct="0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avoid“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避免，防止”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49225" eaLnBrk="0" hangingPunct="0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avoid + doing sth. 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避免做某事”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49225" eaLnBrk="0" hangingPunct="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e.g.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49225" eaLnBrk="0" hangingPunct="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Please try to avoid making the same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49225" eaLnBrk="0" hangingPunct="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mistake next time.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49225" eaLnBrk="0" hangingPunct="0"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下次请尽量避免犯同样的错误。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文本框 73729"/>
          <p:cNvSpPr txBox="1"/>
          <p:nvPr/>
        </p:nvSpPr>
        <p:spPr>
          <a:xfrm>
            <a:off x="152400" y="433388"/>
            <a:ext cx="8839200" cy="140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6.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 gets crazy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in here just before the programme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begins.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在节目开始前，这里都要忙疯了。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3731" name="矩形 73730"/>
          <p:cNvSpPr/>
          <p:nvPr/>
        </p:nvSpPr>
        <p:spPr>
          <a:xfrm>
            <a:off x="373063" y="1958975"/>
            <a:ext cx="6911975" cy="588963"/>
          </a:xfrm>
          <a:prstGeom prst="rect">
            <a:avLst/>
          </a:prstGeom>
          <a:noFill/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 gets crazy…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     …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变得疯狂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3732" name="文本框 73731"/>
          <p:cNvSpPr txBox="1"/>
          <p:nvPr/>
        </p:nvSpPr>
        <p:spPr>
          <a:xfrm>
            <a:off x="373063" y="2679700"/>
            <a:ext cx="8299450" cy="1844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really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gets crazy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around Thanksgiving and Christmas and Easter.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在感恩节，圣诞节以及复活节时事情就会变得疯狂有趣。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73733" name="组合 73732"/>
          <p:cNvGrpSpPr/>
          <p:nvPr/>
        </p:nvGrpSpPr>
        <p:grpSpPr>
          <a:xfrm>
            <a:off x="449263" y="4624388"/>
            <a:ext cx="3276600" cy="914400"/>
            <a:chOff x="1519" y="1525"/>
            <a:chExt cx="1769" cy="651"/>
          </a:xfrm>
        </p:grpSpPr>
        <p:grpSp>
          <p:nvGrpSpPr>
            <p:cNvPr id="39941" name="组合 73733"/>
            <p:cNvGrpSpPr/>
            <p:nvPr/>
          </p:nvGrpSpPr>
          <p:grpSpPr>
            <a:xfrm>
              <a:off x="1519" y="1525"/>
              <a:ext cx="1769" cy="651"/>
              <a:chOff x="1519" y="1525"/>
              <a:chExt cx="1769" cy="651"/>
            </a:xfrm>
          </p:grpSpPr>
          <p:pic>
            <p:nvPicPr>
              <p:cNvPr id="39942" name="图片 73734" descr="5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018" y="1525"/>
                <a:ext cx="1270" cy="6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9943" name="图片 73735" descr="29(1)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19" y="1570"/>
                <a:ext cx="635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39944" name="文本框 73736"/>
            <p:cNvSpPr txBox="1"/>
            <p:nvPr/>
          </p:nvSpPr>
          <p:spPr>
            <a:xfrm>
              <a:off x="2154" y="1617"/>
              <a:ext cx="1089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err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Practise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73738" name="文本框 73737"/>
          <p:cNvSpPr txBox="1"/>
          <p:nvPr/>
        </p:nvSpPr>
        <p:spPr>
          <a:xfrm>
            <a:off x="304800" y="5457825"/>
            <a:ext cx="8569325" cy="1019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9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考试前，教室里忙疯了。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95000"/>
              </a:lnSpc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 gets crazy in classroom before the test comes.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32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charRg st="67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3732">
                                            <p:txEl>
                                              <p:charRg st="67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3738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charRg st="1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3738">
                                            <p:txEl>
                                              <p:charRg st="12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矩形 56323"/>
          <p:cNvSpPr/>
          <p:nvPr/>
        </p:nvSpPr>
        <p:spPr>
          <a:xfrm>
            <a:off x="381000" y="537686"/>
            <a:ext cx="8458200" cy="585089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152400">
              <a:lnSpc>
                <a:spcPct val="130000"/>
              </a:lnSpc>
              <a:buAutoNum type="arabicPeriod" startAt="7"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So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keep studying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, and I hope that you can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join us one day.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所以继续学习吧，我希望有朝一日你能加入 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我们。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keep (on) doing sth.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表示“坚持做某事”。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例如：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Keep climbing until you get to the top of the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mountain.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3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继续攀登，直到你到达山顶。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矩形 57347"/>
          <p:cNvSpPr/>
          <p:nvPr/>
        </p:nvSpPr>
        <p:spPr>
          <a:xfrm>
            <a:off x="228600" y="623888"/>
            <a:ext cx="8458200" cy="57531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152400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8.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And it is where we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do interviews with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the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big sports stars.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15000"/>
              </a:lnSpc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“where we do interviews with the big sports  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15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stars”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是一个由</a:t>
            </a: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where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引导的表语从句。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15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interview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采访，访谈”。是可数名词。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15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do an interview with sb. 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采访某人”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15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give an interview to… 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接受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……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的采访”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15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I want to do an interview with the headmaster next month.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indent="152400"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我想下个月采访校长。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1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文本框 74753"/>
          <p:cNvSpPr txBox="1"/>
          <p:nvPr/>
        </p:nvSpPr>
        <p:spPr>
          <a:xfrm>
            <a:off x="269875" y="488950"/>
            <a:ext cx="8382000" cy="126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9. We need to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keep quiet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if the red light is on.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红灯亮的时候我们需要保持安静。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4755" name="矩形 74754"/>
          <p:cNvSpPr/>
          <p:nvPr/>
        </p:nvSpPr>
        <p:spPr>
          <a:xfrm>
            <a:off x="609600" y="1773238"/>
            <a:ext cx="6911975" cy="588962"/>
          </a:xfrm>
          <a:prstGeom prst="rect">
            <a:avLst/>
          </a:prstGeom>
          <a:noFill/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keep quiet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   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保持安静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4756" name="文本框 74755"/>
          <p:cNvSpPr txBox="1"/>
          <p:nvPr/>
        </p:nvSpPr>
        <p:spPr>
          <a:xfrm>
            <a:off x="568325" y="2438400"/>
            <a:ext cx="7508875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We should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keep quiet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in the class.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我们应在课堂上保持安静。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74757" name="组合 74756"/>
          <p:cNvGrpSpPr/>
          <p:nvPr/>
        </p:nvGrpSpPr>
        <p:grpSpPr>
          <a:xfrm>
            <a:off x="381000" y="3581400"/>
            <a:ext cx="3276600" cy="914400"/>
            <a:chOff x="1519" y="1525"/>
            <a:chExt cx="1769" cy="651"/>
          </a:xfrm>
        </p:grpSpPr>
        <p:grpSp>
          <p:nvGrpSpPr>
            <p:cNvPr id="43013" name="组合 74757"/>
            <p:cNvGrpSpPr/>
            <p:nvPr/>
          </p:nvGrpSpPr>
          <p:grpSpPr>
            <a:xfrm>
              <a:off x="1519" y="1525"/>
              <a:ext cx="1769" cy="651"/>
              <a:chOff x="1519" y="1525"/>
              <a:chExt cx="1769" cy="651"/>
            </a:xfrm>
          </p:grpSpPr>
          <p:pic>
            <p:nvPicPr>
              <p:cNvPr id="43014" name="图片 74758" descr="5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018" y="1525"/>
                <a:ext cx="1270" cy="6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3015" name="图片 74759" descr="29(1)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19" y="1570"/>
                <a:ext cx="635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3016" name="文本框 74760"/>
            <p:cNvSpPr txBox="1"/>
            <p:nvPr/>
          </p:nvSpPr>
          <p:spPr>
            <a:xfrm>
              <a:off x="2154" y="1617"/>
              <a:ext cx="1089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err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Practise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74762" name="文本框 74761"/>
          <p:cNvSpPr txBox="1"/>
          <p:nvPr/>
        </p:nvSpPr>
        <p:spPr>
          <a:xfrm>
            <a:off x="533400" y="4618038"/>
            <a:ext cx="8228013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请在开会时保持安静并关闭你的手机。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Please keep quiet in the meeting and turn off your phone.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476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charRg st="1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4762">
                                            <p:txEl>
                                              <p:charRg st="18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animBg="1"/>
      <p:bldP spid="747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文本框 75777"/>
          <p:cNvSpPr txBox="1"/>
          <p:nvPr/>
        </p:nvSpPr>
        <p:spPr>
          <a:xfrm>
            <a:off x="304800" y="487363"/>
            <a:ext cx="837247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10.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That’s great news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!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那是好消息！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5779" name="矩形 75778"/>
          <p:cNvSpPr/>
          <p:nvPr/>
        </p:nvSpPr>
        <p:spPr>
          <a:xfrm>
            <a:off x="457200" y="1143000"/>
            <a:ext cx="7848600" cy="1076325"/>
          </a:xfrm>
          <a:prstGeom prst="rect">
            <a:avLst/>
          </a:prstGeom>
          <a:noFill/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That’s great news.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真是好消息”，较口语的说法，表达看到好消息的喜悦之情。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5780" name="文本框 75779"/>
          <p:cNvSpPr txBox="1"/>
          <p:nvPr/>
        </p:nvSpPr>
        <p:spPr>
          <a:xfrm>
            <a:off x="457200" y="2286000"/>
            <a:ext cx="6781800" cy="126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That’s great news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for developers.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对于开发人员，这是个特棒的消息。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75781" name="组合 75780"/>
          <p:cNvGrpSpPr/>
          <p:nvPr/>
        </p:nvGrpSpPr>
        <p:grpSpPr>
          <a:xfrm>
            <a:off x="304800" y="3657600"/>
            <a:ext cx="3276600" cy="914400"/>
            <a:chOff x="1519" y="1525"/>
            <a:chExt cx="1769" cy="651"/>
          </a:xfrm>
        </p:grpSpPr>
        <p:grpSp>
          <p:nvGrpSpPr>
            <p:cNvPr id="44037" name="组合 75781"/>
            <p:cNvGrpSpPr/>
            <p:nvPr/>
          </p:nvGrpSpPr>
          <p:grpSpPr>
            <a:xfrm>
              <a:off x="1519" y="1525"/>
              <a:ext cx="1769" cy="651"/>
              <a:chOff x="1519" y="1525"/>
              <a:chExt cx="1769" cy="651"/>
            </a:xfrm>
          </p:grpSpPr>
          <p:pic>
            <p:nvPicPr>
              <p:cNvPr id="44038" name="图片 75782" descr="5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018" y="1525"/>
                <a:ext cx="1270" cy="6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4039" name="图片 75783" descr="29(1)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19" y="1570"/>
                <a:ext cx="635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4040" name="文本框 75784"/>
            <p:cNvSpPr txBox="1"/>
            <p:nvPr/>
          </p:nvSpPr>
          <p:spPr>
            <a:xfrm>
              <a:off x="2154" y="1617"/>
              <a:ext cx="1089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err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Practise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75786" name="文本框 75785"/>
          <p:cNvSpPr txBox="1"/>
          <p:nvPr/>
        </p:nvSpPr>
        <p:spPr>
          <a:xfrm>
            <a:off x="395288" y="4568825"/>
            <a:ext cx="8443912" cy="2041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这是一个超级好消息因为思考积极面能够改变生活！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That’s great news because thinking positively changes lives!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5786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charRg st="24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5786">
                                            <p:txEl>
                                              <p:charRg st="24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animBg="1"/>
      <p:bldP spid="757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533400" y="1295400"/>
            <a:ext cx="7848600" cy="3917950"/>
          </a:xfrm>
          <a:prstGeom prst="rect">
            <a:avLst/>
          </a:prstGeom>
          <a:noFill/>
          <a:ln w="9525">
            <a:noFill/>
          </a:ln>
        </p:spPr>
        <p:txBody>
          <a:bodyPr lIns="118510" tIns="59255" rIns="118510" bIns="59255" anchor="t">
            <a:spAutoFit/>
          </a:bodyPr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Teaching aims: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Char char="•"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To be able to give advice and warnings,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and get specific information from the conversation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  <a:buChar char="•"/>
            </a:pPr>
            <a:r>
              <a:rPr lang="en-US" altLang="zh-CN" sz="3200" b="1" err="1">
                <a:latin typeface="Times New Roman" panose="02020603050405020304" pitchFamily="18" charset="0"/>
                <a:ea typeface="宋体" panose="02010600030101010101" pitchFamily="2" charset="-122"/>
              </a:rPr>
              <a:t> To be able to talk about radio programmes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2" name="TextBox 2"/>
          <p:cNvSpPr txBox="1"/>
          <p:nvPr/>
        </p:nvSpPr>
        <p:spPr>
          <a:xfrm>
            <a:off x="2325688" y="431800"/>
            <a:ext cx="3236912" cy="635000"/>
          </a:xfrm>
          <a:prstGeom prst="rect">
            <a:avLst/>
          </a:prstGeom>
          <a:noFill/>
          <a:ln w="9525">
            <a:noFill/>
          </a:ln>
        </p:spPr>
        <p:txBody>
          <a:bodyPr wrap="none" lIns="118510" tIns="59255" rIns="118510" bIns="59255" anchor="t">
            <a:spAutoFit/>
          </a:bodyPr>
          <a:p>
            <a:r>
              <a:rPr lang="en-US" altLang="zh-CN" sz="3400" b="1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Teaching aims</a:t>
            </a:r>
            <a:endParaRPr lang="en-US" altLang="zh-CN" sz="3400" b="1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3" name="图片 8704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4419600"/>
            <a:ext cx="2209800" cy="199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文本框 76801"/>
          <p:cNvSpPr txBox="1"/>
          <p:nvPr/>
        </p:nvSpPr>
        <p:spPr>
          <a:xfrm>
            <a:off x="385763" y="515938"/>
            <a:ext cx="748823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11. It’s awful news!  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这是坏消息！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6803" name="矩形 76802"/>
          <p:cNvSpPr/>
          <p:nvPr/>
        </p:nvSpPr>
        <p:spPr>
          <a:xfrm>
            <a:off x="946150" y="1168400"/>
            <a:ext cx="6902450" cy="1270000"/>
          </a:xfrm>
          <a:prstGeom prst="rect">
            <a:avLst/>
          </a:prstGeom>
          <a:noFill/>
          <a:ln w="9525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It’s awful news.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非正式的说法，相对应的表达是“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It’s great news!”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6804" name="文本框 76803"/>
          <p:cNvSpPr txBox="1"/>
          <p:nvPr/>
        </p:nvSpPr>
        <p:spPr>
          <a:xfrm>
            <a:off x="914400" y="2625725"/>
            <a:ext cx="6934200" cy="126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It’s awful news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for me.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对我来说是个坏消息。</a:t>
            </a:r>
            <a:endParaRPr lang="zh-CN" altLang="en-US" sz="3200" b="1" dirty="0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76805" name="组合 76804"/>
          <p:cNvGrpSpPr/>
          <p:nvPr/>
        </p:nvGrpSpPr>
        <p:grpSpPr>
          <a:xfrm>
            <a:off x="685800" y="3962400"/>
            <a:ext cx="2930525" cy="914400"/>
            <a:chOff x="1519" y="1525"/>
            <a:chExt cx="1769" cy="651"/>
          </a:xfrm>
        </p:grpSpPr>
        <p:grpSp>
          <p:nvGrpSpPr>
            <p:cNvPr id="45061" name="组合 76805"/>
            <p:cNvGrpSpPr/>
            <p:nvPr/>
          </p:nvGrpSpPr>
          <p:grpSpPr>
            <a:xfrm>
              <a:off x="1519" y="1525"/>
              <a:ext cx="1769" cy="651"/>
              <a:chOff x="1519" y="1525"/>
              <a:chExt cx="1769" cy="651"/>
            </a:xfrm>
          </p:grpSpPr>
          <p:pic>
            <p:nvPicPr>
              <p:cNvPr id="45062" name="图片 76806" descr="5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018" y="1525"/>
                <a:ext cx="1270" cy="6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5063" name="图片 76807" descr="29(1)[1]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19" y="1570"/>
                <a:ext cx="635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5064" name="文本框 76808"/>
            <p:cNvSpPr txBox="1"/>
            <p:nvPr/>
          </p:nvSpPr>
          <p:spPr>
            <a:xfrm>
              <a:off x="2154" y="1617"/>
              <a:ext cx="1089" cy="4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err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Practise</a:t>
              </a:r>
              <a:endParaRPr lang="en-US" altLang="zh-CN"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76810" name="文本框 76809"/>
          <p:cNvSpPr txBox="1"/>
          <p:nvPr/>
        </p:nvSpPr>
        <p:spPr>
          <a:xfrm>
            <a:off x="838200" y="4911725"/>
            <a:ext cx="7037388" cy="126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他不能接受这个坏消息。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It’s awful news for him to accept.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6804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charRg st="24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6804">
                                            <p:txEl>
                                              <p:charRg st="24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6810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>
                                            <p:txEl>
                                              <p:charRg st="1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6810">
                                            <p:txEl>
                                              <p:charRg st="12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Box 3"/>
          <p:cNvSpPr txBox="1"/>
          <p:nvPr/>
        </p:nvSpPr>
        <p:spPr>
          <a:xfrm>
            <a:off x="6172200" y="0"/>
            <a:ext cx="2971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Object Clause:</a:t>
            </a:r>
            <a:endParaRPr lang="zh-CN" altLang="en-US" sz="3200" b="1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5959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 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我认为你需要把英语说得相当漂亮。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 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所以，坚持学习吧，我希望有一天你能加入到我们当中来。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4. 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记住我所说过的话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 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如果红灯亮着，我们就需要保持安静。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5. 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最后，我们刚刚得到消息称德国以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比</a:t>
            </a:r>
            <a:r>
              <a:rPr kumimoji="0" lang="en-US" altLang="zh-CN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400" b="1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战胜了英格兰，赢得了这场足球比赛。</a:t>
            </a: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R="0" defTabSz="914400">
              <a:lnSpc>
                <a:spcPts val="3300"/>
              </a:lnSpc>
              <a:buClrTx/>
              <a:buSzTx/>
              <a:buFontTx/>
              <a:defRPr/>
            </a:pPr>
            <a:endParaRPr kumimoji="0" lang="en-US" altLang="zh-CN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>
              <a:lnSpc>
                <a:spcPts val="3300"/>
              </a:lnSpc>
              <a:buClrTx/>
              <a:buSzTx/>
              <a:buFontTx/>
              <a:defRPr/>
            </a:pPr>
            <a:endParaRPr kumimoji="0" lang="zh-CN" altLang="en-US" sz="2400" b="1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3400" y="5334000"/>
            <a:ext cx="8610600" cy="8655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Finally,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w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e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’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ve just heard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that Germany has won the football match, 2-1 against England</a:t>
            </a:r>
            <a:r>
              <a:rPr kumimoji="0" lang="zh-CN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28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1000" y="1501775"/>
            <a:ext cx="8054975" cy="478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I think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sng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you need to speak English really well</a:t>
            </a:r>
            <a:r>
              <a:rPr kumimoji="0" lang="zh-CN" altLang="en-US" sz="2800" b="1" i="0" u="sng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2800" b="1" i="0" u="sng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1000" y="2362200"/>
            <a:ext cx="8610600" cy="8655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So keep studying, and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I hope that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you can join us one day</a:t>
            </a:r>
            <a:r>
              <a:rPr kumimoji="0" lang="zh-CN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28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4800" y="3581400"/>
            <a:ext cx="8229600" cy="8655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Remember </a:t>
            </a:r>
            <a:r>
              <a:rPr kumimoji="0" lang="en-US" altLang="zh-CN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what I said: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 we need to keep quiet if the red light is on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rPr>
              <a:t>.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1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4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72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72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05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charRg st="105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1" name="图片 96257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2" name="矩形 96258"/>
          <p:cNvSpPr/>
          <p:nvPr/>
        </p:nvSpPr>
        <p:spPr>
          <a:xfrm>
            <a:off x="1066800" y="2438400"/>
            <a:ext cx="6858000" cy="2590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Pronunciation and speaking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矩形 36865" descr="粉色面巾纸"/>
          <p:cNvSpPr/>
          <p:nvPr/>
        </p:nvSpPr>
        <p:spPr>
          <a:xfrm>
            <a:off x="457200" y="1724025"/>
            <a:ext cx="8153400" cy="2238375"/>
          </a:xfrm>
          <a:prstGeom prst="rect">
            <a:avLst/>
          </a:prstGeom>
          <a:blipFill rotWithShape="1">
            <a:blip r:embed="rId1"/>
          </a:blip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1. the red light                 2. the interview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3. the programme           4. the football match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5. the end                         6. the reports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7. the sports news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6" name="矩形 36866"/>
          <p:cNvSpPr/>
          <p:nvPr/>
        </p:nvSpPr>
        <p:spPr>
          <a:xfrm>
            <a:off x="457200" y="381000"/>
            <a:ext cx="7162800" cy="1127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Read and predict how the speaker is likely to pronounce </a:t>
            </a:r>
            <a:r>
              <a:rPr lang="en-US" altLang="zh-CN" sz="3400" b="1" i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</a:t>
            </a:r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7" name="矩形 36869"/>
          <p:cNvSpPr/>
          <p:nvPr/>
        </p:nvSpPr>
        <p:spPr>
          <a:xfrm>
            <a:off x="457200" y="5405438"/>
            <a:ext cx="41910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Now listen and check.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885" name="矩形 36884"/>
          <p:cNvSpPr/>
          <p:nvPr/>
        </p:nvSpPr>
        <p:spPr>
          <a:xfrm>
            <a:off x="495300" y="4191000"/>
            <a:ext cx="44577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/ðə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 —— 1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/ði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:/ —— 2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Module 10 Unit 1 Activity 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2240" y="47866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29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88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29" name="图片 77827" descr="边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9144000" cy="634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6" name="文本框 77825"/>
          <p:cNvSpPr txBox="1"/>
          <p:nvPr/>
        </p:nvSpPr>
        <p:spPr>
          <a:xfrm>
            <a:off x="2000250" y="1219200"/>
            <a:ext cx="5695950" cy="4483100"/>
          </a:xfrm>
          <a:prstGeom prst="rect">
            <a:avLst/>
          </a:prstGeom>
          <a:solidFill>
            <a:schemeClr val="bg1">
              <a:alpha val="46001"/>
            </a:schemeClr>
          </a:solidFill>
          <a:ln w="38100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分析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: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英语中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the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有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两种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读音：一是在以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辅音音素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开头的单词前读作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/ðə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/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sym typeface="GWIPA" pitchFamily="2" charset="2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  <a:sym typeface="GWIPA" pitchFamily="2" charset="2"/>
              </a:rPr>
              <a:t>如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  <a:sym typeface="GWIPA" pitchFamily="2" charset="2"/>
              </a:rPr>
              <a:t>the day, the key;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  <a:sym typeface="GWIPA" pitchFamily="2" charset="2"/>
              </a:rPr>
              <a:t>二是在以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GWIPA" pitchFamily="2" charset="2"/>
              </a:rPr>
              <a:t>元音音素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  <a:sym typeface="GWIPA" pitchFamily="2" charset="2"/>
              </a:rPr>
              <a:t>开头的单词前读作</a:t>
            </a:r>
            <a:r>
              <a:rPr lang="en-US" altLang="zh-CN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GWIPA" pitchFamily="2" charset="2"/>
              </a:rPr>
              <a:t>/</a:t>
            </a: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ði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:/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  <a:sym typeface="GWIPA" pitchFamily="2" charset="2"/>
              </a:rPr>
              <a:t>，如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sym typeface="GWIPA" pitchFamily="2" charset="2"/>
              </a:rPr>
              <a:t>the hour, the inside.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  <a:sym typeface="GWIPA" pitchFamily="2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WordArt 2"/>
          <p:cNvSpPr>
            <a:spLocks noTextEdit="1"/>
          </p:cNvSpPr>
          <p:nvPr/>
        </p:nvSpPr>
        <p:spPr>
          <a:xfrm>
            <a:off x="1371600" y="914400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Watch and read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26626" name="Picture 3" descr="1230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2971800" cy="208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2133600"/>
            <a:ext cx="4449763" cy="5397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lIns="118515" tIns="59258" rIns="118515" bIns="59258" anchor="ctr"/>
          <a:lstStyle/>
          <a:p>
            <a:pPr marL="0" marR="0" lvl="0" indent="0" algn="ctr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Everyday English</a:t>
            </a:r>
            <a:endParaRPr kumimoji="0" lang="en-US" sz="3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AutoShape 5"/>
          <p:cNvSpPr/>
          <p:nvPr/>
        </p:nvSpPr>
        <p:spPr>
          <a:xfrm>
            <a:off x="304800" y="2819400"/>
            <a:ext cx="4749800" cy="247015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15" tIns="59258" rIns="118515" bIns="59258" anchor="t"/>
          <a:p>
            <a:pPr>
              <a:lnSpc>
                <a:spcPts val="5000"/>
              </a:lnSpc>
            </a:pP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Come this way.</a:t>
            </a:r>
            <a:endParaRPr lang="en-US" altLang="zh-CN" sz="4800" b="1" baseline="-250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It gets crazy in here</a:t>
            </a: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zh-CN" sz="4800" b="1" baseline="-250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en-US" altLang="zh-CN" sz="4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That’s great news!</a:t>
            </a:r>
            <a:endParaRPr lang="en-US" altLang="zh-CN" sz="4800" b="1" baseline="-250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文本框 30726"/>
          <p:cNvSpPr txBox="1"/>
          <p:nvPr/>
        </p:nvSpPr>
        <p:spPr>
          <a:xfrm>
            <a:off x="4114800" y="5486400"/>
            <a:ext cx="47005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见视频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Module 10 Unit 1 Activity 3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WordArt 2"/>
          <p:cNvSpPr>
            <a:spLocks noTextEdit="1"/>
          </p:cNvSpPr>
          <p:nvPr/>
        </p:nvSpPr>
        <p:spPr>
          <a:xfrm>
            <a:off x="704850" y="228600"/>
            <a:ext cx="728345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4.Roleplay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1433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" y="1289050"/>
            <a:ext cx="2990850" cy="241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88" y="1289050"/>
            <a:ext cx="2152650" cy="2506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1289050"/>
            <a:ext cx="413702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75" y="4094163"/>
            <a:ext cx="4438650" cy="223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矩形 35843"/>
          <p:cNvSpPr/>
          <p:nvPr/>
        </p:nvSpPr>
        <p:spPr>
          <a:xfrm>
            <a:off x="152400" y="457200"/>
            <a:ext cx="8763000" cy="6080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 Work in pairs. Ask and answer questions  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about the radio.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1. What do you like listening to?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2. What do you not like listening to?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3. What programme did you listen to the last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time you turned on the radio?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4. What do you need to do if you want to be a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 indent="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presenter?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Now work with other pairs. Find out who  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400" b="1">
                <a:solidFill>
                  <a:srgbClr val="00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has the same answers.</a:t>
            </a:r>
            <a:endParaRPr lang="en-US" altLang="zh-CN" sz="3400" b="1">
              <a:solidFill>
                <a:srgbClr val="00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文本框 82947"/>
          <p:cNvSpPr txBox="1"/>
          <p:nvPr/>
        </p:nvSpPr>
        <p:spPr>
          <a:xfrm>
            <a:off x="533400" y="533400"/>
            <a:ext cx="8001000" cy="5578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For example: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A: What do you like listening to?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I like listening to my father’s record  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collection.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A: Why?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Because the music is very different  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from modern music.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A: What’s it like?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 The songs tell stories.</a:t>
            </a:r>
            <a:endParaRPr lang="en-US" altLang="zh-CN" sz="3200" b="1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1202" name="组合 82950"/>
          <p:cNvGrpSpPr/>
          <p:nvPr/>
        </p:nvGrpSpPr>
        <p:grpSpPr>
          <a:xfrm>
            <a:off x="6425565" y="4726940"/>
            <a:ext cx="2489835" cy="1999162"/>
            <a:chOff x="3408" y="2400"/>
            <a:chExt cx="2208" cy="1823"/>
          </a:xfrm>
        </p:grpSpPr>
        <p:pic>
          <p:nvPicPr>
            <p:cNvPr id="51203" name="图片 82948" descr="后裔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08" y="2400"/>
              <a:ext cx="2208" cy="1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4" name="文本框 82949"/>
            <p:cNvSpPr txBox="1"/>
            <p:nvPr/>
          </p:nvSpPr>
          <p:spPr>
            <a:xfrm>
              <a:off x="3660" y="3663"/>
              <a:ext cx="1872" cy="5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400" b="1">
                  <a:latin typeface="Arial" panose="020B0604020202020204" pitchFamily="34" charset="0"/>
                  <a:ea typeface="宋体" panose="02010600030101010101" pitchFamily="2" charset="-122"/>
                </a:rPr>
                <a:t>   A       </a:t>
              </a:r>
              <a:r>
                <a:rPr lang="en-US" altLang="zh-CN" sz="3400" b="1">
                  <a:solidFill>
                    <a:schemeClr val="fol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r>
                <a:rPr lang="en-US" altLang="zh-CN" sz="3400" b="1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en-US" altLang="zh-CN" sz="3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文本框 89090"/>
          <p:cNvSpPr txBox="1"/>
          <p:nvPr/>
        </p:nvSpPr>
        <p:spPr>
          <a:xfrm>
            <a:off x="533400" y="914400"/>
            <a:ext cx="8229600" cy="1844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Words: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director   show   around   avoid   background         national   international    interview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226" name="矩形 89091"/>
          <p:cNvSpPr/>
          <p:nvPr/>
        </p:nvSpPr>
        <p:spPr>
          <a:xfrm>
            <a:off x="454025" y="2667000"/>
            <a:ext cx="6480175" cy="126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Phrases: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show sb. around         on air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227" name="文本框 89092"/>
          <p:cNvSpPr txBox="1"/>
          <p:nvPr/>
        </p:nvSpPr>
        <p:spPr>
          <a:xfrm>
            <a:off x="533400" y="3895725"/>
            <a:ext cx="6408738" cy="2428875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Patterns: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Come this way.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It gets crazy in here…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That’s great news!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2228" name="矩形 89094"/>
          <p:cNvSpPr/>
          <p:nvPr/>
        </p:nvSpPr>
        <p:spPr>
          <a:xfrm>
            <a:off x="2590800" y="420688"/>
            <a:ext cx="3200400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Focus on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2229" name="图片 89095" descr="写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3124200"/>
            <a:ext cx="2706688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矩形 88065"/>
          <p:cNvSpPr/>
          <p:nvPr/>
        </p:nvSpPr>
        <p:spPr>
          <a:xfrm>
            <a:off x="228600" y="552450"/>
            <a:ext cx="8686800" cy="56959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Main contents: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Char char="•"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Key vocabulary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director, show, around, show sb. around, 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on air, avoid, national, international, interview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Char char="•"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Key structures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And we should avoid making any noise in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the background!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Remember what I said: we need to keep 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   quiet if the red light is on.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  I think you need to speak English really well.</a:t>
            </a:r>
            <a:endParaRPr lang="en-US" altLang="zh-CN"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49" name="图片 98305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0" name="矩形 98306"/>
          <p:cNvSpPr/>
          <p:nvPr/>
        </p:nvSpPr>
        <p:spPr>
          <a:xfrm>
            <a:off x="1676400" y="2590800"/>
            <a:ext cx="57912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Exercise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矩形 39937"/>
          <p:cNvSpPr/>
          <p:nvPr/>
        </p:nvSpPr>
        <p:spPr>
          <a:xfrm>
            <a:off x="457200" y="1166813"/>
            <a:ext cx="8077200" cy="5159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3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He is the famous ______ of Harry Potter.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A. direct   B. director  C. act    D. reporter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2. The radio is _____, and we can hear the  news now.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A. in air    B. on air    C. to air       D. by air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3. No matter how hard it is, we’ll keep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  ____until we make it.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　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A. failed   B. failing    C. tried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　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D. trying 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4274" name="矩形 39939"/>
          <p:cNvSpPr/>
          <p:nvPr/>
        </p:nvSpPr>
        <p:spPr>
          <a:xfrm>
            <a:off x="514350" y="457200"/>
            <a:ext cx="34480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</a:t>
            </a:r>
            <a:r>
              <a:rPr lang="zh-TW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单项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选择题。</a:t>
            </a:r>
            <a:endParaRPr lang="zh-CN" alt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9941" name="文本框 39940"/>
          <p:cNvSpPr txBox="1"/>
          <p:nvPr/>
        </p:nvSpPr>
        <p:spPr>
          <a:xfrm>
            <a:off x="4267200" y="1295400"/>
            <a:ext cx="584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9942" name="文本框 39941"/>
          <p:cNvSpPr txBox="1"/>
          <p:nvPr/>
        </p:nvSpPr>
        <p:spPr>
          <a:xfrm>
            <a:off x="3352800" y="2544763"/>
            <a:ext cx="5842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0678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9943" name="文本框 39942"/>
          <p:cNvSpPr txBox="1"/>
          <p:nvPr/>
        </p:nvSpPr>
        <p:spPr>
          <a:xfrm>
            <a:off x="1371600" y="5059363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文本占位符 60417"/>
          <p:cNvSpPr/>
          <p:nvPr>
            <p:ph idx="1"/>
          </p:nvPr>
        </p:nvSpPr>
        <p:spPr>
          <a:xfrm>
            <a:off x="457200" y="381000"/>
            <a:ext cx="8534400" cy="6172200"/>
          </a:xfrm>
          <a:solidFill>
            <a:srgbClr val="FFFFFF"/>
          </a:solidFill>
          <a:ln>
            <a:solidFill>
              <a:schemeClr val="bg1"/>
            </a:solidFill>
            <a:miter/>
          </a:ln>
        </p:spPr>
        <p:txBody>
          <a:bodyPr anchor="t"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4. We should _______ eating too much meat in our daily life.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   A. speak    B. show       C. hear        D. avoid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5. — Could I do an ______ with you tomorrow?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    — Yes, of course.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   A. interview            B. interviews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   C. director              D. directors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200" b="1" err="1">
                <a:solidFill>
                  <a:schemeClr val="tx1"/>
                </a:solidFill>
                <a:latin typeface="Times New Roman" panose="02020603050405020304" pitchFamily="18" charset="0"/>
              </a:rPr>
              <a:t>6. We must keep listening to English programmes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 _______ the radio.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   A. in       B. of	     C. for	    D. on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文本框 60418"/>
          <p:cNvSpPr txBox="1"/>
          <p:nvPr/>
        </p:nvSpPr>
        <p:spPr>
          <a:xfrm>
            <a:off x="3276600" y="563563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20" name="文本框 60419"/>
          <p:cNvSpPr txBox="1"/>
          <p:nvPr/>
        </p:nvSpPr>
        <p:spPr>
          <a:xfrm>
            <a:off x="4292600" y="2286000"/>
            <a:ext cx="431800" cy="579438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0421" name="文本框 60420"/>
          <p:cNvSpPr txBox="1"/>
          <p:nvPr/>
        </p:nvSpPr>
        <p:spPr>
          <a:xfrm>
            <a:off x="3657600" y="5364163"/>
            <a:ext cx="431800" cy="579437"/>
          </a:xfrm>
          <a:prstGeom prst="rect">
            <a:avLst/>
          </a:prstGeom>
          <a:noFill/>
          <a:ln w="9525">
            <a:noFill/>
          </a:ln>
        </p:spPr>
        <p:txBody>
          <a:bodyPr lIns="91422" tIns="45711" rIns="91422" bIns="45711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  <p:bldP spid="604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矩形 61443"/>
          <p:cNvSpPr/>
          <p:nvPr/>
        </p:nvSpPr>
        <p:spPr>
          <a:xfrm>
            <a:off x="477838" y="457200"/>
            <a:ext cx="630396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二、根据句意和汉语提示写单词。</a:t>
            </a:r>
            <a:endParaRPr lang="zh-CN" alt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6322" name="矩形 61444"/>
          <p:cNvSpPr/>
          <p:nvPr/>
        </p:nvSpPr>
        <p:spPr>
          <a:xfrm>
            <a:off x="533400" y="1066800"/>
            <a:ext cx="8305800" cy="55038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1. He is a famous _________ (导演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).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2. I want to be a __________ (主持人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) in the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future.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3. There will be an _____________ (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国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际的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)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meeting next week.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4. He has a strong political ___________(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背景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).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5. He has an ____________ (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访</a:t>
            </a:r>
            <a:r>
              <a:rPr lang="zh-TW" altLang="en-US" sz="32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) next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0000"/>
              </a:lnSpc>
              <a:spcBef>
                <a:spcPct val="1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</a:rPr>
              <a:t>    Thursday for a job.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449" name="矩形 61448"/>
          <p:cNvSpPr/>
          <p:nvPr/>
        </p:nvSpPr>
        <p:spPr>
          <a:xfrm>
            <a:off x="3810000" y="1173163"/>
            <a:ext cx="15843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director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450" name="矩形 61449"/>
          <p:cNvSpPr/>
          <p:nvPr/>
        </p:nvSpPr>
        <p:spPr>
          <a:xfrm>
            <a:off x="3657600" y="1858963"/>
            <a:ext cx="183356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presenter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454" name="矩形 61453"/>
          <p:cNvSpPr/>
          <p:nvPr/>
        </p:nvSpPr>
        <p:spPr>
          <a:xfrm>
            <a:off x="3962400" y="3230563"/>
            <a:ext cx="254158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international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455" name="矩形 61454"/>
          <p:cNvSpPr/>
          <p:nvPr/>
        </p:nvSpPr>
        <p:spPr>
          <a:xfrm>
            <a:off x="5257800" y="4602163"/>
            <a:ext cx="24352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background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1456" name="矩形 61455"/>
          <p:cNvSpPr/>
          <p:nvPr/>
        </p:nvSpPr>
        <p:spPr>
          <a:xfrm>
            <a:off x="3048000" y="5287963"/>
            <a:ext cx="1809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interview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/>
      <p:bldP spid="61450" grpId="0"/>
      <p:bldP spid="61454" grpId="0"/>
      <p:bldP spid="61455" grpId="0"/>
      <p:bldP spid="614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9" name="Picture 2" descr="C:\Users\AppleBar\Desktop\剪头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636838"/>
            <a:ext cx="23034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矩形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01533" y="2868613"/>
            <a:ext cx="6383337" cy="1566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301" name="Group 5"/>
          <p:cNvGrpSpPr/>
          <p:nvPr/>
        </p:nvGrpSpPr>
        <p:grpSpPr>
          <a:xfrm>
            <a:off x="7116445" y="1193165"/>
            <a:ext cx="1368425" cy="3454400"/>
            <a:chOff x="0" y="0"/>
            <a:chExt cx="1655762" cy="3311525"/>
          </a:xfrm>
        </p:grpSpPr>
        <p:sp>
          <p:nvSpPr>
            <p:cNvPr id="55302" name="Freeform 2"/>
            <p:cNvSpPr/>
            <p:nvPr/>
          </p:nvSpPr>
          <p:spPr>
            <a:xfrm>
              <a:off x="212725" y="0"/>
              <a:ext cx="219075" cy="863600"/>
            </a:xfrm>
            <a:custGeom>
              <a:avLst/>
              <a:gdLst>
                <a:gd name="txL" fmla="*/ 0 w 138"/>
                <a:gd name="txT" fmla="*/ 0 h 544"/>
                <a:gd name="txR" fmla="*/ 138 w 138"/>
                <a:gd name="txB" fmla="*/ 544 h 544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3" name="Oval 3"/>
            <p:cNvSpPr/>
            <p:nvPr/>
          </p:nvSpPr>
          <p:spPr>
            <a:xfrm>
              <a:off x="431800" y="574675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4" name="Freeform 4"/>
            <p:cNvSpPr/>
            <p:nvPr/>
          </p:nvSpPr>
          <p:spPr>
            <a:xfrm>
              <a:off x="554037" y="574675"/>
              <a:ext cx="165100" cy="288925"/>
            </a:xfrm>
            <a:custGeom>
              <a:avLst/>
              <a:gdLst>
                <a:gd name="txL" fmla="*/ 0 w 104"/>
                <a:gd name="txT" fmla="*/ 0 h 182"/>
                <a:gd name="txR" fmla="*/ 104 w 104"/>
                <a:gd name="txB" fmla="*/ 182 h 182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5" name="Freeform 5"/>
            <p:cNvSpPr/>
            <p:nvPr/>
          </p:nvSpPr>
          <p:spPr>
            <a:xfrm>
              <a:off x="792162" y="719137"/>
              <a:ext cx="142875" cy="144463"/>
            </a:xfrm>
            <a:custGeom>
              <a:avLst/>
              <a:gdLst>
                <a:gd name="txL" fmla="*/ 0 w 90"/>
                <a:gd name="txT" fmla="*/ 0 h 91"/>
                <a:gd name="txR" fmla="*/ 90 w 90"/>
                <a:gd name="txB" fmla="*/ 91 h 91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6" name="Freeform 6"/>
            <p:cNvSpPr/>
            <p:nvPr/>
          </p:nvSpPr>
          <p:spPr>
            <a:xfrm>
              <a:off x="647700" y="792162"/>
              <a:ext cx="792162" cy="273050"/>
            </a:xfrm>
            <a:custGeom>
              <a:avLst/>
              <a:gdLst>
                <a:gd name="txL" fmla="*/ 0 w 499"/>
                <a:gd name="txT" fmla="*/ 0 h 172"/>
                <a:gd name="txR" fmla="*/ 499 w 499"/>
                <a:gd name="txB" fmla="*/ 172 h 172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7" name="Freeform 7"/>
            <p:cNvSpPr/>
            <p:nvPr/>
          </p:nvSpPr>
          <p:spPr>
            <a:xfrm>
              <a:off x="382587" y="962025"/>
              <a:ext cx="93663" cy="536575"/>
            </a:xfrm>
            <a:custGeom>
              <a:avLst/>
              <a:gdLst>
                <a:gd name="txL" fmla="*/ 0 w 59"/>
                <a:gd name="txT" fmla="*/ 0 h 338"/>
                <a:gd name="txR" fmla="*/ 59 w 59"/>
                <a:gd name="txB" fmla="*/ 338 h 338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8" name="Freeform 8"/>
            <p:cNvSpPr/>
            <p:nvPr/>
          </p:nvSpPr>
          <p:spPr>
            <a:xfrm>
              <a:off x="1587" y="1511300"/>
              <a:ext cx="503238" cy="360362"/>
            </a:xfrm>
            <a:custGeom>
              <a:avLst/>
              <a:gdLst>
                <a:gd name="txL" fmla="*/ 0 w 317"/>
                <a:gd name="txT" fmla="*/ 0 h 227"/>
                <a:gd name="txR" fmla="*/ 317 w 317"/>
                <a:gd name="txB" fmla="*/ 227 h 227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09" name="Freeform 9"/>
            <p:cNvSpPr/>
            <p:nvPr/>
          </p:nvSpPr>
          <p:spPr>
            <a:xfrm>
              <a:off x="0" y="1366837"/>
              <a:ext cx="1008062" cy="661988"/>
            </a:xfrm>
            <a:custGeom>
              <a:avLst/>
              <a:gdLst>
                <a:gd name="txL" fmla="*/ 0 w 635"/>
                <a:gd name="txT" fmla="*/ 0 h 417"/>
                <a:gd name="txR" fmla="*/ 635 w 635"/>
                <a:gd name="txB" fmla="*/ 417 h 417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0" name="Freeform 10"/>
            <p:cNvSpPr/>
            <p:nvPr/>
          </p:nvSpPr>
          <p:spPr>
            <a:xfrm>
              <a:off x="403225" y="2087562"/>
              <a:ext cx="173037" cy="1079500"/>
            </a:xfrm>
            <a:custGeom>
              <a:avLst/>
              <a:gdLst>
                <a:gd name="txL" fmla="*/ 0 w 109"/>
                <a:gd name="txT" fmla="*/ 0 h 680"/>
                <a:gd name="txR" fmla="*/ 109 w 109"/>
                <a:gd name="txB" fmla="*/ 680 h 680"/>
              </a:gdLst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1" name="Freeform 11"/>
            <p:cNvSpPr/>
            <p:nvPr/>
          </p:nvSpPr>
          <p:spPr>
            <a:xfrm>
              <a:off x="935037" y="1295400"/>
              <a:ext cx="576263" cy="484187"/>
            </a:xfrm>
            <a:custGeom>
              <a:avLst/>
              <a:gdLst>
                <a:gd name="txL" fmla="*/ 0 w 363"/>
                <a:gd name="txT" fmla="*/ 0 h 305"/>
                <a:gd name="txR" fmla="*/ 363 w 363"/>
                <a:gd name="txB" fmla="*/ 305 h 305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2" name="Freeform 12"/>
            <p:cNvSpPr/>
            <p:nvPr/>
          </p:nvSpPr>
          <p:spPr>
            <a:xfrm>
              <a:off x="1511300" y="1152525"/>
              <a:ext cx="144462" cy="144462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txL" t="txT" r="txR" b="txB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3" name="Freeform 13"/>
            <p:cNvSpPr/>
            <p:nvPr/>
          </p:nvSpPr>
          <p:spPr>
            <a:xfrm>
              <a:off x="433387" y="3167062"/>
              <a:ext cx="144463" cy="144463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rect l="txL" t="txT" r="txR" b="txB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55314" name="Freeform 14"/>
            <p:cNvSpPr/>
            <p:nvPr/>
          </p:nvSpPr>
          <p:spPr>
            <a:xfrm>
              <a:off x="576262" y="3167062"/>
              <a:ext cx="114300" cy="119063"/>
            </a:xfrm>
            <a:custGeom>
              <a:avLst/>
              <a:gdLst>
                <a:gd name="txL" fmla="*/ 0 w 72"/>
                <a:gd name="txT" fmla="*/ 0 h 75"/>
                <a:gd name="txR" fmla="*/ 72 w 72"/>
                <a:gd name="txB" fmla="*/ 75 h 75"/>
              </a:gdLst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lang="zh-CN" altLang="en-US" sz="3200" dirty="0">
                <a:latin typeface="Arial" panose="020B0604020202020204" pitchFamily="34" charset="0"/>
              </a:endParaRPr>
            </a:p>
          </p:txBody>
        </p:sp>
      </p:grpSp>
      <p:pic>
        <p:nvPicPr>
          <p:cNvPr id="2" name="游戏原声 - Theme From SWAT-Rhythm Heritage [mqms]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2395" y="5292090"/>
            <a:ext cx="619125" cy="619125"/>
          </a:xfrm>
          <a:prstGeom prst="rect">
            <a:avLst/>
          </a:prstGeom>
        </p:spPr>
      </p:pic>
      <p:pic>
        <p:nvPicPr>
          <p:cNvPr id="3" name="矩形 6"/>
          <p:cNvPicPr/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684145" y="4957445"/>
            <a:ext cx="5393055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桂林市桂电中学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2020.8.26</a:t>
            </a: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录制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250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86017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矩形 86018"/>
          <p:cNvSpPr/>
          <p:nvPr/>
        </p:nvSpPr>
        <p:spPr>
          <a:xfrm>
            <a:off x="1447800" y="2590800"/>
            <a:ext cx="62484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Warming-up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文本框 90115"/>
          <p:cNvSpPr txBox="1"/>
          <p:nvPr/>
        </p:nvSpPr>
        <p:spPr>
          <a:xfrm>
            <a:off x="0" y="457200"/>
            <a:ext cx="9028430" cy="68072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kind of radio programs do you like?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0" name="矩形 90116"/>
          <p:cNvSpPr/>
          <p:nvPr/>
        </p:nvSpPr>
        <p:spPr>
          <a:xfrm>
            <a:off x="504825" y="1219200"/>
            <a:ext cx="3489960" cy="582295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6" rIns="91431" bIns="45716" anchor="t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like listening to…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1" name="文本框 90117"/>
          <p:cNvSpPr txBox="1"/>
          <p:nvPr/>
        </p:nvSpPr>
        <p:spPr>
          <a:xfrm>
            <a:off x="4546600" y="711835"/>
            <a:ext cx="4481195" cy="767080"/>
          </a:xfrm>
          <a:prstGeom prst="rect">
            <a:avLst/>
          </a:prstGeom>
          <a:noFill/>
          <a:ln w="9525">
            <a:noFill/>
          </a:ln>
        </p:spPr>
        <p:txBody>
          <a:bodyPr wrap="square" lIns="91422" tIns="45711" rIns="91422" bIns="45711" anchor="t">
            <a:spAutoFit/>
          </a:bodyPr>
          <a:p>
            <a:pPr>
              <a:spcBef>
                <a:spcPct val="50000"/>
              </a:spcBef>
            </a:pPr>
            <a:endParaRPr lang="zh-CN" sz="4400" b="1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0125" name="图片 90124" descr="t013c51260e3e5ef30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4800" y="2057400"/>
            <a:ext cx="1941513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6" name="图片 90125" descr="20130114163739-76551489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66895" y="2057400"/>
            <a:ext cx="2197100" cy="2839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9" name="图片 90128" descr="screen1136x11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1090" y="2057400"/>
            <a:ext cx="1887855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0975" y="4896485"/>
            <a:ext cx="2387600" cy="9531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2800">
                <a:ln/>
                <a:solidFill>
                  <a:srgbClr val="FF0000"/>
                </a:solidFill>
                <a:effectLst/>
              </a:rPr>
              <a:t>entertainment</a:t>
            </a:r>
            <a:endParaRPr lang="en-US" altLang="zh-CN" sz="2800">
              <a:ln/>
              <a:solidFill>
                <a:srgbClr val="FF0000"/>
              </a:solidFill>
              <a:effectLst/>
            </a:endParaRPr>
          </a:p>
          <a:p>
            <a:r>
              <a:rPr lang="zh-CN" altLang="en-US" sz="2800">
                <a:ln/>
                <a:solidFill>
                  <a:srgbClr val="FF0000"/>
                </a:solidFill>
                <a:effectLst/>
              </a:rPr>
              <a:t>     娱乐</a:t>
            </a:r>
            <a:endParaRPr lang="zh-CN" altLang="en-US" sz="280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7165" y="5033010"/>
            <a:ext cx="233489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sz="2800">
                <a:solidFill>
                  <a:srgbClr val="FF0000"/>
                </a:solidFill>
                <a:effectLst/>
              </a:rPr>
              <a:t>news</a:t>
            </a:r>
            <a:endParaRPr lang="en-US" sz="2800">
              <a:solidFill>
                <a:srgbClr val="FF0000"/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0650" y="5033010"/>
            <a:ext cx="1696085" cy="9531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sz="2800">
                <a:solidFill>
                  <a:srgbClr val="FF0000"/>
                </a:solidFill>
                <a:effectLst/>
              </a:rPr>
              <a:t>culture </a:t>
            </a:r>
            <a:endParaRPr lang="en-US" sz="2800">
              <a:solidFill>
                <a:srgbClr val="FF0000"/>
              </a:solidFill>
              <a:effectLst/>
            </a:endParaRPr>
          </a:p>
          <a:p>
            <a:r>
              <a:rPr lang="zh-CN" altLang="en-US" sz="2800">
                <a:solidFill>
                  <a:srgbClr val="FF0000"/>
                </a:solidFill>
                <a:effectLst/>
              </a:rPr>
              <a:t>文化</a:t>
            </a:r>
            <a:endParaRPr lang="zh-CN" altLang="en-US" sz="2800">
              <a:solidFill>
                <a:srgbClr val="FF0000"/>
              </a:solidFill>
              <a:effectLst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703695" y="2057400"/>
            <a:ext cx="2324100" cy="2839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76135" y="5033010"/>
            <a:ext cx="169608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sz="2800">
                <a:solidFill>
                  <a:srgbClr val="FF0000"/>
                </a:solidFill>
                <a:effectLst/>
              </a:rPr>
              <a:t>sports</a:t>
            </a:r>
            <a:endParaRPr lang="en-US" sz="280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曾小贤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0" y="3727450"/>
            <a:ext cx="5292725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-42862" y="0"/>
            <a:ext cx="8229600" cy="1143000"/>
          </a:xfrm>
        </p:spPr>
        <p:txBody>
          <a:bodyPr wrap="square" anchor="ctr"/>
          <a:p>
            <a:pPr eaLnBrk="1" hangingPunct="1"/>
            <a:r>
              <a:rPr lang="zh-CN" altLang="en-US" sz="5400" dirty="0">
                <a:solidFill>
                  <a:srgbClr val="008000"/>
                </a:solidFill>
              </a:rPr>
              <a:t>      New words</a:t>
            </a:r>
            <a:endParaRPr lang="zh-CN" altLang="en-US" sz="5400" dirty="0">
              <a:solidFill>
                <a:srgbClr val="008000"/>
              </a:solidFill>
            </a:endParaRPr>
          </a:p>
        </p:txBody>
      </p:sp>
      <p:pic>
        <p:nvPicPr>
          <p:cNvPr id="7171" name="Picture 3" descr="12117219_165623598351_2"/>
          <p:cNvPicPr>
            <a:picLocks noChangeAspect="1"/>
          </p:cNvPicPr>
          <p:nvPr/>
        </p:nvPicPr>
        <p:blipFill>
          <a:blip r:embed="rId2"/>
          <a:srcRect l="11382" r="12195" b="38211"/>
          <a:stretch>
            <a:fillRect/>
          </a:stretch>
        </p:blipFill>
        <p:spPr>
          <a:xfrm>
            <a:off x="6891338" y="0"/>
            <a:ext cx="2133600" cy="172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4"/>
          <p:cNvSpPr txBox="1"/>
          <p:nvPr/>
        </p:nvSpPr>
        <p:spPr>
          <a:xfrm>
            <a:off x="6102350" y="2052638"/>
            <a:ext cx="23202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rector 导演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5505450" y="3855085"/>
            <a:ext cx="3403600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radio </a:t>
            </a:r>
            <a:r>
              <a:rPr lang="zh-CN" altLang="en-US" sz="2800" b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pre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senter 电台主持人</a:t>
            </a:r>
            <a:endParaRPr lang="zh-CN" altLang="en-US" sz="28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4" name="Picture 7" descr="u=160137832,2133435294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2" y="955675"/>
            <a:ext cx="5930900" cy="252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10"/>
          <p:cNvSpPr txBox="1"/>
          <p:nvPr/>
        </p:nvSpPr>
        <p:spPr>
          <a:xfrm>
            <a:off x="5505450" y="4838700"/>
            <a:ext cx="3053715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 dirty="0">
                <a:solidFill>
                  <a:srgbClr val="66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stu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dio 录音室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4050" y="5661025"/>
            <a:ext cx="2360930" cy="521970"/>
          </a:xfrm>
          <a:prstGeom prst="rect">
            <a:avLst/>
          </a:prstGeom>
          <a:noFill/>
          <a:ln w="9525">
            <a:solidFill>
              <a:srgbClr val="E8E8E8"/>
            </a:solidFill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 on air 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直播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ldLvl="0" animBg="1"/>
      <p:bldP spid="3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020" name="组合 43019"/>
          <p:cNvGrpSpPr/>
          <p:nvPr/>
        </p:nvGrpSpPr>
        <p:grpSpPr>
          <a:xfrm>
            <a:off x="5175961" y="86995"/>
            <a:ext cx="3841674" cy="4460565"/>
            <a:chOff x="2783" y="384"/>
            <a:chExt cx="2785" cy="4108"/>
          </a:xfrm>
        </p:grpSpPr>
        <p:pic>
          <p:nvPicPr>
            <p:cNvPr id="13314" name="图片 43016" descr="1349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66" y="384"/>
              <a:ext cx="2302" cy="3120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15" name="文本框 43012"/>
            <p:cNvSpPr txBox="1"/>
            <p:nvPr/>
          </p:nvSpPr>
          <p:spPr>
            <a:xfrm>
              <a:off x="3265" y="427"/>
              <a:ext cx="2147" cy="536"/>
            </a:xfrm>
            <a:prstGeom prst="rect">
              <a:avLst/>
            </a:prstGeom>
            <a:solidFill>
              <a:srgbClr val="FFFF99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31" tIns="45716" rIns="91431" bIns="45716" anchor="t">
              <a:spAutoFit/>
            </a:bodyPr>
            <a:p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reporter </a:t>
              </a:r>
              <a:r>
                <a:rPr lang="zh-CN" altLang="en-US" sz="32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记者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16" name="文本框 43013"/>
            <p:cNvSpPr txBox="1"/>
            <p:nvPr/>
          </p:nvSpPr>
          <p:spPr>
            <a:xfrm>
              <a:off x="2783" y="3417"/>
              <a:ext cx="2693" cy="1075"/>
            </a:xfrm>
            <a:prstGeom prst="rect">
              <a:avLst/>
            </a:prstGeom>
            <a:solidFill>
              <a:srgbClr val="FFC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31" tIns="45716" rIns="91431" bIns="45716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report the news</a:t>
              </a:r>
              <a:endPara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播报新闻</a:t>
              </a:r>
              <a:endPara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3019" name="组合 43018"/>
          <p:cNvGrpSpPr/>
          <p:nvPr/>
        </p:nvGrpSpPr>
        <p:grpSpPr>
          <a:xfrm>
            <a:off x="106680" y="0"/>
            <a:ext cx="4724400" cy="2923578"/>
            <a:chOff x="240" y="384"/>
            <a:chExt cx="2976" cy="2394"/>
          </a:xfrm>
        </p:grpSpPr>
        <p:pic>
          <p:nvPicPr>
            <p:cNvPr id="13318" name="图片 43017" descr="t011b4810a67e15bc86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" y="384"/>
              <a:ext cx="2976" cy="1974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319" name="矩形 43010"/>
            <p:cNvSpPr/>
            <p:nvPr/>
          </p:nvSpPr>
          <p:spPr>
            <a:xfrm>
              <a:off x="1056" y="384"/>
              <a:ext cx="1769" cy="40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31" tIns="45716" rIns="91431" bIns="45716" anchor="t"/>
            <a:p>
              <a:pPr marL="342900" indent="-342900" algn="ctr">
                <a:spcBef>
                  <a:spcPct val="20000"/>
                </a:spcBef>
                <a:buFont typeface="Arial" panose="020B0604020202020204" pitchFamily="34" charset="0"/>
              </a:pPr>
              <a:r>
                <a:rPr lang="en-US" altLang="zh-CN" sz="3200" b="1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newsreader</a:t>
              </a:r>
              <a:endParaRPr lang="en-US" altLang="zh-CN" sz="32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3320" name="文本框 43014"/>
            <p:cNvSpPr txBox="1"/>
            <p:nvPr/>
          </p:nvSpPr>
          <p:spPr>
            <a:xfrm>
              <a:off x="240" y="2352"/>
              <a:ext cx="2976" cy="426"/>
            </a:xfrm>
            <a:prstGeom prst="rect">
              <a:avLst/>
            </a:prstGeom>
            <a:solidFill>
              <a:srgbClr val="3366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31" tIns="45716" rIns="91431" bIns="45716" anchor="t">
              <a:spAutoFit/>
            </a:bodyPr>
            <a:p>
              <a:pPr algn="ctr"/>
              <a:r>
                <a:rPr lang="en-US" altLang="zh-CN" sz="2800" b="1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the latest news </a:t>
              </a:r>
              <a:r>
                <a:rPr lang="zh-CN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最近的新闻</a:t>
              </a:r>
              <a:endPara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3474720"/>
            <a:ext cx="3962400" cy="2762250"/>
          </a:xfrm>
          <a:prstGeom prst="rect">
            <a:avLst/>
          </a:prstGeom>
        </p:spPr>
      </p:pic>
      <p:sp>
        <p:nvSpPr>
          <p:cNvPr id="7173" name="文本框 2"/>
          <p:cNvSpPr txBox="1"/>
          <p:nvPr/>
        </p:nvSpPr>
        <p:spPr>
          <a:xfrm>
            <a:off x="3879215" y="5719445"/>
            <a:ext cx="4041775" cy="52197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do an interview </a:t>
            </a:r>
            <a:r>
              <a:rPr lang="zh-CN" altLang="en-US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做采访</a:t>
            </a:r>
            <a:endParaRPr lang="zh-CN" altLang="en-US" sz="2800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92161" descr="边框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00"/>
            <a:ext cx="9144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矩形 92162"/>
          <p:cNvSpPr/>
          <p:nvPr/>
        </p:nvSpPr>
        <p:spPr>
          <a:xfrm>
            <a:off x="1447800" y="2514600"/>
            <a:ext cx="62484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 and vocabulary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PLACING_PICTURE_USER_VIEWPORT" val="{&quot;height&quot;:4320,&quot;width&quot;:3057.5007874015746}"/>
</p:tagLst>
</file>

<file path=ppt/tags/tag2.xml><?xml version="1.0" encoding="utf-8"?>
<p:tagLst xmlns:p="http://schemas.openxmlformats.org/presentationml/2006/main">
  <p:tag name="KSO_WM_UNIT_PLACING_PICTURE_USER_VIEWPORT" val="{&quot;height&quot;:4471,&quot;width&quot;:3460}"/>
</p:tagLst>
</file>

<file path=ppt/tags/tag3.xml><?xml version="1.0" encoding="utf-8"?>
<p:tagLst xmlns:p="http://schemas.openxmlformats.org/presentationml/2006/main">
  <p:tag name="KSO_WM_UNIT_PLACING_PICTURE_USER_VIEWPORT" val="{&quot;height&quot;:4320,&quot;width&quot;:2973}"/>
</p:tagLst>
</file>

<file path=ppt/tags/tag4.xml><?xml version="1.0" encoding="utf-8"?>
<p:tagLst xmlns:p="http://schemas.openxmlformats.org/presentationml/2006/main">
  <p:tag name="KSO_WM_UNIT_PLACING_PICTURE_USER_VIEWPORT" val="{&quot;height&quot;:3675,&quot;width&quot;:3660}"/>
</p:tagLst>
</file>

<file path=ppt/theme/theme1.xml><?xml version="1.0" encoding="utf-8"?>
<a:theme xmlns:a="http://schemas.openxmlformats.org/drawingml/2006/main" name="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9053</Words>
  <Application>WPS 演示</Application>
  <PresentationFormat>在屏幕上显示</PresentationFormat>
  <Paragraphs>465</Paragraphs>
  <Slides>44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44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Franklin Gothic Medium</vt:lpstr>
      <vt:lpstr>Times New Roman</vt:lpstr>
      <vt:lpstr>黑体</vt:lpstr>
      <vt:lpstr>GWIPA</vt:lpstr>
      <vt:lpstr>Segoe Print</vt:lpstr>
      <vt:lpstr>Arial Black</vt:lpstr>
      <vt:lpstr>Arial Unicode MS</vt:lpstr>
      <vt:lpstr>Arial</vt:lpstr>
      <vt:lpstr>Comic Sans MS</vt:lpstr>
      <vt:lpstr>演示文稿1</vt:lpstr>
      <vt:lpstr>1_演示文稿1</vt:lpstr>
      <vt:lpstr>默认设计模板</vt:lpstr>
      <vt:lpstr>2_演示文稿1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New words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杨晔</cp:lastModifiedBy>
  <cp:revision>40</cp:revision>
  <dcterms:created xsi:type="dcterms:W3CDTF">2018-12-10T09:03:14Z</dcterms:created>
  <dcterms:modified xsi:type="dcterms:W3CDTF">2020-08-26T12:43:54Z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2052-11.1.0.9912</vt:lpwstr>
  </property>
</Properties>
</file>