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4"/>
  </p:notesMasterIdLst>
  <p:sldIdLst>
    <p:sldId id="353" r:id="rId4"/>
    <p:sldId id="258" r:id="rId5"/>
    <p:sldId id="313" r:id="rId6"/>
    <p:sldId id="314" r:id="rId7"/>
    <p:sldId id="307" r:id="rId8"/>
    <p:sldId id="308" r:id="rId9"/>
    <p:sldId id="309" r:id="rId10"/>
    <p:sldId id="310" r:id="rId11"/>
    <p:sldId id="311" r:id="rId12"/>
    <p:sldId id="312" r:id="rId13"/>
    <p:sldId id="297" r:id="rId15"/>
    <p:sldId id="299" r:id="rId16"/>
    <p:sldId id="300" r:id="rId17"/>
    <p:sldId id="301" r:id="rId18"/>
    <p:sldId id="302" r:id="rId19"/>
    <p:sldId id="261" r:id="rId20"/>
    <p:sldId id="356" r:id="rId21"/>
    <p:sldId id="271" r:id="rId22"/>
    <p:sldId id="357" r:id="rId23"/>
    <p:sldId id="270" r:id="rId24"/>
    <p:sldId id="275" r:id="rId25"/>
    <p:sldId id="276" r:id="rId26"/>
    <p:sldId id="277" r:id="rId27"/>
    <p:sldId id="355" r:id="rId28"/>
    <p:sldId id="265" r:id="rId29"/>
    <p:sldId id="268" r:id="rId30"/>
    <p:sldId id="283" r:id="rId31"/>
    <p:sldId id="284" r:id="rId32"/>
    <p:sldId id="303" r:id="rId33"/>
    <p:sldId id="304" r:id="rId34"/>
    <p:sldId id="305" r:id="rId35"/>
    <p:sldId id="306" r:id="rId36"/>
    <p:sldId id="286" r:id="rId37"/>
    <p:sldId id="285" r:id="rId38"/>
    <p:sldId id="287" r:id="rId39"/>
    <p:sldId id="288" r:id="rId40"/>
    <p:sldId id="289" r:id="rId41"/>
    <p:sldId id="296" r:id="rId42"/>
    <p:sldId id="352" r:id="rId4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tx1"/>
        </a:solidFill>
        <a:latin typeface="Times New Roman" panose="02020603050405020304" pitchFamily="18" charset="0"/>
        <a:ea typeface="黑体" panose="0201060906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tx1"/>
        </a:solidFill>
        <a:latin typeface="Times New Roman" panose="02020603050405020304" pitchFamily="18" charset="0"/>
        <a:ea typeface="黑体" panose="0201060906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tx1"/>
        </a:solidFill>
        <a:latin typeface="Times New Roman" panose="02020603050405020304" pitchFamily="18" charset="0"/>
        <a:ea typeface="黑体" panose="0201060906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tx1"/>
        </a:solidFill>
        <a:latin typeface="Times New Roman" panose="02020603050405020304" pitchFamily="18" charset="0"/>
        <a:ea typeface="黑体" panose="0201060906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tx1"/>
        </a:solidFill>
        <a:latin typeface="Times New Roman" panose="02020603050405020304" pitchFamily="18" charset="0"/>
        <a:ea typeface="黑体" panose="0201060906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tx1"/>
        </a:solidFill>
        <a:latin typeface="Times New Roman" panose="02020603050405020304" pitchFamily="18" charset="0"/>
        <a:ea typeface="黑体" panose="0201060906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tx1"/>
        </a:solidFill>
        <a:latin typeface="Times New Roman" panose="02020603050405020304" pitchFamily="18" charset="0"/>
        <a:ea typeface="黑体" panose="0201060906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tx1"/>
        </a:solidFill>
        <a:latin typeface="Times New Roman" panose="02020603050405020304" pitchFamily="18" charset="0"/>
        <a:ea typeface="黑体" panose="0201060906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1" i="0" u="none" kern="1200" baseline="0">
        <a:solidFill>
          <a:schemeClr val="tx1"/>
        </a:solidFill>
        <a:latin typeface="Times New Roman" panose="02020603050405020304" pitchFamily="18" charset="0"/>
        <a:ea typeface="黑体" panose="0201060906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00CC"/>
    <a:srgbClr val="FF0000"/>
    <a:srgbClr val="FEE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39"/>
    <p:restoredTop sz="94052"/>
  </p:normalViewPr>
  <p:slideViewPr>
    <p:cSldViewPr showGuides="1">
      <p:cViewPr varScale="1">
        <p:scale>
          <a:sx n="90" d="100"/>
          <a:sy n="90" d="100"/>
        </p:scale>
        <p:origin x="-97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3250" name="页眉占位符 5324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sz="1200" b="0" dirty="0"/>
          </a:p>
        </p:txBody>
      </p:sp>
      <p:sp>
        <p:nvSpPr>
          <p:cNvPr id="53251" name="日期占位符 5325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zh-CN" altLang="en-US" sz="1200" b="0" dirty="0"/>
          </a:p>
        </p:txBody>
      </p:sp>
      <p:sp>
        <p:nvSpPr>
          <p:cNvPr id="53252" name="幻灯片图像占位符 53251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3253" name="文本占位符 53252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3254" name="页脚占位符 5325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endParaRPr lang="zh-CN" altLang="en-US" sz="1200" b="0" dirty="0"/>
          </a:p>
        </p:txBody>
      </p:sp>
      <p:sp>
        <p:nvSpPr>
          <p:cNvPr id="53255" name="灯片编号占位符 5325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  <p:sp>
        <p:nvSpPr>
          <p:cNvPr id="74754" name="幻灯片图像占位符 74753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74755" name="文本占位符 74754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/>
          <a:p>
            <a:pPr lvl="0"/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/>
            <a:endParaRPr lang="zh-CN" altLang="en-US" dirty="0"/>
          </a:p>
        </p:txBody>
      </p:sp>
      <p:sp>
        <p:nvSpPr>
          <p:cNvPr id="389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10350" y="339725"/>
            <a:ext cx="1993900" cy="58372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39725"/>
            <a:ext cx="5866112" cy="58372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10350" y="339725"/>
            <a:ext cx="1993900" cy="58372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39725"/>
            <a:ext cx="5866112" cy="58372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矩形 1"/>
          <p:cNvSpPr>
            <a:spLocks noChangeArrowheads="1"/>
          </p:cNvSpPr>
          <p:nvPr/>
        </p:nvSpPr>
        <p:spPr bwMode="auto">
          <a:xfrm>
            <a:off x="0" y="0"/>
            <a:ext cx="9153525" cy="6480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7" name="矩形 7"/>
          <p:cNvSpPr>
            <a:spLocks noChangeArrowheads="1"/>
          </p:cNvSpPr>
          <p:nvPr/>
        </p:nvSpPr>
        <p:spPr bwMode="auto">
          <a:xfrm>
            <a:off x="0" y="0"/>
            <a:ext cx="6300788" cy="3429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220" name="标题占位符 1"/>
          <p:cNvSpPr>
            <a:spLocks noGrp="1"/>
          </p:cNvSpPr>
          <p:nvPr>
            <p:ph type="title"/>
          </p:nvPr>
        </p:nvSpPr>
        <p:spPr>
          <a:xfrm>
            <a:off x="1825625" y="339725"/>
            <a:ext cx="6778625" cy="7778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9" name="矩形 6"/>
          <p:cNvSpPr>
            <a:spLocks noChangeArrowheads="1"/>
          </p:cNvSpPr>
          <p:nvPr/>
        </p:nvSpPr>
        <p:spPr bwMode="auto">
          <a:xfrm>
            <a:off x="2124075" y="0"/>
            <a:ext cx="7019925" cy="347663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30" name="矩形 6"/>
          <p:cNvSpPr>
            <a:spLocks noChangeArrowheads="1"/>
          </p:cNvSpPr>
          <p:nvPr/>
        </p:nvSpPr>
        <p:spPr bwMode="auto">
          <a:xfrm>
            <a:off x="0" y="6742113"/>
            <a:ext cx="7380288" cy="115888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sldNum="0" hdr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rgbClr val="716F70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矩形 1"/>
          <p:cNvSpPr>
            <a:spLocks noChangeArrowheads="1"/>
          </p:cNvSpPr>
          <p:nvPr/>
        </p:nvSpPr>
        <p:spPr bwMode="auto">
          <a:xfrm>
            <a:off x="0" y="0"/>
            <a:ext cx="9153525" cy="6480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27" name="矩形 7"/>
          <p:cNvSpPr>
            <a:spLocks noChangeArrowheads="1"/>
          </p:cNvSpPr>
          <p:nvPr/>
        </p:nvSpPr>
        <p:spPr bwMode="auto">
          <a:xfrm>
            <a:off x="0" y="0"/>
            <a:ext cx="6300788" cy="3429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292" name="标题占位符 1"/>
          <p:cNvSpPr>
            <a:spLocks noGrp="1"/>
          </p:cNvSpPr>
          <p:nvPr>
            <p:ph type="title"/>
          </p:nvPr>
        </p:nvSpPr>
        <p:spPr>
          <a:xfrm>
            <a:off x="1825625" y="339725"/>
            <a:ext cx="6778625" cy="7778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9" name="矩形 6"/>
          <p:cNvSpPr>
            <a:spLocks noChangeArrowheads="1"/>
          </p:cNvSpPr>
          <p:nvPr/>
        </p:nvSpPr>
        <p:spPr bwMode="auto">
          <a:xfrm>
            <a:off x="2124075" y="0"/>
            <a:ext cx="7019925" cy="347663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30" name="矩形 6"/>
          <p:cNvSpPr>
            <a:spLocks noChangeArrowheads="1"/>
          </p:cNvSpPr>
          <p:nvPr/>
        </p:nvSpPr>
        <p:spPr bwMode="auto">
          <a:xfrm>
            <a:off x="0" y="6742113"/>
            <a:ext cx="7380288" cy="115888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hf sldNum="0" hdr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rgbClr val="716F70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rgbClr val="716F70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1"/>
          </a:solidFill>
          <a:latin typeface="Times New Roman" panose="02020603050405020304" pitchFamily="18" charset="0"/>
          <a:ea typeface="黑体" panose="0201060906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&#38142;&#25509;&#36164;&#28304;\Module%204%20Unit%202%20Activity%202.swf" TargetMode="External"/><Relationship Id="rId4" Type="http://schemas.openxmlformats.org/officeDocument/2006/relationships/image" Target="../media/image19.png"/><Relationship Id="rId3" Type="http://schemas.microsoft.com/office/2007/relationships/media" Target="file:///F:\2018.9--2019.2&#21021;&#20108;&#25945;&#23398;&#26448;&#26009;\&#26032;&#26631;&#20934;&#20843;&#24180;&#32423;&#19979;&#35838;&#20214;&#21450;&#25253;&#32440;&#21548;&#21147;\M4\&#26472;M4\&#38142;&#25509;&#36164;&#28304;\Module%204%20Unit%202%20Activity%202.mp3" TargetMode="External"/><Relationship Id="rId2" Type="http://schemas.openxmlformats.org/officeDocument/2006/relationships/audio" Target="file:///F:\2018.9--2019.2&#21021;&#20108;&#25945;&#23398;&#26448;&#26009;\&#26032;&#26631;&#20934;&#20843;&#24180;&#32423;&#19979;&#35838;&#20214;&#21450;&#25253;&#32440;&#21548;&#21147;\M4\&#26472;M4\&#38142;&#25509;&#36164;&#28304;\Module%204%20Unit%202%20Activity%202.mp3" TargetMode="External"/><Relationship Id="rId1" Type="http://schemas.openxmlformats.org/officeDocument/2006/relationships/hyperlink" Target="&#38142;&#25509;&#36164;&#28304;\Module%204%20Unit%201%20Activity%203.mp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hyperlink" Target="&#38142;&#25509;&#36164;&#28304;\Module%204%20Unit%202%20Activity%202.swf" TargetMode="Externa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WordArt 3"/>
          <p:cNvSpPr>
            <a:spLocks noTextEdit="1"/>
          </p:cNvSpPr>
          <p:nvPr/>
        </p:nvSpPr>
        <p:spPr>
          <a:xfrm>
            <a:off x="5562600" y="1905000"/>
            <a:ext cx="1905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50000"/>
          </a:bodyPr>
          <a:p>
            <a:pPr algn="ctr" fontAlgn="base"/>
            <a:r>
              <a:rPr lang="zh-CN" altLang="en-US" sz="3600" strike="noStrike" noProof="1">
                <a:ln w="9525" cap="flat" cmpd="sng">
                  <a:solidFill>
                    <a:srgbClr val="9933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933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八年级下册</a:t>
            </a:r>
            <a:endParaRPr lang="zh-CN" altLang="en-US" sz="3600" strike="noStrike" noProof="1">
              <a:ln w="9525" cap="flat" cmpd="sng">
                <a:solidFill>
                  <a:srgbClr val="993300"/>
                </a:solidFill>
                <a:prstDash val="solid"/>
                <a:headEnd type="none" w="med" len="med"/>
                <a:tailEnd type="none" w="med" len="med"/>
              </a:ln>
              <a:solidFill>
                <a:srgbClr val="9933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074" name="Picture 4" descr="QQ截图201212281523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514600"/>
            <a:ext cx="9144000" cy="434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Picture 5" descr="QQ截图201212281521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57200"/>
            <a:ext cx="3581400" cy="1446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6" name="文本框 1"/>
          <p:cNvSpPr txBox="1"/>
          <p:nvPr/>
        </p:nvSpPr>
        <p:spPr>
          <a:xfrm>
            <a:off x="0" y="0"/>
            <a:ext cx="3240088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>
                <a:latin typeface="Times New Roman" panose="02020603050405020304" pitchFamily="18" charset="0"/>
                <a:ea typeface="黑体" panose="02010609060101010101" pitchFamily="2" charset="-122"/>
              </a:rPr>
              <a:t>外研版新标准</a:t>
            </a:r>
            <a:endParaRPr lang="zh-CN" altLang="en-US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3077" name="文本框 2"/>
          <p:cNvSpPr txBox="1"/>
          <p:nvPr/>
        </p:nvSpPr>
        <p:spPr>
          <a:xfrm>
            <a:off x="5743575" y="141288"/>
            <a:ext cx="3240088" cy="5826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>
                <a:latin typeface="Times New Roman" panose="02020603050405020304" pitchFamily="18" charset="0"/>
                <a:ea typeface="黑体" panose="02010609060101010101" pitchFamily="2" charset="-122"/>
              </a:rPr>
              <a:t>授课教师：杨晔</a:t>
            </a:r>
            <a:endParaRPr lang="zh-CN" altLang="en-US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pic>
        <p:nvPicPr>
          <p:cNvPr id="2" name="游戏原声 - Theme From SWAT-Rhythm Heritage [mqms]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54545" y="100457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501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0" name="文本框 73729"/>
          <p:cNvSpPr txBox="1"/>
          <p:nvPr/>
        </p:nvSpPr>
        <p:spPr>
          <a:xfrm>
            <a:off x="887413" y="1371600"/>
            <a:ext cx="3408362" cy="4832350"/>
          </a:xfrm>
          <a:prstGeom prst="rect">
            <a:avLst/>
          </a:prstGeom>
          <a:noFill/>
          <a:ln w="952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35" tIns="45717" rIns="91435" bIns="45717">
            <a:spAutoFit/>
          </a:bodyPr>
          <a:p>
            <a:pPr defTabSz="913130">
              <a:spcBef>
                <a:spcPct val="50000"/>
              </a:spcBef>
            </a:pPr>
            <a:r>
              <a:rPr lang="en-US" altLang="zh-CN" sz="31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Problems</a:t>
            </a:r>
            <a:endParaRPr lang="en-US" altLang="zh-CN" sz="31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913130">
              <a:spcBef>
                <a:spcPct val="50000"/>
              </a:spcBef>
            </a:pPr>
            <a:r>
              <a:rPr lang="en-US" altLang="zh-CN" sz="3100">
                <a:latin typeface="Times New Roman" panose="02020603050405020304" pitchFamily="18" charset="0"/>
                <a:ea typeface="宋体" panose="02010600030101010101" pitchFamily="2" charset="-122"/>
              </a:rPr>
              <a:t>have a cold</a:t>
            </a:r>
            <a:endParaRPr lang="en-US" altLang="zh-CN" sz="3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913130">
              <a:spcBef>
                <a:spcPct val="50000"/>
              </a:spcBef>
            </a:pPr>
            <a:r>
              <a:rPr lang="en-US" altLang="zh-CN" sz="3100">
                <a:latin typeface="Times New Roman" panose="02020603050405020304" pitchFamily="18" charset="0"/>
                <a:ea typeface="宋体" panose="02010600030101010101" pitchFamily="2" charset="-122"/>
              </a:rPr>
              <a:t>get tired</a:t>
            </a:r>
            <a:endParaRPr lang="en-US" altLang="zh-CN" sz="3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913130">
              <a:spcBef>
                <a:spcPct val="50000"/>
              </a:spcBef>
            </a:pPr>
            <a:r>
              <a:rPr lang="en-US" altLang="zh-CN" sz="3100">
                <a:latin typeface="Times New Roman" panose="02020603050405020304" pitchFamily="18" charset="0"/>
                <a:ea typeface="宋体" panose="02010600030101010101" pitchFamily="2" charset="-122"/>
              </a:rPr>
              <a:t>be stressed out </a:t>
            </a:r>
            <a:endParaRPr lang="en-US" altLang="zh-CN" sz="3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913130">
              <a:spcBef>
                <a:spcPct val="50000"/>
              </a:spcBef>
            </a:pPr>
            <a:r>
              <a:rPr lang="en-US" altLang="zh-CN" sz="3100">
                <a:latin typeface="Times New Roman" panose="02020603050405020304" pitchFamily="18" charset="0"/>
                <a:ea typeface="宋体" panose="02010600030101010101" pitchFamily="2" charset="-122"/>
              </a:rPr>
              <a:t>have a toothache</a:t>
            </a:r>
            <a:endParaRPr lang="en-US" altLang="zh-CN" sz="3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913130">
              <a:spcBef>
                <a:spcPct val="50000"/>
              </a:spcBef>
            </a:pPr>
            <a:r>
              <a:rPr lang="en-US" altLang="zh-CN" sz="3100">
                <a:latin typeface="Times New Roman" panose="02020603050405020304" pitchFamily="18" charset="0"/>
                <a:ea typeface="宋体" panose="02010600030101010101" pitchFamily="2" charset="-122"/>
              </a:rPr>
              <a:t>have a sore throat</a:t>
            </a:r>
            <a:endParaRPr lang="en-US" altLang="zh-CN" sz="3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913130">
              <a:spcBef>
                <a:spcPct val="50000"/>
              </a:spcBef>
            </a:pPr>
            <a:r>
              <a:rPr lang="en-US" altLang="zh-CN" sz="3100">
                <a:latin typeface="Times New Roman" panose="02020603050405020304" pitchFamily="18" charset="0"/>
                <a:ea typeface="宋体" panose="02010600030101010101" pitchFamily="2" charset="-122"/>
              </a:rPr>
              <a:t>have a headache  </a:t>
            </a:r>
            <a:endParaRPr lang="en-US" altLang="zh-CN" sz="31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3731" name="矩形 73730"/>
          <p:cNvSpPr/>
          <p:nvPr/>
        </p:nvSpPr>
        <p:spPr>
          <a:xfrm>
            <a:off x="4583113" y="1371600"/>
            <a:ext cx="3646487" cy="4876800"/>
          </a:xfrm>
          <a:prstGeom prst="rect">
            <a:avLst/>
          </a:prstGeom>
          <a:noFill/>
          <a:ln w="952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35" tIns="45717" rIns="91435" bIns="45717"/>
          <a:p>
            <a:pPr defTabSz="913130">
              <a:spcBef>
                <a:spcPct val="50000"/>
              </a:spcBef>
            </a:pPr>
            <a:r>
              <a:rPr lang="en-US" altLang="zh-CN" sz="31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Give advice</a:t>
            </a:r>
            <a:endParaRPr lang="en-US" altLang="zh-CN" sz="31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913130">
              <a:spcBef>
                <a:spcPct val="50000"/>
              </a:spcBef>
            </a:pPr>
            <a:r>
              <a:rPr lang="en-US" altLang="zh-CN" sz="3100">
                <a:latin typeface="Times New Roman" panose="02020603050405020304" pitchFamily="18" charset="0"/>
                <a:ea typeface="宋体" panose="02010600030101010101" pitchFamily="2" charset="-122"/>
              </a:rPr>
              <a:t>take some medicine</a:t>
            </a:r>
            <a:endParaRPr lang="en-US" altLang="zh-CN" sz="3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913130">
              <a:spcBef>
                <a:spcPct val="50000"/>
              </a:spcBef>
            </a:pPr>
            <a:r>
              <a:rPr lang="en-US" altLang="zh-CN" sz="3100">
                <a:latin typeface="Times New Roman" panose="02020603050405020304" pitchFamily="18" charset="0"/>
                <a:ea typeface="宋体" panose="02010600030101010101" pitchFamily="2" charset="-122"/>
              </a:rPr>
              <a:t>sleep</a:t>
            </a:r>
            <a:endParaRPr lang="en-US" altLang="zh-CN" sz="3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913130">
              <a:spcBef>
                <a:spcPct val="50000"/>
              </a:spcBef>
            </a:pPr>
            <a:r>
              <a:rPr lang="en-US" altLang="zh-CN" sz="3100">
                <a:latin typeface="Times New Roman" panose="02020603050405020304" pitchFamily="18" charset="0"/>
                <a:ea typeface="宋体" panose="02010600030101010101" pitchFamily="2" charset="-122"/>
              </a:rPr>
              <a:t>have a good rest</a:t>
            </a:r>
            <a:endParaRPr lang="en-US" altLang="zh-CN" sz="3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913130">
              <a:spcBef>
                <a:spcPct val="50000"/>
              </a:spcBef>
            </a:pPr>
            <a:r>
              <a:rPr lang="en-US" altLang="zh-CN" sz="3100">
                <a:latin typeface="Times New Roman" panose="02020603050405020304" pitchFamily="18" charset="0"/>
                <a:ea typeface="宋体" panose="02010600030101010101" pitchFamily="2" charset="-122"/>
              </a:rPr>
              <a:t>see a dentist</a:t>
            </a:r>
            <a:endParaRPr lang="en-US" altLang="zh-CN" sz="3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913130">
              <a:spcBef>
                <a:spcPct val="50000"/>
              </a:spcBef>
            </a:pPr>
            <a:r>
              <a:rPr lang="en-US" altLang="zh-CN" sz="3100">
                <a:latin typeface="Times New Roman" panose="02020603050405020304" pitchFamily="18" charset="0"/>
                <a:ea typeface="宋体" panose="02010600030101010101" pitchFamily="2" charset="-122"/>
              </a:rPr>
              <a:t>drink hot water</a:t>
            </a:r>
            <a:endParaRPr lang="en-US" altLang="zh-CN" sz="31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913130">
              <a:spcBef>
                <a:spcPct val="50000"/>
              </a:spcBef>
            </a:pPr>
            <a:r>
              <a:rPr lang="en-US" altLang="zh-CN" sz="3100">
                <a:latin typeface="Times New Roman" panose="02020603050405020304" pitchFamily="18" charset="0"/>
                <a:ea typeface="宋体" panose="02010600030101010101" pitchFamily="2" charset="-122"/>
              </a:rPr>
              <a:t>see a doctor</a:t>
            </a:r>
            <a:endParaRPr lang="en-US" altLang="zh-CN" sz="31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3732" name="文本框 73731"/>
          <p:cNvSpPr txBox="1"/>
          <p:nvPr/>
        </p:nvSpPr>
        <p:spPr>
          <a:xfrm>
            <a:off x="958850" y="496888"/>
            <a:ext cx="6715125" cy="717550"/>
          </a:xfrm>
          <a:prstGeom prst="rect">
            <a:avLst/>
          </a:prstGeom>
          <a:noFill/>
          <a:ln w="9525">
            <a:noFill/>
          </a:ln>
        </p:spPr>
        <p:txBody>
          <a:bodyPr wrap="none" lIns="91435" tIns="45717" rIns="91435" bIns="45717" anchor="t">
            <a:spAutoFit/>
          </a:bodyPr>
          <a:p>
            <a:pPr defTabSz="913130"/>
            <a:r>
              <a:rPr lang="en-US" altLang="zh-CN" sz="410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Pair work: Make dialogues</a:t>
            </a:r>
            <a:endParaRPr lang="en-US" altLang="zh-CN" sz="4100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nimBg="1"/>
      <p:bldP spid="737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5" name="矩形 56324"/>
          <p:cNvSpPr/>
          <p:nvPr/>
        </p:nvSpPr>
        <p:spPr>
          <a:xfrm>
            <a:off x="-1270" y="400368"/>
            <a:ext cx="9013190" cy="15316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360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What are good ways to have a healthy living?</a:t>
            </a:r>
            <a:endParaRPr lang="en-US" altLang="zh-CN" sz="360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600">
                <a:latin typeface="Times New Roman" panose="02020603050405020304" pitchFamily="18" charset="0"/>
                <a:ea typeface="宋体" panose="02010600030101010101" pitchFamily="2" charset="-122"/>
              </a:rPr>
              <a:t> For example:</a:t>
            </a:r>
            <a:endParaRPr lang="en-US" altLang="zh-CN" sz="36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6327" name="矩形 56326"/>
          <p:cNvSpPr/>
          <p:nvPr/>
        </p:nvSpPr>
        <p:spPr>
          <a:xfrm>
            <a:off x="1447800" y="2971800"/>
            <a:ext cx="6286500" cy="8239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zh-CN" altLang="en-US" sz="4800" b="1">
                <a:ln w="9525" cap="flat" cmpd="sng">
                  <a:solidFill>
                    <a:srgbClr val="3366FF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hav</a:t>
            </a:r>
            <a:r>
              <a:rPr lang="en-US" altLang="zh-CN" sz="4800" b="1">
                <a:ln w="9525" cap="flat" cmpd="sng">
                  <a:solidFill>
                    <a:srgbClr val="3366FF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ing</a:t>
            </a:r>
            <a:r>
              <a:rPr lang="zh-CN" altLang="en-US" sz="4800" b="1">
                <a:ln w="9525" cap="flat" cmpd="sng">
                  <a:solidFill>
                    <a:srgbClr val="3366FF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a balanced diet</a:t>
            </a:r>
            <a:endParaRPr lang="zh-CN" altLang="en-US" sz="4800" b="1">
              <a:ln w="9525" cap="flat" cmpd="sng">
                <a:solidFill>
                  <a:srgbClr val="3366FF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C0C0C0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6328" name="矩形 56327"/>
          <p:cNvSpPr/>
          <p:nvPr/>
        </p:nvSpPr>
        <p:spPr>
          <a:xfrm>
            <a:off x="1676400" y="4267200"/>
            <a:ext cx="5657850" cy="8239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altLang="zh-CN" sz="4800" b="1">
                <a:ln w="9525" cap="flat" cmpd="sng">
                  <a:solidFill>
                    <a:srgbClr val="3366FF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taking </a:t>
            </a:r>
            <a:r>
              <a:rPr lang="zh-CN" altLang="en-US" sz="4800" b="1">
                <a:ln w="9525" cap="flat" cmpd="sng">
                  <a:solidFill>
                    <a:srgbClr val="3366FF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exercise regularly</a:t>
            </a:r>
            <a:endParaRPr lang="zh-CN" altLang="en-US" sz="4800" b="1">
              <a:ln w="9525" cap="flat" cmpd="sng">
                <a:solidFill>
                  <a:srgbClr val="3366FF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C0C0C0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9394" name="图片 59393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914400"/>
            <a:ext cx="3848100" cy="2676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5" name="图片 59394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914400"/>
            <a:ext cx="4648200" cy="311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396" name="图片 59395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810000"/>
            <a:ext cx="3629025" cy="2266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397" name="文本框 59396"/>
          <p:cNvSpPr txBox="1"/>
          <p:nvPr/>
        </p:nvSpPr>
        <p:spPr>
          <a:xfrm>
            <a:off x="4876800" y="4800600"/>
            <a:ext cx="38100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eating more fruit and vegetables.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0420" name="图片 60419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1200" y="685800"/>
            <a:ext cx="5257800" cy="480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21" name="文本框 60420"/>
          <p:cNvSpPr txBox="1"/>
          <p:nvPr/>
        </p:nvSpPr>
        <p:spPr>
          <a:xfrm>
            <a:off x="3657600" y="5715000"/>
            <a:ext cx="1905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running</a:t>
            </a:r>
            <a:endParaRPr lang="en-US" altLang="zh-CN" sz="36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44" name="图片 61443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0600" y="1219200"/>
            <a:ext cx="3048000" cy="3929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45" name="文本框 61444"/>
          <p:cNvSpPr txBox="1"/>
          <p:nvPr/>
        </p:nvSpPr>
        <p:spPr>
          <a:xfrm>
            <a:off x="3352800" y="5562600"/>
            <a:ext cx="28257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taking a walk</a:t>
            </a:r>
            <a:endParaRPr lang="en-US" altLang="zh-CN" sz="36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61447" name="图片 61446" descr="u=1259046825,559032798&amp;fm=23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143000"/>
            <a:ext cx="4114800" cy="3962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2468" name="图片 62467" descr="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9000" y="3276600"/>
            <a:ext cx="5143500" cy="3009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69" name="图片 62468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66800"/>
            <a:ext cx="3733800" cy="2784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70" name="矩形 62469"/>
          <p:cNvSpPr/>
          <p:nvPr/>
        </p:nvSpPr>
        <p:spPr>
          <a:xfrm>
            <a:off x="4572000" y="1828800"/>
            <a:ext cx="3632200" cy="54927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none" lIns="0" tIns="0" rIns="0" bIns="0" anchor="ctr">
            <a:spAutoFit/>
          </a:bodyPr>
          <a:p>
            <a:pPr algn="ctr"/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playing ball games</a:t>
            </a:r>
            <a:endParaRPr lang="en-US" altLang="zh-CN" sz="36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70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70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470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40" name="矩形 14339"/>
          <p:cNvSpPr/>
          <p:nvPr/>
        </p:nvSpPr>
        <p:spPr>
          <a:xfrm>
            <a:off x="533400" y="1600200"/>
            <a:ext cx="81534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 Describe the activities in the pictures.  </a:t>
            </a:r>
            <a:endParaRPr lang="en-US" altLang="zh-CN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Which ones are healthy?</a:t>
            </a:r>
            <a:endParaRPr lang="en-US" altLang="zh-CN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2" name="文本框 14341"/>
          <p:cNvSpPr txBox="1"/>
          <p:nvPr/>
        </p:nvSpPr>
        <p:spPr>
          <a:xfrm>
            <a:off x="2133600" y="5562600"/>
            <a:ext cx="528637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Pictures b, c, d, e are healthy.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43" name="矩形 14342"/>
          <p:cNvSpPr/>
          <p:nvPr/>
        </p:nvSpPr>
        <p:spPr>
          <a:xfrm>
            <a:off x="762000" y="685800"/>
            <a:ext cx="4495800" cy="685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zh-CN" altLang="en-US" sz="3600" b="1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latin typeface="Albertus" charset="0"/>
                <a:ea typeface="Albertus" charset="0"/>
              </a:rPr>
              <a:t>Reading and vocabulary</a:t>
            </a:r>
            <a:endParaRPr lang="zh-CN" altLang="en-US" sz="3600" b="1" spc="-36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latin typeface="Albertus" charset="0"/>
              <a:ea typeface="Albertus" charset="0"/>
            </a:endParaRPr>
          </a:p>
        </p:txBody>
      </p:sp>
      <p:pic>
        <p:nvPicPr>
          <p:cNvPr id="14344" name="图片 143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2971800"/>
            <a:ext cx="8382000" cy="23987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2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2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2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2" descr="F:\2016年杨晔的八年级下\W 版八年级（下）\Module 4\图片\课本图片\U2-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87463"/>
            <a:ext cx="9144000" cy="3055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TextBox 1"/>
          <p:cNvSpPr txBox="1"/>
          <p:nvPr/>
        </p:nvSpPr>
        <p:spPr>
          <a:xfrm>
            <a:off x="762000" y="457200"/>
            <a:ext cx="6884988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4800" b="1" dirty="0">
                <a:solidFill>
                  <a:srgbClr val="C00000"/>
                </a:solidFill>
                <a:latin typeface="Arial" panose="020B0604020202020204" pitchFamily="34" charset="0"/>
              </a:rPr>
              <a:t>Healthy or unhealthy?</a:t>
            </a:r>
            <a:endParaRPr lang="zh-CN" altLang="en-US" sz="48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0" y="4572000"/>
            <a:ext cx="8991600" cy="190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Jogging</a:t>
            </a:r>
            <a:r>
              <a:rPr kumimoji="0" lang="zh-CN" alt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</a:t>
            </a:r>
            <a:r>
              <a:rPr kumimoji="0" lang="en-US" altLang="zh-CN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playing football, riding a bike and walking the dog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healthy while </a:t>
            </a:r>
            <a:r>
              <a:rPr kumimoji="0" lang="en-US" altLang="zh-CN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eating too much junk food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unhealthy.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竖卷形 24577"/>
          <p:cNvSpPr/>
          <p:nvPr/>
        </p:nvSpPr>
        <p:spPr>
          <a:xfrm>
            <a:off x="914400" y="1066800"/>
            <a:ext cx="7391400" cy="4953000"/>
          </a:xfrm>
          <a:prstGeom prst="verticalScroll">
            <a:avLst>
              <a:gd name="adj" fmla="val 6250"/>
            </a:avLst>
          </a:prstGeom>
          <a:gradFill rotWithShape="1">
            <a:gsLst>
              <a:gs pos="0">
                <a:srgbClr val="CCECFF">
                  <a:alpha val="50000"/>
                </a:srgbClr>
              </a:gs>
              <a:gs pos="50000">
                <a:schemeClr val="bg1"/>
              </a:gs>
              <a:gs pos="100000">
                <a:srgbClr val="CCECFF">
                  <a:alpha val="50000"/>
                </a:srgbClr>
              </a:gs>
            </a:gsLst>
            <a:lin ang="5400000" scaled="1"/>
            <a:tileRect/>
          </a:gradFill>
          <a:ln w="28575" cap="flat" cmpd="sng">
            <a:solidFill>
              <a:srgbClr val="CC6600"/>
            </a:solidFill>
            <a:prstDash val="dash"/>
            <a:headEnd type="none" w="med" len="med"/>
            <a:tailEnd type="none" w="med" len="med"/>
          </a:ln>
        </p:spPr>
        <p:txBody>
          <a:bodyPr wrap="none" anchor="ctr"/>
          <a:p>
            <a:pPr>
              <a:lnSpc>
                <a:spcPct val="150000"/>
              </a:lnSpc>
            </a:pPr>
            <a:endParaRPr sz="2400" dirty="0">
              <a:solidFill>
                <a:srgbClr val="8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4579" name="矩形 24578"/>
          <p:cNvSpPr/>
          <p:nvPr/>
        </p:nvSpPr>
        <p:spPr>
          <a:xfrm>
            <a:off x="1600200" y="2971800"/>
            <a:ext cx="6019800" cy="24288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0" hangingPunct="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When you write your advice, you can use </a:t>
            </a: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you..., you should/should not...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and sentences like </a:t>
            </a: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Do</a:t>
            </a:r>
            <a:r>
              <a:rPr lang="en-US" altLang="zh-CN" i="1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or </a:t>
            </a:r>
            <a:r>
              <a:rPr lang="en-US" altLang="zh-CN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Do not...</a:t>
            </a:r>
            <a:endParaRPr lang="en-US" altLang="zh-CN" i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80" name="矩形 24579"/>
          <p:cNvSpPr/>
          <p:nvPr/>
        </p:nvSpPr>
        <p:spPr>
          <a:xfrm>
            <a:off x="2438400" y="1752600"/>
            <a:ext cx="3657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48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" charset="0"/>
                <a:ea typeface="Times" charset="0"/>
              </a:rPr>
              <a:t>Learning to learn</a:t>
            </a:r>
            <a:endParaRPr lang="zh-CN" altLang="en-US" sz="48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Times" charset="0"/>
              <a:ea typeface="Times" charset="0"/>
            </a:endParaRPr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WordArt 5">
            <a:hlinkClick r:id="rId1" action="ppaction://hlinkfile"/>
          </p:cNvPr>
          <p:cNvSpPr>
            <a:spLocks noTextEdit="1"/>
          </p:cNvSpPr>
          <p:nvPr/>
        </p:nvSpPr>
        <p:spPr>
          <a:xfrm>
            <a:off x="228600" y="228600"/>
            <a:ext cx="6248400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altLang="zh-CN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2</a:t>
            </a:r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. </a:t>
            </a:r>
            <a:r>
              <a:rPr lang="en-US" altLang="zh-CN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Watch</a:t>
            </a:r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 and match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chemeClr val="tx1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2291" name="Text Box 6"/>
          <p:cNvSpPr txBox="1"/>
          <p:nvPr/>
        </p:nvSpPr>
        <p:spPr>
          <a:xfrm>
            <a:off x="304800" y="2438400"/>
            <a:ext cx="2438400" cy="2774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spcBef>
                <a:spcPct val="50000"/>
              </a:spcBef>
              <a:buAutoNum type="arabicPeriod"/>
            </a:pPr>
            <a:r>
              <a:rPr lang="en-US" altLang="zh-CN" sz="3200" b="1" dirty="0">
                <a:latin typeface="Times New Roman" panose="02020603050405020304" pitchFamily="18" charset="0"/>
              </a:rPr>
              <a:t>Anna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en-US" altLang="zh-CN" sz="3200" b="1" dirty="0">
                <a:latin typeface="Times New Roman" panose="02020603050405020304" pitchFamily="18" charset="0"/>
              </a:rPr>
              <a:t>Wang Wei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en-US" altLang="zh-CN" sz="3200" b="1" dirty="0">
                <a:latin typeface="Times New Roman" panose="02020603050405020304" pitchFamily="18" charset="0"/>
              </a:rPr>
              <a:t>Thomas</a:t>
            </a:r>
            <a:endParaRPr lang="en-US" altLang="zh-CN" sz="3200" b="1" dirty="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en-US" altLang="zh-CN" sz="3200" b="1" dirty="0">
                <a:latin typeface="Times New Roman" panose="02020603050405020304" pitchFamily="18" charset="0"/>
              </a:rPr>
              <a:t>Richard</a:t>
            </a:r>
            <a:endParaRPr lang="en-US" altLang="zh-CN" sz="3200" b="1" dirty="0">
              <a:latin typeface="Times New Roman" panose="02020603050405020304" pitchFamily="18" charset="0"/>
            </a:endParaRPr>
          </a:p>
        </p:txBody>
      </p:sp>
      <p:sp>
        <p:nvSpPr>
          <p:cNvPr id="12292" name="Text Box 7"/>
          <p:cNvSpPr txBox="1"/>
          <p:nvPr/>
        </p:nvSpPr>
        <p:spPr>
          <a:xfrm>
            <a:off x="3810000" y="1600200"/>
            <a:ext cx="4800600" cy="953135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p>
            <a:pPr marL="342900" indent="-342900">
              <a:spcBef>
                <a:spcPct val="50000"/>
              </a:spcBef>
              <a:buAutoNum type="alphaUcPeriod"/>
            </a:pPr>
            <a:r>
              <a:rPr lang="en-US" altLang="zh-CN" sz="2800" b="1" dirty="0">
                <a:latin typeface="Times New Roman" panose="02020603050405020304" pitchFamily="18" charset="0"/>
              </a:rPr>
              <a:t> Do daily exercise by riding a bike to work. Picture d</a:t>
            </a: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12293" name="Text Box 8"/>
          <p:cNvSpPr txBox="1"/>
          <p:nvPr/>
        </p:nvSpPr>
        <p:spPr>
          <a:xfrm>
            <a:off x="3810000" y="2641600"/>
            <a:ext cx="4800600" cy="1168400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>
            <a:spAutoFit/>
          </a:bodyPr>
          <a:p>
            <a:pPr marL="342900" indent="-342900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B. Keep fit by playing football.</a:t>
            </a:r>
            <a:endParaRPr lang="en-US" altLang="zh-CN" sz="2800" b="1" dirty="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Picture c </a:t>
            </a: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12294" name="Text Box 9"/>
          <p:cNvSpPr txBox="1"/>
          <p:nvPr/>
        </p:nvSpPr>
        <p:spPr>
          <a:xfrm>
            <a:off x="3810000" y="4076065"/>
            <a:ext cx="4800600" cy="953135"/>
          </a:xfrm>
          <a:prstGeom prst="rect">
            <a:avLst/>
          </a:prstGeom>
          <a:solidFill>
            <a:srgbClr val="FF99CC">
              <a:alpha val="58823"/>
            </a:srgbClr>
          </a:solidFill>
          <a:ln w="9525">
            <a:noFill/>
          </a:ln>
        </p:spPr>
        <p:txBody>
          <a:bodyPr>
            <a:spAutoFit/>
          </a:bodyPr>
          <a:p>
            <a:pPr marL="342900" indent="-342900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C. Try to go for a run, but not enjoy it. Picture b</a:t>
            </a: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12295" name="Text Box 10"/>
          <p:cNvSpPr txBox="1"/>
          <p:nvPr/>
        </p:nvSpPr>
        <p:spPr>
          <a:xfrm>
            <a:off x="3810000" y="5213350"/>
            <a:ext cx="4800600" cy="953135"/>
          </a:xfrm>
          <a:prstGeom prst="rect">
            <a:avLst/>
          </a:prstGeom>
          <a:solidFill>
            <a:srgbClr val="99CCFF"/>
          </a:solidFill>
          <a:ln w="9525">
            <a:noFill/>
          </a:ln>
        </p:spPr>
        <p:txBody>
          <a:bodyPr>
            <a:spAutoFit/>
          </a:bodyPr>
          <a:p>
            <a:pPr marL="342900" indent="-342900"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D. Get exercise by walking the dog. Picture e</a:t>
            </a: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75787" name="Line 11"/>
          <p:cNvSpPr/>
          <p:nvPr/>
        </p:nvSpPr>
        <p:spPr>
          <a:xfrm>
            <a:off x="2209800" y="2819400"/>
            <a:ext cx="1600200" cy="23622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5788" name="Line 12"/>
          <p:cNvSpPr/>
          <p:nvPr/>
        </p:nvSpPr>
        <p:spPr>
          <a:xfrm flipV="1">
            <a:off x="2514600" y="3200400"/>
            <a:ext cx="1295400" cy="3810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5789" name="Line 13"/>
          <p:cNvSpPr/>
          <p:nvPr/>
        </p:nvSpPr>
        <p:spPr>
          <a:xfrm flipV="1">
            <a:off x="2209800" y="2133600"/>
            <a:ext cx="1828800" cy="21336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5790" name="Line 14"/>
          <p:cNvSpPr/>
          <p:nvPr/>
        </p:nvSpPr>
        <p:spPr>
          <a:xfrm flipV="1">
            <a:off x="2362200" y="4267200"/>
            <a:ext cx="1524000" cy="7620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3" name="Module 4 Unit 2 Activity 2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34200" y="2413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3" name="Picture 3" descr="1230">
            <a:hlinkClick r:id="rId5" tooltip="" action="ppaction://hlinkfil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0535" y="93980"/>
            <a:ext cx="2145665" cy="15062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237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Oval 2"/>
          <p:cNvSpPr>
            <a:spLocks noChangeArrowheads="1"/>
          </p:cNvSpPr>
          <p:nvPr/>
        </p:nvSpPr>
        <p:spPr bwMode="auto">
          <a:xfrm>
            <a:off x="1042988" y="1568450"/>
            <a:ext cx="1368425" cy="11525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7" name="Text Box 3"/>
          <p:cNvSpPr txBox="1"/>
          <p:nvPr/>
        </p:nvSpPr>
        <p:spPr>
          <a:xfrm>
            <a:off x="1371600" y="1524000"/>
            <a:ext cx="654050" cy="1096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6600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endParaRPr lang="en-US" altLang="zh-CN" sz="66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68" name="WordArt 4"/>
          <p:cNvSpPr>
            <a:spLocks noTextEdit="1"/>
          </p:cNvSpPr>
          <p:nvPr/>
        </p:nvSpPr>
        <p:spPr>
          <a:xfrm>
            <a:off x="2832100" y="1773238"/>
            <a:ext cx="54737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5200" b="1">
                <a:solidFill>
                  <a:srgbClr val="AE2A28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Seeing the doctor</a:t>
            </a:r>
            <a:endParaRPr lang="zh-CN" altLang="en-US" sz="5200" b="1">
              <a:solidFill>
                <a:srgbClr val="AE2A28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269" name="WordArt 5"/>
          <p:cNvSpPr>
            <a:spLocks noTextEdit="1"/>
          </p:cNvSpPr>
          <p:nvPr/>
        </p:nvSpPr>
        <p:spPr>
          <a:xfrm>
            <a:off x="971550" y="1219200"/>
            <a:ext cx="1600200" cy="5334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457224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Module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270" name="Text Box 6"/>
          <p:cNvSpPr txBox="1"/>
          <p:nvPr/>
        </p:nvSpPr>
        <p:spPr>
          <a:xfrm>
            <a:off x="1258888" y="3284538"/>
            <a:ext cx="7056437" cy="3235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ts val="6100"/>
              </a:lnSpc>
              <a:spcBef>
                <a:spcPct val="50000"/>
              </a:spcBef>
            </a:pPr>
            <a:r>
              <a:rPr lang="en-US" altLang="zh-CN" sz="4400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Unit 2 </a:t>
            </a:r>
            <a:endParaRPr lang="en-US" altLang="zh-CN" sz="4400">
              <a:solidFill>
                <a:srgbClr val="0033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/>
            <a:r>
              <a:rPr lang="en-US" altLang="zh-CN" sz="4400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We have played football for a year now.</a:t>
            </a:r>
            <a:endParaRPr lang="en-US" altLang="zh-CN" sz="4400">
              <a:solidFill>
                <a:srgbClr val="0033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>
              <a:lnSpc>
                <a:spcPts val="6100"/>
              </a:lnSpc>
              <a:spcBef>
                <a:spcPts val="2000"/>
              </a:spcBef>
            </a:pPr>
            <a:endParaRPr lang="en-US" altLang="zh-CN" sz="4400">
              <a:solidFill>
                <a:srgbClr val="00339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6" name="矩形 23555"/>
          <p:cNvSpPr/>
          <p:nvPr/>
        </p:nvSpPr>
        <p:spPr>
          <a:xfrm>
            <a:off x="609600" y="990600"/>
            <a:ext cx="8153400" cy="5457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0000"/>
              </a:lnSpc>
            </a:pPr>
            <a:r>
              <a:rPr lang="en-US" altLang="zh-CN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Anna</a:t>
            </a:r>
            <a:endParaRPr lang="en-US" altLang="zh-CN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She was not feeling very ______.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She needed more ________.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She got a pet	_____ from her parents and  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she takes him for a _____ every day.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Wang Wei</a:t>
            </a:r>
            <a:endParaRPr lang="en-US" altLang="zh-CN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She was the _____ member of the football  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team.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 She has played football with the team for a 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_____ and all the members feel very ___.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58" name="矩形 23557"/>
          <p:cNvSpPr/>
          <p:nvPr/>
        </p:nvSpPr>
        <p:spPr>
          <a:xfrm>
            <a:off x="577850" y="457200"/>
            <a:ext cx="451167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3. Complete the notes.</a:t>
            </a:r>
            <a:endParaRPr lang="en-US" altLang="zh-CN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60" name="文本框 23559"/>
          <p:cNvSpPr txBox="1"/>
          <p:nvPr/>
        </p:nvSpPr>
        <p:spPr>
          <a:xfrm>
            <a:off x="5410200" y="1600200"/>
            <a:ext cx="88423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well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61" name="文本框 23560"/>
          <p:cNvSpPr txBox="1"/>
          <p:nvPr/>
        </p:nvSpPr>
        <p:spPr>
          <a:xfrm>
            <a:off x="4114800" y="2133600"/>
            <a:ext cx="156368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exercise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62" name="文本框 23561"/>
          <p:cNvSpPr txBox="1"/>
          <p:nvPr/>
        </p:nvSpPr>
        <p:spPr>
          <a:xfrm>
            <a:off x="3527425" y="2590800"/>
            <a:ext cx="81597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dog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63" name="文本框 23562"/>
          <p:cNvSpPr txBox="1"/>
          <p:nvPr/>
        </p:nvSpPr>
        <p:spPr>
          <a:xfrm>
            <a:off x="4419600" y="3200400"/>
            <a:ext cx="101917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walk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64" name="文本框 23563"/>
          <p:cNvSpPr txBox="1"/>
          <p:nvPr/>
        </p:nvSpPr>
        <p:spPr>
          <a:xfrm>
            <a:off x="3276600" y="4267200"/>
            <a:ext cx="1066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first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65" name="文本框 23564"/>
          <p:cNvSpPr txBox="1"/>
          <p:nvPr/>
        </p:nvSpPr>
        <p:spPr>
          <a:xfrm>
            <a:off x="1143000" y="5867400"/>
            <a:ext cx="95250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year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66" name="文本框 23565"/>
          <p:cNvSpPr txBox="1"/>
          <p:nvPr/>
        </p:nvSpPr>
        <p:spPr>
          <a:xfrm>
            <a:off x="7467600" y="5867400"/>
            <a:ext cx="56673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fit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/>
      <p:bldP spid="23561" grpId="0"/>
      <p:bldP spid="23562" grpId="0"/>
      <p:bldP spid="23563" grpId="0"/>
      <p:bldP spid="23564" grpId="0"/>
      <p:bldP spid="23565" grpId="0"/>
      <p:bldP spid="2356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矩形 28673"/>
          <p:cNvSpPr/>
          <p:nvPr/>
        </p:nvSpPr>
        <p:spPr>
          <a:xfrm>
            <a:off x="533400" y="542925"/>
            <a:ext cx="8153400" cy="593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Thomas</a:t>
            </a:r>
            <a:endParaRPr lang="en-US" altLang="zh-CN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 He went to work on the ____________ for  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several years.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7. He bought a _____ in January.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8. He arrives at work with a _____on his face.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Richard</a:t>
            </a:r>
            <a:endParaRPr lang="en-US" altLang="zh-CN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9.  He started running a _____ ago.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10. He does not ______ running.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11. He thinks he is perhaps too ______to go  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for a run.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75" name="文本框 28674"/>
          <p:cNvSpPr txBox="1"/>
          <p:nvPr/>
        </p:nvSpPr>
        <p:spPr>
          <a:xfrm>
            <a:off x="5181600" y="1228725"/>
            <a:ext cx="248602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underground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76" name="文本框 28675"/>
          <p:cNvSpPr txBox="1"/>
          <p:nvPr/>
        </p:nvSpPr>
        <p:spPr>
          <a:xfrm>
            <a:off x="3276600" y="2371725"/>
            <a:ext cx="92868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bike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77" name="文本框 28676"/>
          <p:cNvSpPr txBox="1"/>
          <p:nvPr/>
        </p:nvSpPr>
        <p:spPr>
          <a:xfrm>
            <a:off x="5486400" y="2981325"/>
            <a:ext cx="108743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smile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78" name="文本框 28677"/>
          <p:cNvSpPr txBox="1"/>
          <p:nvPr/>
        </p:nvSpPr>
        <p:spPr>
          <a:xfrm>
            <a:off x="4953000" y="4124325"/>
            <a:ext cx="1065213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week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79" name="文本框 28678"/>
          <p:cNvSpPr txBox="1"/>
          <p:nvPr/>
        </p:nvSpPr>
        <p:spPr>
          <a:xfrm>
            <a:off x="3352800" y="4733925"/>
            <a:ext cx="113188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enjoy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80" name="文本框 28679"/>
          <p:cNvSpPr txBox="1"/>
          <p:nvPr/>
        </p:nvSpPr>
        <p:spPr>
          <a:xfrm>
            <a:off x="6019800" y="5343525"/>
            <a:ext cx="108743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weak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6" grpId="0"/>
      <p:bldP spid="28677" grpId="0"/>
      <p:bldP spid="28678" grpId="0"/>
      <p:bldP spid="28679" grpId="0"/>
      <p:bldP spid="2868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矩形 30721"/>
          <p:cNvSpPr/>
          <p:nvPr/>
        </p:nvSpPr>
        <p:spPr>
          <a:xfrm>
            <a:off x="685800" y="3228975"/>
            <a:ext cx="7848600" cy="3019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Tom runs six miles every morning, so he    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is in very good _________ .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Jill is a very ______ girl and plays lots  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of sports.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23" name="矩形 30722"/>
          <p:cNvSpPr/>
          <p:nvPr/>
        </p:nvSpPr>
        <p:spPr>
          <a:xfrm>
            <a:off x="533400" y="609600"/>
            <a:ext cx="82296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4. Complete the sentences with the </a:t>
            </a:r>
            <a:endParaRPr lang="en-US" altLang="zh-CN">
              <a:solidFill>
                <a:srgbClr val="000066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r>
              <a:rPr lang="en-US" altLang="zh-CN">
                <a:solidFill>
                  <a:srgbClr val="000066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  words in the box.</a:t>
            </a:r>
            <a:endParaRPr lang="en-US" altLang="zh-CN">
              <a:solidFill>
                <a:srgbClr val="000066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0724" name="矩形 30723"/>
          <p:cNvSpPr/>
          <p:nvPr/>
        </p:nvSpPr>
        <p:spPr>
          <a:xfrm>
            <a:off x="1219200" y="1981200"/>
            <a:ext cx="6172200" cy="1123950"/>
          </a:xfrm>
          <a:prstGeom prst="rect">
            <a:avLst/>
          </a:prstGeom>
          <a:solidFill>
            <a:srgbClr val="FFCC99"/>
          </a:solidFill>
          <a:ln w="57150" cap="flat" cmpd="thickThin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ctr"/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active  awful  condition  daily  member  Perhaps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25" name="文本框 30724"/>
          <p:cNvSpPr txBox="1"/>
          <p:nvPr/>
        </p:nvSpPr>
        <p:spPr>
          <a:xfrm>
            <a:off x="3830638" y="4144963"/>
            <a:ext cx="1808162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condition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26" name="文本框 30725"/>
          <p:cNvSpPr txBox="1"/>
          <p:nvPr/>
        </p:nvSpPr>
        <p:spPr>
          <a:xfrm>
            <a:off x="3371850" y="4876800"/>
            <a:ext cx="12001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active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307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矩形 31745"/>
          <p:cNvSpPr/>
          <p:nvPr/>
        </p:nvSpPr>
        <p:spPr>
          <a:xfrm>
            <a:off x="533400" y="771525"/>
            <a:ext cx="8153400" cy="5553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4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I had a very bad headache yesterday, and I  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felt ______ .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en-US" altLang="zh-CN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Ben is a(n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 _________ of the school football 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team.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 You do not look very well. _________ you  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should see a doctor.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 I saw your grandfather taking his ______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walk this morning.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47" name="文本框 31746"/>
          <p:cNvSpPr txBox="1"/>
          <p:nvPr/>
        </p:nvSpPr>
        <p:spPr>
          <a:xfrm>
            <a:off x="1676400" y="1592263"/>
            <a:ext cx="1154113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awful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48" name="文本框 31747"/>
          <p:cNvSpPr txBox="1"/>
          <p:nvPr/>
        </p:nvSpPr>
        <p:spPr>
          <a:xfrm>
            <a:off x="3124200" y="2278063"/>
            <a:ext cx="1628775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member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49" name="文本框 31748"/>
          <p:cNvSpPr txBox="1"/>
          <p:nvPr/>
        </p:nvSpPr>
        <p:spPr>
          <a:xfrm>
            <a:off x="5715000" y="3649663"/>
            <a:ext cx="16065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Perhaps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50" name="文本框 31749"/>
          <p:cNvSpPr txBox="1"/>
          <p:nvPr/>
        </p:nvSpPr>
        <p:spPr>
          <a:xfrm>
            <a:off x="7010400" y="5021263"/>
            <a:ext cx="114300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daily 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48" grpId="0"/>
      <p:bldP spid="31749" grpId="0"/>
      <p:bldP spid="317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-22225"/>
            <a:ext cx="9144000" cy="68802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0" name="Text Box 8"/>
          <p:cNvSpPr txBox="1"/>
          <p:nvPr/>
        </p:nvSpPr>
        <p:spPr>
          <a:xfrm>
            <a:off x="-22225" y="1296988"/>
            <a:ext cx="1165225" cy="523875"/>
          </a:xfrm>
          <a:prstGeom prst="rect">
            <a:avLst/>
          </a:prstGeom>
          <a:solidFill>
            <a:srgbClr val="CCFFFF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Anna: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4101" name="Text Box 9"/>
          <p:cNvSpPr txBox="1"/>
          <p:nvPr/>
        </p:nvSpPr>
        <p:spPr>
          <a:xfrm>
            <a:off x="19050" y="3778250"/>
            <a:ext cx="1981200" cy="522288"/>
          </a:xfrm>
          <a:prstGeom prst="rect">
            <a:avLst/>
          </a:prstGeom>
          <a:solidFill>
            <a:srgbClr val="FFCC99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Wang Wei: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4102" name="Text Box 10"/>
          <p:cNvSpPr txBox="1"/>
          <p:nvPr/>
        </p:nvSpPr>
        <p:spPr>
          <a:xfrm>
            <a:off x="4343400" y="1317625"/>
            <a:ext cx="2116138" cy="523875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Thomas: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4103" name="Text Box 11"/>
          <p:cNvSpPr txBox="1"/>
          <p:nvPr/>
        </p:nvSpPr>
        <p:spPr>
          <a:xfrm>
            <a:off x="4160838" y="3698875"/>
            <a:ext cx="1693862" cy="477838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ts val="3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Richard: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-21772"/>
            <a:ext cx="9219191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4. My friends and I have to do sports </a:t>
            </a:r>
            <a:endParaRPr kumimoji="0" lang="en-US" altLang="zh-CN" sz="40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for healthy living.</a:t>
            </a:r>
            <a:endParaRPr kumimoji="0" lang="zh-CN" altLang="en-US" sz="40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4105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400" y="1301750"/>
            <a:ext cx="2286000" cy="2508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6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700" y="1355725"/>
            <a:ext cx="2070100" cy="2225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7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375" y="4262438"/>
            <a:ext cx="17526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8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4700" y="3922713"/>
            <a:ext cx="1933575" cy="2782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3" name="Picture 3" descr="1230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2975" y="5199380"/>
            <a:ext cx="2145665" cy="15062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8" name="矩形 18437"/>
          <p:cNvSpPr/>
          <p:nvPr/>
        </p:nvSpPr>
        <p:spPr>
          <a:xfrm>
            <a:off x="457200" y="2895600"/>
            <a:ext cx="4419600" cy="3378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5000"/>
              </a:lnSpc>
              <a:buChar char="•"/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what the problem was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buChar char="•"/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what suggestions the  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doctor gave him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buChar char="•"/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what happened next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buChar char="•"/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how Colin feels now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40" name="矩形 18439"/>
          <p:cNvSpPr/>
          <p:nvPr/>
        </p:nvSpPr>
        <p:spPr>
          <a:xfrm>
            <a:off x="609600" y="1447800"/>
            <a:ext cx="83058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5. Work in pairs. Look at the pictures of  </a:t>
            </a:r>
            <a:endParaRPr lang="en-US" altLang="zh-CN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Colin. Write notes and explain:</a:t>
            </a:r>
            <a:endParaRPr lang="en-US" altLang="zh-CN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8443" name="图片 18442" descr="U2-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000" y="2971800"/>
            <a:ext cx="3886200" cy="297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4" name="WordArt 11"/>
          <p:cNvSpPr>
            <a:spLocks noTextEdit="1"/>
          </p:cNvSpPr>
          <p:nvPr/>
        </p:nvSpPr>
        <p:spPr>
          <a:xfrm>
            <a:off x="762000" y="685800"/>
            <a:ext cx="2438400" cy="685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zh-CN" altLang="en-US" sz="3200" b="1" spc="-32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Writing</a:t>
            </a:r>
            <a:endParaRPr lang="zh-CN" altLang="en-US" sz="3200" b="1" spc="-32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9" name="矩形 21508"/>
          <p:cNvSpPr/>
          <p:nvPr/>
        </p:nvSpPr>
        <p:spPr>
          <a:xfrm>
            <a:off x="685800" y="685800"/>
            <a:ext cx="79248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Now write four sentences to describe what happened.</a:t>
            </a:r>
            <a:endParaRPr lang="en-US" altLang="zh-CN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10" name="矩形 21509"/>
          <p:cNvSpPr/>
          <p:nvPr/>
        </p:nvSpPr>
        <p:spPr>
          <a:xfrm>
            <a:off x="609600" y="1981200"/>
            <a:ext cx="8153400" cy="4181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Possible answers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buChar char="•"/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I didn't feel very well, I was too heavy and I  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ate too much fast food.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buChar char="•"/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My doctor said I should get some exercise  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and eat healthy food.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buChar char="•"/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I went exercising.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buChar char="•"/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Now I feel very well and happy.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6" name="矩形 38915"/>
          <p:cNvSpPr/>
          <p:nvPr/>
        </p:nvSpPr>
        <p:spPr>
          <a:xfrm>
            <a:off x="533400" y="609600"/>
            <a:ext cx="7848600" cy="1554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6. Write a passage about healthy living.    </a:t>
            </a:r>
            <a:endParaRPr lang="en-US" altLang="zh-CN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Use the sentences you wrote in </a:t>
            </a:r>
            <a:endParaRPr lang="en-US" altLang="zh-CN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>
                <a:solidFill>
                  <a:srgbClr val="00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Activity 5 to help you.</a:t>
            </a:r>
            <a:endParaRPr lang="en-US" altLang="zh-CN">
              <a:solidFill>
                <a:srgbClr val="00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17" name="矩形 38916"/>
          <p:cNvSpPr/>
          <p:nvPr/>
        </p:nvSpPr>
        <p:spPr>
          <a:xfrm>
            <a:off x="838200" y="2362200"/>
            <a:ext cx="7543800" cy="3892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Possible answer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I didn't feel very well last summer, and I was too heavy. My doctor said I ate too much fast food. She said I should get some exercise, eat different food and drink a lot of water. 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41" name="矩形 39940"/>
          <p:cNvSpPr/>
          <p:nvPr/>
        </p:nvSpPr>
        <p:spPr>
          <a:xfrm>
            <a:off x="609600" y="1066800"/>
            <a:ext cx="8077200" cy="4330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45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I started to go exercising with two friends. At first I didn't like it, because it was tiring. My friends said, "Don't stop! You can do it!" I didn't give up. Later I began to enjoy exercising and now I feel very well and happy. My life is very different now!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4" name="矩形 64513"/>
          <p:cNvSpPr/>
          <p:nvPr/>
        </p:nvSpPr>
        <p:spPr>
          <a:xfrm>
            <a:off x="533400" y="1524000"/>
            <a:ext cx="8382000" cy="4765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lnSpc>
                <a:spcPct val="120000"/>
              </a:lnSpc>
            </a:pPr>
            <a:r>
              <a:rPr lang="en-US" altLang="zh-CN">
                <a:latin typeface="Times New Roman" panose="02020603050405020304" pitchFamily="18" charset="0"/>
                <a:ea typeface="黑体" panose="02010609060101010101" pitchFamily="2" charset="-122"/>
              </a:rPr>
              <a:t>1.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2" charset="-122"/>
              </a:rPr>
              <a:t>Now I get exercise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by taking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2" charset="-122"/>
              </a:rPr>
              <a:t> him for a walk every day.</a:t>
            </a:r>
            <a:endParaRPr lang="en-US" altLang="zh-CN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2" charset="-122"/>
              </a:rPr>
              <a:t>  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2" charset="-122"/>
              </a:rPr>
              <a:t>现在我每天都通过遛狗来锻炼身体。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by doing sth.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表示“通过某种方式”。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2" charset="-122"/>
              </a:rPr>
              <a:t>例如：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>
              <a:lnSpc>
                <a:spcPct val="120000"/>
              </a:lnSpc>
              <a:buChar char="•"/>
            </a:pPr>
            <a:r>
              <a:rPr lang="en-US" altLang="zh-CN">
                <a:latin typeface="Times New Roman" panose="02020603050405020304" pitchFamily="18" charset="0"/>
                <a:ea typeface="黑体" panose="02010609060101010101" pitchFamily="2" charset="-122"/>
              </a:rPr>
              <a:t>You can do your shopping at home </a:t>
            </a:r>
            <a:r>
              <a:rPr lang="en-US" altLang="zh-CN">
                <a:solidFill>
                  <a:srgbClr val="80008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by using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2" charset="-122"/>
              </a:rPr>
              <a:t> the Internet.</a:t>
            </a:r>
            <a:endParaRPr lang="en-US" altLang="zh-CN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2" charset="-122"/>
              </a:rPr>
              <a:t>  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2" charset="-122"/>
              </a:rPr>
              <a:t>通过上网你就可以在家里购物了。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marL="342900" indent="-342900">
              <a:lnSpc>
                <a:spcPct val="120000"/>
              </a:lnSpc>
            </a:pP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take the dog for a walk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= walk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the dog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遛狗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64516" name="矩形 64515"/>
          <p:cNvSpPr/>
          <p:nvPr/>
        </p:nvSpPr>
        <p:spPr>
          <a:xfrm>
            <a:off x="2362200" y="609600"/>
            <a:ext cx="4800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Language points 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charRg st="78" end="1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charRg st="107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charRg st="163" end="1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charRg st="182" end="2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778" name="矩形 1"/>
          <p:cNvSpPr/>
          <p:nvPr/>
        </p:nvSpPr>
        <p:spPr>
          <a:xfrm>
            <a:off x="838200" y="1676400"/>
            <a:ext cx="7772400" cy="4365625"/>
          </a:xfrm>
          <a:prstGeom prst="rect">
            <a:avLst/>
          </a:prstGeom>
          <a:noFill/>
          <a:ln w="9525">
            <a:noFill/>
          </a:ln>
        </p:spPr>
        <p:txBody>
          <a:bodyPr lIns="118510" tIns="59255" rIns="118510" bIns="59255">
            <a:spAutoFit/>
          </a:bodyPr>
          <a:p>
            <a:pPr marL="342900" indent="-342900">
              <a:lnSpc>
                <a:spcPct val="170000"/>
              </a:lnSpc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Teaching aims:</a:t>
            </a:r>
            <a:endParaRPr lang="en-US" altLang="zh-CN" sz="36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70000"/>
              </a:lnSpc>
              <a:buChar char="•"/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 be able to understand passages about health routines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70000"/>
              </a:lnSpc>
              <a:buChar char="•"/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 write about healthy living with the hints provided by pictures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5779" name="TextBox 2"/>
          <p:cNvSpPr txBox="1"/>
          <p:nvPr/>
        </p:nvSpPr>
        <p:spPr>
          <a:xfrm>
            <a:off x="2438400" y="762000"/>
            <a:ext cx="4383088" cy="833438"/>
          </a:xfrm>
          <a:prstGeom prst="rect">
            <a:avLst/>
          </a:prstGeom>
          <a:noFill/>
          <a:ln w="9525">
            <a:noFill/>
          </a:ln>
        </p:spPr>
        <p:txBody>
          <a:bodyPr wrap="none" lIns="118510" tIns="59255" rIns="118510" bIns="59255">
            <a:spAutoFit/>
          </a:bodyPr>
          <a:p>
            <a:r>
              <a:rPr lang="en-US" altLang="zh-CN" sz="4700"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Teaching aims</a:t>
            </a:r>
            <a:endParaRPr lang="en-US" altLang="zh-CN" sz="4700">
              <a:solidFill>
                <a:srgbClr val="0000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40" name="矩形 65539"/>
          <p:cNvSpPr/>
          <p:nvPr/>
        </p:nvSpPr>
        <p:spPr>
          <a:xfrm>
            <a:off x="533400" y="272415"/>
            <a:ext cx="8077200" cy="6585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  <a:ea typeface="黑体" panose="02010609060101010101" pitchFamily="2" charset="-122"/>
              </a:rPr>
              <a:t>2. She is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in excellent condition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2" charset="-122"/>
              </a:rPr>
              <a:t> too.</a:t>
            </a:r>
            <a:endParaRPr lang="en-US" altLang="zh-CN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TW" altLang="zh-CN" dirty="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TW" altLang="en-US" dirty="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TW" altLang="zh-CN" dirty="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TW" altLang="en-US" dirty="0">
                <a:latin typeface="Times New Roman" panose="02020603050405020304" pitchFamily="18" charset="0"/>
                <a:ea typeface="黑体" panose="02010609060101010101" pitchFamily="2" charset="-122"/>
              </a:rPr>
              <a:t> 她的身体状况也很好。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in excellent condition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或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in condition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表示“ 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康状况很好”。</a:t>
            </a:r>
            <a:r>
              <a:rPr lang="zh-TW" altLang="en-US" dirty="0">
                <a:latin typeface="Times New Roman" panose="02020603050405020304" pitchFamily="18" charset="0"/>
                <a:ea typeface="黑体" panose="02010609060101010101" pitchFamily="2" charset="-122"/>
              </a:rPr>
              <a:t>例如：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10000"/>
              </a:lnSpc>
              <a:buChar char="•"/>
            </a:pPr>
            <a:r>
              <a:rPr lang="zh-CN" altLang="en-US">
                <a:latin typeface="Times New Roman" panose="02020603050405020304" pitchFamily="18" charset="0"/>
                <a:ea typeface="黑体" panose="02010609060101010101" pitchFamily="2" charset="-122"/>
              </a:rPr>
              <a:t>  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2" charset="-122"/>
              </a:rPr>
              <a:t>Do exercise every day and you will be back </a:t>
            </a:r>
            <a:endParaRPr lang="en-US" altLang="zh-CN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r>
              <a:rPr lang="en-US" altLang="zh-CN">
                <a:solidFill>
                  <a:srgbClr val="80008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in condition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2" charset="-122"/>
              </a:rPr>
              <a:t> soon.</a:t>
            </a:r>
            <a:endParaRPr lang="en-US" altLang="zh-CN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TW" altLang="zh-CN" dirty="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TW" altLang="en-US" dirty="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TW" altLang="zh-CN" dirty="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TW" altLang="en-US" dirty="0">
                <a:latin typeface="Times New Roman" panose="02020603050405020304" pitchFamily="18" charset="0"/>
                <a:ea typeface="黑体" panose="02010609060101010101" pitchFamily="2" charset="-122"/>
              </a:rPr>
              <a:t>每天锻炼身体，你很快就会恢复健康 的。 </a:t>
            </a:r>
            <a:endParaRPr lang="zh-TW" altLang="zh-CN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out of condition则指“健康状况不佳”。</a:t>
            </a:r>
            <a:r>
              <a:rPr lang="zh-TW" altLang="en-US" dirty="0">
                <a:latin typeface="Times New Roman" panose="02020603050405020304" pitchFamily="18" charset="0"/>
                <a:ea typeface="黑体" panose="02010609060101010101" pitchFamily="2" charset="-122"/>
              </a:rPr>
              <a:t>例如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2" charset="-122"/>
              </a:rPr>
              <a:t>：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10000"/>
              </a:lnSpc>
              <a:buChar char="•"/>
            </a:pPr>
            <a:r>
              <a:rPr lang="zh-CN" altLang="en-US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2" charset="-122"/>
              </a:rPr>
              <a:t>The horse is still </a:t>
            </a:r>
            <a:r>
              <a:rPr lang="en-US" altLang="zh-CN">
                <a:solidFill>
                  <a:srgbClr val="80008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out of condition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2" charset="-122"/>
              </a:rPr>
              <a:t> after a </a:t>
            </a:r>
            <a:endParaRPr lang="en-US" altLang="zh-CN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TW" altLang="en-US" dirty="0">
                <a:latin typeface="Times New Roman" panose="02020603050405020304" pitchFamily="18" charset="0"/>
                <a:ea typeface="黑体" panose="02010609060101010101" pitchFamily="2" charset="-122"/>
              </a:rPr>
              <a:t>   serious illness. 这匹马生了一场大病，目前</a:t>
            </a:r>
            <a:endParaRPr lang="zh-TW" altLang="zh-CN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TW" altLang="zh-CN" dirty="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TW" altLang="en-US" dirty="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TW" altLang="zh-CN" dirty="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TW" altLang="en-US" dirty="0">
                <a:latin typeface="Times New Roman" panose="02020603050405020304" pitchFamily="18" charset="0"/>
                <a:ea typeface="黑体" panose="02010609060101010101" pitchFamily="2" charset="-122"/>
              </a:rPr>
              <a:t>健康状况 仍然不佳。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charRg st="53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charRg st="105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charRg st="151" end="1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charRg st="174" end="1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charRg st="198" end="2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charRg st="229" end="2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charRg st="275" end="3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charRg st="308" end="3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5" name="矩形 66564"/>
          <p:cNvSpPr/>
          <p:nvPr/>
        </p:nvSpPr>
        <p:spPr>
          <a:xfrm>
            <a:off x="609600" y="762000"/>
            <a:ext cx="7915275" cy="5214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黑体" panose="02010609060101010101" pitchFamily="2" charset="-122"/>
              </a:rPr>
              <a:t>3. Perhaps I am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too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2" charset="-122"/>
              </a:rPr>
              <a:t> weak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to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2" charset="-122"/>
              </a:rPr>
              <a:t> do any exercise.</a:t>
            </a:r>
            <a:endParaRPr lang="en-US" altLang="zh-CN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2" charset="-122"/>
              </a:rPr>
              <a:t>    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2" charset="-122"/>
              </a:rPr>
              <a:t>也许我太虚弱不能做任何运动。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too…to…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表否定含义，表示“太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……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而不能”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  <a:buChar char="•"/>
            </a:pPr>
            <a:r>
              <a:rPr lang="zh-CN" altLang="en-US">
                <a:latin typeface="Times New Roman" panose="02020603050405020304" pitchFamily="18" charset="0"/>
                <a:ea typeface="黑体" panose="02010609060101010101" pitchFamily="2" charset="-122"/>
              </a:rPr>
              <a:t>  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2" charset="-122"/>
              </a:rPr>
              <a:t>My brother is </a:t>
            </a:r>
            <a:r>
              <a:rPr lang="en-US" altLang="zh-CN">
                <a:solidFill>
                  <a:srgbClr val="80008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too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2" charset="-122"/>
              </a:rPr>
              <a:t> young </a:t>
            </a:r>
            <a:r>
              <a:rPr lang="en-US" altLang="zh-CN">
                <a:solidFill>
                  <a:srgbClr val="80008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to go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2" charset="-122"/>
              </a:rPr>
              <a:t> to school. </a:t>
            </a:r>
            <a:endParaRPr lang="en-US" altLang="zh-CN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2" charset="-122"/>
              </a:rPr>
              <a:t>  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2" charset="-122"/>
              </a:rPr>
              <a:t>我弟弟年龄太小，不能上学。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  <a:buChar char="•"/>
            </a:pPr>
            <a:r>
              <a:rPr lang="zh-CN" altLang="en-US">
                <a:latin typeface="Times New Roman" panose="02020603050405020304" pitchFamily="18" charset="0"/>
                <a:ea typeface="黑体" panose="02010609060101010101" pitchFamily="2" charset="-122"/>
              </a:rPr>
              <a:t>  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2" charset="-122"/>
              </a:rPr>
              <a:t>We walk</a:t>
            </a:r>
            <a:r>
              <a:rPr lang="en-US" altLang="zh-CN">
                <a:solidFill>
                  <a:srgbClr val="80008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too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2" charset="-122"/>
              </a:rPr>
              <a:t> slowly </a:t>
            </a:r>
            <a:r>
              <a:rPr lang="en-US" altLang="zh-CN">
                <a:solidFill>
                  <a:srgbClr val="80008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to 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2" charset="-122"/>
              </a:rPr>
              <a:t>get there on time.</a:t>
            </a:r>
            <a:endParaRPr lang="en-US" altLang="zh-CN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2" charset="-122"/>
              </a:rPr>
              <a:t>  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2" charset="-122"/>
              </a:rPr>
              <a:t>我们走得太慢，不能按时到达那儿。</a:t>
            </a:r>
            <a:endParaRPr lang="en-US" altLang="en-US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charRg st="65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5">
                                            <p:txEl>
                                              <p:charRg st="65" end="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charRg st="90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565">
                                            <p:txEl>
                                              <p:charRg st="90" end="1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charRg st="134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6565">
                                            <p:txEl>
                                              <p:charRg st="134" end="1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charRg st="151" end="1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6565">
                                            <p:txEl>
                                              <p:charRg st="151" end="1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charRg st="194" end="2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6565">
                                            <p:txEl>
                                              <p:charRg st="194" end="2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9" name="矩形 67588"/>
          <p:cNvSpPr/>
          <p:nvPr/>
        </p:nvSpPr>
        <p:spPr>
          <a:xfrm>
            <a:off x="685800" y="609600"/>
            <a:ext cx="8153400" cy="5845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5000"/>
              </a:lnSpc>
              <a:buChar char="•"/>
            </a:pPr>
            <a:r>
              <a:rPr lang="en-US" altLang="zh-CN" sz="3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“never/not too …to…”</a:t>
            </a:r>
            <a:r>
              <a:rPr lang="zh-CN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这一结构意思是 “不太</a:t>
            </a:r>
            <a:r>
              <a:rPr lang="en-US" altLang="zh-CN" sz="3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……</a:t>
            </a:r>
            <a:r>
              <a:rPr lang="zh-CN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所以能</a:t>
            </a:r>
            <a:r>
              <a:rPr lang="en-US" altLang="zh-CN" sz="3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……”</a:t>
            </a:r>
            <a:r>
              <a:rPr lang="zh-CN" altLang="en-US" sz="3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。双重否定表示肯定意义。</a:t>
            </a:r>
            <a:endParaRPr lang="zh-CN" altLang="en-US" sz="30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5000"/>
              </a:lnSpc>
              <a:buChar char="•"/>
            </a:pPr>
            <a:r>
              <a:rPr lang="zh-CN" altLang="en-US" sz="300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 sz="3000">
                <a:latin typeface="Times New Roman" panose="02020603050405020304" pitchFamily="18" charset="0"/>
                <a:ea typeface="黑体" panose="02010609060101010101" pitchFamily="2" charset="-122"/>
              </a:rPr>
              <a:t>Never </a:t>
            </a:r>
            <a:r>
              <a:rPr lang="en-US" altLang="zh-CN" sz="3000">
                <a:solidFill>
                  <a:srgbClr val="80008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too</a:t>
            </a:r>
            <a:r>
              <a:rPr lang="en-US" altLang="zh-CN" sz="3000">
                <a:latin typeface="Times New Roman" panose="02020603050405020304" pitchFamily="18" charset="0"/>
                <a:ea typeface="黑体" panose="02010609060101010101" pitchFamily="2" charset="-122"/>
              </a:rPr>
              <a:t> old </a:t>
            </a:r>
            <a:r>
              <a:rPr lang="en-US" altLang="zh-CN" sz="3000">
                <a:solidFill>
                  <a:srgbClr val="80008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to</a:t>
            </a:r>
            <a:r>
              <a:rPr lang="en-US" altLang="zh-CN" sz="3000">
                <a:latin typeface="Times New Roman" panose="02020603050405020304" pitchFamily="18" charset="0"/>
                <a:ea typeface="黑体" panose="02010609060101010101" pitchFamily="2" charset="-122"/>
              </a:rPr>
              <a:t> learn. </a:t>
            </a:r>
            <a:endParaRPr lang="en-US" altLang="zh-CN" sz="30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3000" dirty="0">
                <a:latin typeface="Times New Roman" panose="02020603050405020304" pitchFamily="18" charset="0"/>
                <a:ea typeface="黑体" panose="02010609060101010101" pitchFamily="2" charset="-122"/>
              </a:rPr>
              <a:t>  </a:t>
            </a:r>
            <a:r>
              <a:rPr lang="zh-CN" altLang="en-US" sz="3000" dirty="0">
                <a:latin typeface="Times New Roman" panose="02020603050405020304" pitchFamily="18" charset="0"/>
                <a:ea typeface="黑体" panose="02010609060101010101" pitchFamily="2" charset="-122"/>
              </a:rPr>
              <a:t>活到老学到老。  </a:t>
            </a:r>
            <a:endParaRPr lang="zh-CN" altLang="en-US" sz="30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5000"/>
              </a:lnSpc>
              <a:buChar char="•"/>
            </a:pPr>
            <a:r>
              <a:rPr lang="zh-CN" altLang="en-US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2" charset="-122"/>
              </a:rPr>
              <a:t>It’s never </a:t>
            </a:r>
            <a:r>
              <a:rPr lang="en-US" altLang="zh-CN">
                <a:solidFill>
                  <a:srgbClr val="80008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too 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2" charset="-122"/>
              </a:rPr>
              <a:t>late </a:t>
            </a:r>
            <a:r>
              <a:rPr lang="en-US" altLang="zh-CN">
                <a:solidFill>
                  <a:srgbClr val="80008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to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2" charset="-122"/>
              </a:rPr>
              <a:t> stop smoking. </a:t>
            </a:r>
            <a:endParaRPr lang="en-US" altLang="zh-CN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3000" dirty="0">
                <a:latin typeface="Times New Roman" panose="02020603050405020304" pitchFamily="18" charset="0"/>
                <a:ea typeface="黑体" panose="02010609060101010101" pitchFamily="2" charset="-122"/>
              </a:rPr>
              <a:t>  </a:t>
            </a:r>
            <a:r>
              <a:rPr lang="zh-CN" altLang="en-US" sz="3000" dirty="0">
                <a:latin typeface="Times New Roman" panose="02020603050405020304" pitchFamily="18" charset="0"/>
                <a:ea typeface="黑体" panose="02010609060101010101" pitchFamily="2" charset="-122"/>
              </a:rPr>
              <a:t>戒烟何时都不算晚。</a:t>
            </a:r>
            <a:endParaRPr lang="zh-CN" altLang="en-US" sz="30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5000"/>
              </a:lnSpc>
              <a:buChar char="•"/>
            </a:pPr>
            <a:r>
              <a:rPr lang="zh-CN" altLang="en-US" sz="300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en-US" altLang="zh-CN" sz="3000">
                <a:latin typeface="Times New Roman" panose="02020603050405020304" pitchFamily="18" charset="0"/>
                <a:ea typeface="黑体" panose="02010609060101010101" pitchFamily="2" charset="-122"/>
              </a:rPr>
              <a:t>You cannot be </a:t>
            </a:r>
            <a:r>
              <a:rPr lang="en-US" altLang="zh-CN" sz="3000">
                <a:solidFill>
                  <a:srgbClr val="80008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too</a:t>
            </a:r>
            <a:r>
              <a:rPr lang="en-US" altLang="zh-CN" sz="3000">
                <a:latin typeface="Times New Roman" panose="02020603050405020304" pitchFamily="18" charset="0"/>
                <a:ea typeface="黑体" panose="02010609060101010101" pitchFamily="2" charset="-122"/>
              </a:rPr>
              <a:t> careful </a:t>
            </a:r>
            <a:r>
              <a:rPr lang="en-US" altLang="zh-CN" sz="3000">
                <a:solidFill>
                  <a:srgbClr val="80008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to</a:t>
            </a:r>
            <a:r>
              <a:rPr lang="en-US" altLang="zh-CN" sz="3000">
                <a:latin typeface="Times New Roman" panose="02020603050405020304" pitchFamily="18" charset="0"/>
                <a:ea typeface="黑体" panose="02010609060101010101" pitchFamily="2" charset="-122"/>
              </a:rPr>
              <a:t> do your </a:t>
            </a:r>
            <a:endParaRPr lang="en-US" altLang="zh-CN" sz="30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3000">
                <a:latin typeface="Times New Roman" panose="02020603050405020304" pitchFamily="18" charset="0"/>
                <a:ea typeface="黑体" panose="02010609060101010101" pitchFamily="2" charset="-122"/>
              </a:rPr>
              <a:t>   homework.</a:t>
            </a:r>
            <a:endParaRPr lang="en-US" altLang="zh-CN" sz="300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3000" dirty="0">
                <a:latin typeface="Times New Roman" panose="02020603050405020304" pitchFamily="18" charset="0"/>
                <a:ea typeface="黑体" panose="02010609060101010101" pitchFamily="2" charset="-122"/>
              </a:rPr>
              <a:t>  </a:t>
            </a:r>
            <a:r>
              <a:rPr lang="zh-CN" altLang="en-US" sz="3000" dirty="0">
                <a:latin typeface="Times New Roman" panose="02020603050405020304" pitchFamily="18" charset="0"/>
                <a:ea typeface="黑体" panose="02010609060101010101" pitchFamily="2" charset="-122"/>
              </a:rPr>
              <a:t>你做作业越仔细越好</a:t>
            </a:r>
            <a:endParaRPr lang="zh-CN" altLang="en-US" sz="30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3000" dirty="0">
                <a:latin typeface="Times New Roman" panose="02020603050405020304" pitchFamily="18" charset="0"/>
                <a:ea typeface="黑体" panose="02010609060101010101" pitchFamily="2" charset="-122"/>
              </a:rPr>
              <a:t>  </a:t>
            </a:r>
            <a:r>
              <a:rPr lang="en-US" altLang="zh-CN" sz="3000" dirty="0">
                <a:latin typeface="Times New Roman" panose="02020603050405020304" pitchFamily="18" charset="0"/>
                <a:ea typeface="黑体" panose="02010609060101010101" pitchFamily="2" charset="-122"/>
              </a:rPr>
              <a:t>(=</a:t>
            </a:r>
            <a:r>
              <a:rPr lang="zh-CN" altLang="en-US" sz="3000" dirty="0">
                <a:latin typeface="Times New Roman" panose="02020603050405020304" pitchFamily="18" charset="0"/>
                <a:ea typeface="黑体" panose="02010609060101010101" pitchFamily="2" charset="-122"/>
              </a:rPr>
              <a:t>无论怎样仔细也不为过</a:t>
            </a:r>
            <a:r>
              <a:rPr lang="en-US" altLang="zh-CN" sz="3000" dirty="0">
                <a:latin typeface="Times New Roman" panose="02020603050405020304" pitchFamily="18" charset="0"/>
                <a:ea typeface="黑体" panose="02010609060101010101" pitchFamily="2" charset="-122"/>
              </a:rPr>
              <a:t>)</a:t>
            </a:r>
            <a:r>
              <a:rPr lang="zh-CN" altLang="en-US" sz="3000" dirty="0">
                <a:latin typeface="Times New Roman" panose="02020603050405020304" pitchFamily="18" charset="0"/>
                <a:ea typeface="黑体" panose="02010609060101010101" pitchFamily="2" charset="-122"/>
              </a:rPr>
              <a:t>。</a:t>
            </a:r>
            <a:endParaRPr lang="zh-CN" altLang="en-US" sz="3000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charRg st="52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7589">
                                            <p:txEl>
                                              <p:charRg st="52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charRg st="78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7589">
                                            <p:txEl>
                                              <p:charRg st="78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charRg st="90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7589">
                                            <p:txEl>
                                              <p:charRg st="90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charRg st="129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7589">
                                            <p:txEl>
                                              <p:charRg st="129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charRg st="141" end="1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charRg st="180" end="1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charRg st="193" end="2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67589">
                                            <p:txEl>
                                              <p:charRg st="193" end="2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charRg st="205" end="2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67589">
                                            <p:txEl>
                                              <p:charRg st="205" end="2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矩形 43009"/>
          <p:cNvSpPr/>
          <p:nvPr/>
        </p:nvSpPr>
        <p:spPr>
          <a:xfrm>
            <a:off x="685800" y="2438400"/>
            <a:ext cx="8001000" cy="3930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1. How long ______ you____ your best friend?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      A. do; know              B. did; know 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      C. will: know            D. have; known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2. I _______ ill since last night.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     A. have been             B. was	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lnSpc>
                <a:spcPct val="13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     C. am	                       D. have gone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012" name="矩形 43011"/>
          <p:cNvSpPr/>
          <p:nvPr/>
        </p:nvSpPr>
        <p:spPr>
          <a:xfrm>
            <a:off x="609600" y="1600200"/>
            <a:ext cx="38544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一、</a:t>
            </a:r>
            <a:r>
              <a:rPr lang="zh-TW" alt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单项</a:t>
            </a:r>
            <a:r>
              <a:rPr lang="zh-CN" alt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选择题。</a:t>
            </a:r>
            <a:endParaRPr lang="zh-CN" altLang="en-US" sz="3600" dirty="0">
              <a:solidFill>
                <a:srgbClr val="000099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3013" name="矩形 43012"/>
          <p:cNvSpPr/>
          <p:nvPr/>
        </p:nvSpPr>
        <p:spPr>
          <a:xfrm>
            <a:off x="3200400" y="2514600"/>
            <a:ext cx="5143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endParaRPr lang="en-US" altLang="zh-CN" sz="36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014" name="矩形 43013"/>
          <p:cNvSpPr/>
          <p:nvPr/>
        </p:nvSpPr>
        <p:spPr>
          <a:xfrm>
            <a:off x="1905000" y="4419600"/>
            <a:ext cx="5143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endParaRPr lang="en-US" altLang="zh-CN" sz="36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3015" name="矩形 43014"/>
          <p:cNvSpPr/>
          <p:nvPr/>
        </p:nvSpPr>
        <p:spPr>
          <a:xfrm>
            <a:off x="3200400" y="533400"/>
            <a:ext cx="2819400" cy="838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Exercises</a:t>
            </a:r>
            <a:endParaRPr lang="zh-CN" altLang="en-US" sz="3600" b="1">
              <a:ln w="127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  <a:tileRect/>
              </a:gradFill>
              <a:effectLst>
                <a:outerShdw dist="35921" dir="2699999" sy="50000" rotWithShape="0">
                  <a:srgbClr val="875B0D">
                    <a:alpha val="7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3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3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13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01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5" name="矩形 40964"/>
          <p:cNvSpPr/>
          <p:nvPr/>
        </p:nvSpPr>
        <p:spPr>
          <a:xfrm>
            <a:off x="457200" y="847725"/>
            <a:ext cx="8001000" cy="5553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4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3. You should _______ your temperature.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     A. take   B. have	C. make	D. do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4. The old man is too old ______ a car.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     A. drives            B. has driven 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     C. driving          D. to drive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5. Could you give me ________	?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     A. advices	      B. some advice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     C. an advice      D. some pieces of advices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0966" name="矩形 40965"/>
          <p:cNvSpPr/>
          <p:nvPr/>
        </p:nvSpPr>
        <p:spPr>
          <a:xfrm>
            <a:off x="3429000" y="1000125"/>
            <a:ext cx="5143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endParaRPr lang="en-US" altLang="zh-CN" sz="36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0967" name="矩形 40966"/>
          <p:cNvSpPr/>
          <p:nvPr/>
        </p:nvSpPr>
        <p:spPr>
          <a:xfrm>
            <a:off x="5200650" y="2286000"/>
            <a:ext cx="5143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endParaRPr lang="en-US" altLang="zh-CN" sz="36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0968" name="矩形 40967"/>
          <p:cNvSpPr/>
          <p:nvPr/>
        </p:nvSpPr>
        <p:spPr>
          <a:xfrm>
            <a:off x="4648200" y="4429125"/>
            <a:ext cx="5143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endParaRPr lang="en-US" altLang="zh-CN" sz="36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6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6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6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6" name="矩形 44035"/>
          <p:cNvSpPr/>
          <p:nvPr/>
        </p:nvSpPr>
        <p:spPr>
          <a:xfrm>
            <a:off x="533400" y="1600200"/>
            <a:ext cx="8229600" cy="4575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15000"/>
              </a:lnSpc>
            </a:pPr>
            <a:r>
              <a:rPr lang="en-US" altLang="zh-TW">
                <a:latin typeface="Times New Roman" panose="02020603050405020304" pitchFamily="18" charset="0"/>
                <a:ea typeface="黑体" panose="02010609060101010101" pitchFamily="2" charset="-122"/>
              </a:rPr>
              <a:t>1. Have you found your _____ (</a:t>
            </a:r>
            <a:r>
              <a:rPr lang="zh-TW" altLang="en-US" dirty="0">
                <a:latin typeface="Times New Roman" panose="02020603050405020304" pitchFamily="18" charset="0"/>
                <a:ea typeface="黑体" panose="02010609060101010101" pitchFamily="2" charset="-122"/>
              </a:rPr>
              <a:t>宠物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2" charset="-122"/>
              </a:rPr>
              <a:t>)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2" charset="-122"/>
              </a:rPr>
              <a:t>？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zh-TW" altLang="en-US" dirty="0">
                <a:latin typeface="Times New Roman" panose="02020603050405020304" pitchFamily="18" charset="0"/>
                <a:ea typeface="黑体" panose="02010609060101010101" pitchFamily="2" charset="-122"/>
              </a:rPr>
              <a:t>2. John is a _______ (成员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2" charset="-122"/>
              </a:rPr>
              <a:t>) of the basketball  </a:t>
            </a:r>
            <a:endParaRPr lang="en-US" altLang="zh-CN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altLang="zh-CN">
                <a:latin typeface="Times New Roman" panose="02020603050405020304" pitchFamily="18" charset="0"/>
                <a:ea typeface="黑体" panose="02010609060101010101" pitchFamily="2" charset="-122"/>
              </a:rPr>
              <a:t>    club.</a:t>
            </a:r>
            <a:endParaRPr lang="en-US" altLang="zh-CN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zh-TW" altLang="en-US" dirty="0">
                <a:latin typeface="Times New Roman" panose="02020603050405020304" pitchFamily="18" charset="0"/>
                <a:ea typeface="黑体" panose="02010609060101010101" pitchFamily="2" charset="-122"/>
              </a:rPr>
              <a:t>3. My father had a_________ (头痛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2" charset="-122"/>
              </a:rPr>
              <a:t>) yesterday.</a:t>
            </a:r>
            <a:endParaRPr lang="en-US" altLang="zh-CN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pitchFamily="2" charset="-122"/>
              </a:rPr>
              <a:t>4. _______ ( 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2" charset="-122"/>
              </a:rPr>
              <a:t>自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2" charset="-122"/>
              </a:rPr>
              <a:t>……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2" charset="-122"/>
              </a:rPr>
              <a:t>以来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2" charset="-122"/>
              </a:rPr>
              <a:t>) then, we have </a:t>
            </a:r>
            <a:endParaRPr lang="en-US" altLang="zh-CN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altLang="zh-CN">
                <a:latin typeface="Times New Roman" panose="02020603050405020304" pitchFamily="18" charset="0"/>
                <a:ea typeface="黑体" panose="02010609060101010101" pitchFamily="2" charset="-122"/>
              </a:rPr>
              <a:t>    known each other.</a:t>
            </a:r>
            <a:endParaRPr lang="en-US" altLang="zh-CN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zh-TW" altLang="en-US" dirty="0">
                <a:latin typeface="Times New Roman" panose="02020603050405020304" pitchFamily="18" charset="0"/>
                <a:ea typeface="黑体" panose="02010609060101010101" pitchFamily="2" charset="-122"/>
              </a:rPr>
              <a:t>5. The doctor took her ____________ (体温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2" charset="-122"/>
              </a:rPr>
              <a:t>） 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zh-CN" altLang="en-US"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2" charset="-122"/>
              </a:rPr>
              <a:t>and found that she had a fever.</a:t>
            </a:r>
            <a:endParaRPr lang="en-US" altLang="zh-CN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4037" name="矩形 44036"/>
          <p:cNvSpPr/>
          <p:nvPr/>
        </p:nvSpPr>
        <p:spPr>
          <a:xfrm>
            <a:off x="457200" y="814388"/>
            <a:ext cx="6303963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二、根据句意和汉语提示写单词。</a:t>
            </a:r>
            <a:endParaRPr lang="zh-CN" altLang="en-US" dirty="0">
              <a:solidFill>
                <a:srgbClr val="000099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4039" name="矩形 44038"/>
          <p:cNvSpPr/>
          <p:nvPr/>
        </p:nvSpPr>
        <p:spPr>
          <a:xfrm>
            <a:off x="4989513" y="1600200"/>
            <a:ext cx="725487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pet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4040" name="矩形 44039"/>
          <p:cNvSpPr/>
          <p:nvPr/>
        </p:nvSpPr>
        <p:spPr>
          <a:xfrm>
            <a:off x="2590800" y="2209800"/>
            <a:ext cx="162877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member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4041" name="矩形 44040"/>
          <p:cNvSpPr/>
          <p:nvPr/>
        </p:nvSpPr>
        <p:spPr>
          <a:xfrm>
            <a:off x="3886200" y="3352800"/>
            <a:ext cx="18097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headache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4042" name="矩形 44041"/>
          <p:cNvSpPr/>
          <p:nvPr/>
        </p:nvSpPr>
        <p:spPr>
          <a:xfrm>
            <a:off x="1150938" y="3886200"/>
            <a:ext cx="1211262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Since 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4043" name="矩形 44042"/>
          <p:cNvSpPr/>
          <p:nvPr/>
        </p:nvSpPr>
        <p:spPr>
          <a:xfrm>
            <a:off x="4572000" y="5029200"/>
            <a:ext cx="235108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temperature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9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9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39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40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40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040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041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41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041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042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042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4042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043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043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043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60" name="矩形 45059"/>
          <p:cNvSpPr/>
          <p:nvPr/>
        </p:nvSpPr>
        <p:spPr>
          <a:xfrm>
            <a:off x="762000" y="1524000"/>
            <a:ext cx="8077200" cy="4692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5000"/>
              </a:lnSpc>
            </a:pPr>
            <a:r>
              <a:rPr lang="zh-TW" altLang="en-US" dirty="0">
                <a:latin typeface="Times New Roman" panose="02020603050405020304" pitchFamily="18" charset="0"/>
                <a:ea typeface="黑体" panose="02010609060101010101" pitchFamily="2" charset="-122"/>
              </a:rPr>
              <a:t>1. 他最近没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2" charset="-122"/>
              </a:rPr>
              <a:t>有</a:t>
            </a:r>
            <a:r>
              <a:rPr lang="zh-TW" altLang="en-US" dirty="0">
                <a:latin typeface="Times New Roman" panose="02020603050405020304" pitchFamily="18" charset="0"/>
                <a:ea typeface="黑体" panose="02010609060101010101" pitchFamily="2" charset="-122"/>
              </a:rPr>
              <a:t>去看电影。</a:t>
            </a:r>
            <a:endParaRPr lang="zh-TW" altLang="en-US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5000"/>
              </a:lnSpc>
            </a:pPr>
            <a:r>
              <a:rPr lang="en-US" altLang="zh-TW">
                <a:latin typeface="Times New Roman" panose="02020603050405020304" pitchFamily="18" charset="0"/>
                <a:ea typeface="黑体" panose="02010609060101010101" pitchFamily="2" charset="-122"/>
              </a:rPr>
              <a:t>   He ______ _____a film recently.</a:t>
            </a:r>
            <a:endParaRPr lang="en-US" altLang="zh-TW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5000"/>
              </a:lnSpc>
            </a:pPr>
            <a:r>
              <a:rPr lang="zh-TW" altLang="en-US" dirty="0">
                <a:latin typeface="Times New Roman" panose="02020603050405020304" pitchFamily="18" charset="0"/>
                <a:ea typeface="黑体" panose="02010609060101010101" pitchFamily="2" charset="-122"/>
              </a:rPr>
              <a:t>2. 跑步已经成为我生活的一部分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2" charset="-122"/>
              </a:rPr>
              <a:t>。</a:t>
            </a:r>
            <a:endParaRPr lang="zh-TW" altLang="zh-CN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5000"/>
              </a:lnSpc>
            </a:pPr>
            <a:r>
              <a:rPr lang="en-US" altLang="zh-TW">
                <a:latin typeface="Times New Roman" panose="02020603050405020304" pitchFamily="18" charset="0"/>
                <a:ea typeface="黑体" panose="02010609060101010101" pitchFamily="2" charset="-122"/>
              </a:rPr>
              <a:t>    Running ____ _______ _____ of my life.</a:t>
            </a:r>
            <a:endParaRPr lang="en-US" altLang="zh-TW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5000"/>
              </a:lnSpc>
            </a:pPr>
            <a:r>
              <a:rPr lang="zh-TW" altLang="en-US" dirty="0">
                <a:latin typeface="Times New Roman" panose="02020603050405020304" pitchFamily="18" charset="0"/>
                <a:ea typeface="黑体" panose="02010609060101010101" pitchFamily="2" charset="-122"/>
              </a:rPr>
              <a:t>3. 我每天锻炼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2" charset="-122"/>
              </a:rPr>
              <a:t>，</a:t>
            </a:r>
            <a:r>
              <a:rPr lang="zh-TW" altLang="en-US" dirty="0">
                <a:latin typeface="Times New Roman" panose="02020603050405020304" pitchFamily="18" charset="0"/>
                <a:ea typeface="黑体" panose="02010609060101010101" pitchFamily="2" charset="-122"/>
              </a:rPr>
              <a:t>身体状况非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2" charset="-122"/>
              </a:rPr>
              <a:t>常好。</a:t>
            </a:r>
            <a:endParaRPr lang="en-US" altLang="zh-TW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5000"/>
              </a:lnSpc>
            </a:pPr>
            <a:r>
              <a:rPr lang="en-US" altLang="zh-TW">
                <a:latin typeface="Times New Roman" panose="02020603050405020304" pitchFamily="18" charset="0"/>
                <a:ea typeface="黑体" panose="02010609060101010101" pitchFamily="2" charset="-122"/>
              </a:rPr>
              <a:t>    I take exercise every day and now I am</a:t>
            </a:r>
            <a:endParaRPr lang="zh-CN" altLang="en-US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35000"/>
              </a:lnSpc>
            </a:pPr>
            <a:r>
              <a:rPr lang="zh-CN" altLang="en-US">
                <a:latin typeface="Times New Roman" panose="02020603050405020304" pitchFamily="18" charset="0"/>
                <a:ea typeface="黑体" panose="02010609060101010101" pitchFamily="2" charset="-122"/>
              </a:rPr>
              <a:t>    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2" charset="-122"/>
              </a:rPr>
              <a:t>___ _________ _________.</a:t>
            </a:r>
            <a:endParaRPr lang="zh-TW" altLang="en-US" dirty="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5061" name="矩形 45060"/>
          <p:cNvSpPr/>
          <p:nvPr/>
        </p:nvSpPr>
        <p:spPr>
          <a:xfrm>
            <a:off x="533400" y="685800"/>
            <a:ext cx="6553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dirty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三、根据中文提示完成句子。</a:t>
            </a:r>
            <a:endParaRPr lang="zh-CN" altLang="en-US" sz="3600" dirty="0">
              <a:solidFill>
                <a:srgbClr val="000099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5063" name="矩形 45062"/>
          <p:cNvSpPr/>
          <p:nvPr/>
        </p:nvSpPr>
        <p:spPr>
          <a:xfrm>
            <a:off x="1752600" y="2286000"/>
            <a:ext cx="22955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TW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hasn't 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seen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5064" name="矩形 45063"/>
          <p:cNvSpPr/>
          <p:nvPr/>
        </p:nvSpPr>
        <p:spPr>
          <a:xfrm>
            <a:off x="2971800" y="3657600"/>
            <a:ext cx="3505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has  become  part 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5065" name="矩形 45064"/>
          <p:cNvSpPr/>
          <p:nvPr/>
        </p:nvSpPr>
        <p:spPr>
          <a:xfrm>
            <a:off x="1295400" y="5638800"/>
            <a:ext cx="5105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in    excellent    condition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3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3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63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64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64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064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065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65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065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4" name="矩形 46083"/>
          <p:cNvSpPr/>
          <p:nvPr/>
        </p:nvSpPr>
        <p:spPr>
          <a:xfrm>
            <a:off x="762000" y="1143000"/>
            <a:ext cx="8001000" cy="4483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黑体" panose="02010609060101010101" pitchFamily="2" charset="-122"/>
              </a:rPr>
              <a:t>4.琳达在这所大学学习五个月了。</a:t>
            </a:r>
            <a:endParaRPr lang="en-US" altLang="zh-CN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黑体" panose="02010609060101010101" pitchFamily="2" charset="-122"/>
              </a:rPr>
              <a:t>   Linda ___ _______ at this university for  </a:t>
            </a:r>
            <a:endParaRPr lang="en-US" altLang="zh-CN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黑体" panose="02010609060101010101" pitchFamily="2" charset="-122"/>
              </a:rPr>
              <a:t>   five months.</a:t>
            </a:r>
            <a:endParaRPr lang="en-US" altLang="zh-CN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黑体" panose="02010609060101010101" pitchFamily="2" charset="-122"/>
              </a:rPr>
              <a:t>5.这个小男孩儿玩了很长时间的电</a:t>
            </a:r>
            <a:r>
              <a:rPr lang="zh-CN" altLang="en-US" dirty="0">
                <a:latin typeface="Times New Roman" panose="02020603050405020304" pitchFamily="18" charset="0"/>
                <a:ea typeface="黑体" panose="02010609060101010101" pitchFamily="2" charset="-122"/>
              </a:rPr>
              <a:t>脑</a:t>
            </a:r>
            <a:r>
              <a:rPr lang="zh-TW" altLang="en-US" dirty="0">
                <a:latin typeface="Times New Roman" panose="02020603050405020304" pitchFamily="18" charset="0"/>
                <a:ea typeface="黑体" panose="02010609060101010101" pitchFamily="2" charset="-122"/>
              </a:rPr>
              <a:t>游戏。</a:t>
            </a:r>
            <a:endParaRPr lang="zh-CN" altLang="en-US" dirty="0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Times New Roman" panose="02020603050405020304" pitchFamily="18" charset="0"/>
                <a:ea typeface="黑体" panose="02010609060101010101" pitchFamily="2" charset="-122"/>
              </a:rPr>
              <a:t>   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2" charset="-122"/>
              </a:rPr>
              <a:t>This little boy ____ ________ computer  </a:t>
            </a:r>
            <a:endParaRPr lang="en-US" altLang="zh-CN"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黑体" panose="02010609060101010101" pitchFamily="2" charset="-122"/>
              </a:rPr>
              <a:t>   games for a long time.</a:t>
            </a:r>
            <a:endParaRPr lang="en-US" altLang="zh-CN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6085" name="矩形 46084"/>
          <p:cNvSpPr/>
          <p:nvPr/>
        </p:nvSpPr>
        <p:spPr>
          <a:xfrm>
            <a:off x="2286000" y="2057400"/>
            <a:ext cx="2286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has  studied 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6086" name="矩形 46085"/>
          <p:cNvSpPr/>
          <p:nvPr/>
        </p:nvSpPr>
        <p:spPr>
          <a:xfrm>
            <a:off x="3657600" y="4267200"/>
            <a:ext cx="2514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has     played </a:t>
            </a:r>
            <a:endParaRPr lang="en-US" altLang="zh-CN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5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5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85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6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6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086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300" name="Rectangle 2"/>
          <p:cNvSpPr/>
          <p:nvPr/>
        </p:nvSpPr>
        <p:spPr>
          <a:xfrm>
            <a:off x="2749550" y="1049338"/>
            <a:ext cx="3648075" cy="849312"/>
          </a:xfrm>
          <a:prstGeom prst="rect">
            <a:avLst/>
          </a:prstGeom>
          <a:noFill/>
          <a:ln w="9525">
            <a:noFill/>
          </a:ln>
        </p:spPr>
        <p:txBody>
          <a:bodyPr wrap="none" lIns="91435" tIns="45717" rIns="91435" bIns="45717">
            <a:spAutoFit/>
          </a:bodyPr>
          <a:p>
            <a:pPr defTabSz="913130">
              <a:spcBef>
                <a:spcPct val="50000"/>
              </a:spcBef>
            </a:pPr>
            <a:r>
              <a:rPr lang="en-US" altLang="zh-CN" sz="5200">
                <a:solidFill>
                  <a:srgbClr val="003399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Homework</a:t>
            </a:r>
            <a:endParaRPr lang="en-US" altLang="zh-CN" sz="5200">
              <a:solidFill>
                <a:srgbClr val="003399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302" name="矩形 55301"/>
          <p:cNvSpPr/>
          <p:nvPr/>
        </p:nvSpPr>
        <p:spPr>
          <a:xfrm>
            <a:off x="914400" y="2590800"/>
            <a:ext cx="7620000" cy="2563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Do you know how to keep healthy? </a:t>
            </a:r>
            <a:endParaRPr lang="en-US" altLang="zh-CN" sz="360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600">
                <a:latin typeface="Times New Roman" panose="02020603050405020304" pitchFamily="18" charset="0"/>
                <a:ea typeface="宋体" panose="02010600030101010101" pitchFamily="2" charset="-122"/>
              </a:rPr>
              <a:t>Talk about with your classmates and put the healthy living styles into practice.</a:t>
            </a:r>
            <a:endParaRPr lang="en-US" altLang="zh-CN" sz="36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内容占位符 2"/>
          <p:cNvSpPr>
            <a:spLocks noGrp="1"/>
          </p:cNvSpPr>
          <p:nvPr>
            <p:ph idx="4294967295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endParaRPr lang="zh-CN" altLang="zh-CN" dirty="0"/>
          </a:p>
        </p:txBody>
      </p:sp>
      <p:pic>
        <p:nvPicPr>
          <p:cNvPr id="35843" name="Picture 2" descr="C:\Users\AppleBar\Desktop\剪头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2636838"/>
            <a:ext cx="2303463" cy="223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4" name="矩形 6"/>
          <p:cNvPicPr/>
          <p:nvPr/>
        </p:nvPicPr>
        <p:blipFill>
          <a:blip r:embed="rId2"/>
          <a:stretch>
            <a:fillRect/>
          </a:stretch>
        </p:blipFill>
        <p:spPr>
          <a:xfrm>
            <a:off x="2170113" y="2786063"/>
            <a:ext cx="6383337" cy="15668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5"/>
          <p:cNvGrpSpPr/>
          <p:nvPr/>
        </p:nvGrpSpPr>
        <p:grpSpPr>
          <a:xfrm>
            <a:off x="7235825" y="981075"/>
            <a:ext cx="1368425" cy="3454400"/>
            <a:chOff x="0" y="0"/>
            <a:chExt cx="1655762" cy="3311525"/>
          </a:xfrm>
        </p:grpSpPr>
        <p:sp>
          <p:nvSpPr>
            <p:cNvPr id="4101" name="Freeform 2"/>
            <p:cNvSpPr/>
            <p:nvPr/>
          </p:nvSpPr>
          <p:spPr>
            <a:xfrm>
              <a:off x="212725" y="0"/>
              <a:ext cx="219075" cy="86360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38" h="544">
                  <a:moveTo>
                    <a:pt x="47" y="0"/>
                  </a:moveTo>
                  <a:lnTo>
                    <a:pt x="6" y="216"/>
                  </a:lnTo>
                  <a:cubicBezTo>
                    <a:pt x="0" y="273"/>
                    <a:pt x="7" y="305"/>
                    <a:pt x="12" y="342"/>
                  </a:cubicBezTo>
                  <a:cubicBezTo>
                    <a:pt x="17" y="379"/>
                    <a:pt x="29" y="411"/>
                    <a:pt x="38" y="437"/>
                  </a:cubicBezTo>
                  <a:lnTo>
                    <a:pt x="69" y="500"/>
                  </a:lnTo>
                  <a:lnTo>
                    <a:pt x="138" y="544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02" name="Oval 3"/>
            <p:cNvSpPr/>
            <p:nvPr/>
          </p:nvSpPr>
          <p:spPr>
            <a:xfrm>
              <a:off x="431800" y="574675"/>
              <a:ext cx="360362" cy="360362"/>
            </a:xfrm>
            <a:prstGeom prst="ellipse">
              <a:avLst/>
            </a:prstGeom>
            <a:solidFill>
              <a:schemeClr val="bg1"/>
            </a:solidFill>
            <a:ln w="222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endParaRPr lang="zh-CN" altLang="zh-CN" sz="18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03" name="Freeform 4"/>
            <p:cNvSpPr/>
            <p:nvPr/>
          </p:nvSpPr>
          <p:spPr>
            <a:xfrm>
              <a:off x="554037" y="574675"/>
              <a:ext cx="165100" cy="28892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104" h="182">
                  <a:moveTo>
                    <a:pt x="59" y="0"/>
                  </a:moveTo>
                  <a:cubicBezTo>
                    <a:pt x="53" y="19"/>
                    <a:pt x="0" y="50"/>
                    <a:pt x="25" y="113"/>
                  </a:cubicBezTo>
                  <a:cubicBezTo>
                    <a:pt x="50" y="176"/>
                    <a:pt x="88" y="168"/>
                    <a:pt x="104" y="182"/>
                  </a:cubicBezTo>
                </a:path>
              </a:pathLst>
            </a:custGeom>
            <a:solidFill>
              <a:schemeClr val="bg1"/>
            </a:solidFill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04" name="Freeform 5"/>
            <p:cNvSpPr/>
            <p:nvPr/>
          </p:nvSpPr>
          <p:spPr>
            <a:xfrm>
              <a:off x="792162" y="719137"/>
              <a:ext cx="142875" cy="144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90" h="91">
                  <a:moveTo>
                    <a:pt x="0" y="0"/>
                  </a:moveTo>
                  <a:lnTo>
                    <a:pt x="65" y="35"/>
                  </a:lnTo>
                  <a:lnTo>
                    <a:pt x="90" y="91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05" name="Freeform 6"/>
            <p:cNvSpPr/>
            <p:nvPr/>
          </p:nvSpPr>
          <p:spPr>
            <a:xfrm>
              <a:off x="647700" y="792162"/>
              <a:ext cx="792162" cy="273050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499" h="172">
                  <a:moveTo>
                    <a:pt x="0" y="137"/>
                  </a:moveTo>
                  <a:lnTo>
                    <a:pt x="67" y="160"/>
                  </a:lnTo>
                  <a:lnTo>
                    <a:pt x="150" y="172"/>
                  </a:lnTo>
                  <a:lnTo>
                    <a:pt x="264" y="160"/>
                  </a:lnTo>
                  <a:lnTo>
                    <a:pt x="397" y="90"/>
                  </a:lnTo>
                  <a:lnTo>
                    <a:pt x="499" y="0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06" name="Freeform 7"/>
            <p:cNvSpPr/>
            <p:nvPr/>
          </p:nvSpPr>
          <p:spPr>
            <a:xfrm>
              <a:off x="382587" y="962025"/>
              <a:ext cx="93663" cy="536575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59" h="338">
                  <a:moveTo>
                    <a:pt x="59" y="0"/>
                  </a:moveTo>
                  <a:lnTo>
                    <a:pt x="13" y="79"/>
                  </a:lnTo>
                  <a:lnTo>
                    <a:pt x="0" y="167"/>
                  </a:lnTo>
                  <a:lnTo>
                    <a:pt x="13" y="243"/>
                  </a:lnTo>
                  <a:lnTo>
                    <a:pt x="57" y="338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07" name="Freeform 8"/>
            <p:cNvSpPr/>
            <p:nvPr/>
          </p:nvSpPr>
          <p:spPr>
            <a:xfrm>
              <a:off x="1587" y="1511300"/>
              <a:ext cx="503238" cy="360362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pathLst>
                <a:path w="317" h="227">
                  <a:moveTo>
                    <a:pt x="317" y="0"/>
                  </a:moveTo>
                  <a:cubicBezTo>
                    <a:pt x="299" y="13"/>
                    <a:pt x="262" y="42"/>
                    <a:pt x="209" y="80"/>
                  </a:cubicBezTo>
                  <a:cubicBezTo>
                    <a:pt x="156" y="118"/>
                    <a:pt x="44" y="197"/>
                    <a:pt x="0" y="227"/>
                  </a:cubicBez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08" name="Freeform 9"/>
            <p:cNvSpPr/>
            <p:nvPr/>
          </p:nvSpPr>
          <p:spPr>
            <a:xfrm>
              <a:off x="0" y="1366837"/>
              <a:ext cx="1008062" cy="661988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635" h="417">
                  <a:moveTo>
                    <a:pt x="0" y="318"/>
                  </a:moveTo>
                  <a:cubicBezTo>
                    <a:pt x="11" y="333"/>
                    <a:pt x="22" y="348"/>
                    <a:pt x="45" y="363"/>
                  </a:cubicBezTo>
                  <a:cubicBezTo>
                    <a:pt x="68" y="378"/>
                    <a:pt x="113" y="409"/>
                    <a:pt x="136" y="409"/>
                  </a:cubicBezTo>
                  <a:cubicBezTo>
                    <a:pt x="159" y="409"/>
                    <a:pt x="166" y="363"/>
                    <a:pt x="181" y="363"/>
                  </a:cubicBezTo>
                  <a:cubicBezTo>
                    <a:pt x="196" y="363"/>
                    <a:pt x="211" y="401"/>
                    <a:pt x="226" y="409"/>
                  </a:cubicBezTo>
                  <a:cubicBezTo>
                    <a:pt x="241" y="417"/>
                    <a:pt x="257" y="417"/>
                    <a:pt x="272" y="409"/>
                  </a:cubicBezTo>
                  <a:cubicBezTo>
                    <a:pt x="287" y="401"/>
                    <a:pt x="294" y="363"/>
                    <a:pt x="317" y="363"/>
                  </a:cubicBezTo>
                  <a:cubicBezTo>
                    <a:pt x="340" y="363"/>
                    <a:pt x="385" y="416"/>
                    <a:pt x="408" y="409"/>
                  </a:cubicBezTo>
                  <a:cubicBezTo>
                    <a:pt x="431" y="402"/>
                    <a:pt x="438" y="333"/>
                    <a:pt x="453" y="318"/>
                  </a:cubicBezTo>
                  <a:cubicBezTo>
                    <a:pt x="468" y="303"/>
                    <a:pt x="484" y="333"/>
                    <a:pt x="499" y="318"/>
                  </a:cubicBezTo>
                  <a:cubicBezTo>
                    <a:pt x="514" y="303"/>
                    <a:pt x="529" y="242"/>
                    <a:pt x="544" y="227"/>
                  </a:cubicBezTo>
                  <a:cubicBezTo>
                    <a:pt x="559" y="212"/>
                    <a:pt x="582" y="242"/>
                    <a:pt x="589" y="227"/>
                  </a:cubicBezTo>
                  <a:cubicBezTo>
                    <a:pt x="596" y="212"/>
                    <a:pt x="581" y="159"/>
                    <a:pt x="589" y="136"/>
                  </a:cubicBezTo>
                  <a:cubicBezTo>
                    <a:pt x="597" y="113"/>
                    <a:pt x="635" y="114"/>
                    <a:pt x="635" y="91"/>
                  </a:cubicBezTo>
                  <a:cubicBezTo>
                    <a:pt x="635" y="68"/>
                    <a:pt x="612" y="0"/>
                    <a:pt x="589" y="0"/>
                  </a:cubicBezTo>
                  <a:cubicBezTo>
                    <a:pt x="566" y="0"/>
                    <a:pt x="547" y="75"/>
                    <a:pt x="499" y="91"/>
                  </a:cubicBezTo>
                  <a:cubicBezTo>
                    <a:pt x="451" y="107"/>
                    <a:pt x="340" y="94"/>
                    <a:pt x="298" y="95"/>
                  </a:cubicBezTo>
                </a:path>
              </a:pathLst>
            </a:custGeom>
            <a:solidFill>
              <a:srgbClr val="FFFF00"/>
            </a:solidFill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09" name="Freeform 10"/>
            <p:cNvSpPr/>
            <p:nvPr/>
          </p:nvSpPr>
          <p:spPr>
            <a:xfrm>
              <a:off x="403225" y="2087562"/>
              <a:ext cx="173037" cy="1079500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0" y="2147483647"/>
                </a:cxn>
                <a:cxn ang="0">
                  <a:pos x="2147483647" y="2147483647"/>
                </a:cxn>
              </a:cxnLst>
              <a:pathLst>
                <a:path w="109" h="680">
                  <a:moveTo>
                    <a:pt x="18" y="0"/>
                  </a:moveTo>
                  <a:lnTo>
                    <a:pt x="0" y="242"/>
                  </a:lnTo>
                  <a:lnTo>
                    <a:pt x="109" y="680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10" name="Freeform 11"/>
            <p:cNvSpPr/>
            <p:nvPr/>
          </p:nvSpPr>
          <p:spPr>
            <a:xfrm>
              <a:off x="935037" y="1295400"/>
              <a:ext cx="576263" cy="484187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363" h="305">
                  <a:moveTo>
                    <a:pt x="0" y="272"/>
                  </a:moveTo>
                  <a:lnTo>
                    <a:pt x="38" y="292"/>
                  </a:lnTo>
                  <a:lnTo>
                    <a:pt x="140" y="305"/>
                  </a:lnTo>
                  <a:lnTo>
                    <a:pt x="311" y="96"/>
                  </a:lnTo>
                  <a:lnTo>
                    <a:pt x="363" y="0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11" name="Freeform 12"/>
            <p:cNvSpPr/>
            <p:nvPr/>
          </p:nvSpPr>
          <p:spPr>
            <a:xfrm>
              <a:off x="1511300" y="1152525"/>
              <a:ext cx="144462" cy="144462"/>
            </a:xfrm>
            <a:custGeom>
              <a:avLst/>
              <a:gdLst/>
              <a:ahLst/>
              <a:cxnLst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</a:cxnLst>
              <a:pathLst>
                <a:path w="91" h="91">
                  <a:moveTo>
                    <a:pt x="0" y="91"/>
                  </a:moveTo>
                  <a:lnTo>
                    <a:pt x="68" y="37"/>
                  </a:lnTo>
                  <a:lnTo>
                    <a:pt x="91" y="0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12" name="Freeform 13"/>
            <p:cNvSpPr/>
            <p:nvPr/>
          </p:nvSpPr>
          <p:spPr>
            <a:xfrm>
              <a:off x="433387" y="3167062"/>
              <a:ext cx="144463" cy="144463"/>
            </a:xfrm>
            <a:custGeom>
              <a:avLst/>
              <a:gdLst/>
              <a:ahLst/>
              <a:cxnLst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0" y="2147483647"/>
                </a:cxn>
              </a:cxnLst>
              <a:pathLst>
                <a:path w="91" h="91">
                  <a:moveTo>
                    <a:pt x="91" y="0"/>
                  </a:moveTo>
                  <a:lnTo>
                    <a:pt x="60" y="45"/>
                  </a:lnTo>
                  <a:lnTo>
                    <a:pt x="0" y="91"/>
                  </a:ln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13" name="Freeform 14"/>
            <p:cNvSpPr/>
            <p:nvPr/>
          </p:nvSpPr>
          <p:spPr>
            <a:xfrm>
              <a:off x="576262" y="3167062"/>
              <a:ext cx="114300" cy="1190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pathLst>
                <a:path w="72" h="75">
                  <a:moveTo>
                    <a:pt x="0" y="0"/>
                  </a:moveTo>
                  <a:cubicBezTo>
                    <a:pt x="10" y="1"/>
                    <a:pt x="49" y="18"/>
                    <a:pt x="62" y="6"/>
                  </a:cubicBezTo>
                  <a:cubicBezTo>
                    <a:pt x="72" y="18"/>
                    <a:pt x="62" y="61"/>
                    <a:pt x="62" y="75"/>
                  </a:cubicBezTo>
                </a:path>
              </a:pathLst>
            </a:custGeom>
            <a:noFill/>
            <a:ln w="222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4114" name="静怡的夜"/>
          <p:cNvGrpSpPr/>
          <p:nvPr/>
        </p:nvGrpSpPr>
        <p:grpSpPr>
          <a:xfrm>
            <a:off x="3551238" y="4775200"/>
            <a:ext cx="3629025" cy="1824038"/>
            <a:chOff x="6747" y="3964"/>
            <a:chExt cx="5715" cy="2871"/>
          </a:xfrm>
        </p:grpSpPr>
        <p:pic>
          <p:nvPicPr>
            <p:cNvPr id="4115" name="图片 6"/>
            <p:cNvPicPr>
              <a:picLocks noGrp="1"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65" y="3964"/>
              <a:ext cx="5669" cy="287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16" name="文本框 10"/>
            <p:cNvSpPr txBox="1"/>
            <p:nvPr/>
          </p:nvSpPr>
          <p:spPr>
            <a:xfrm>
              <a:off x="6747" y="4964"/>
              <a:ext cx="5715" cy="15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algn="ctr"/>
              <a:r>
                <a:rPr lang="zh-CN" altLang="en-US" sz="3000" b="1">
                  <a:solidFill>
                    <a:srgbClr val="91B0DC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桂林市桂电中学录制</a:t>
              </a:r>
              <a:endParaRPr lang="zh-CN" altLang="en-US" sz="3000" b="1">
                <a:solidFill>
                  <a:srgbClr val="91B0DC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  <a:p>
              <a:pPr algn="ctr"/>
              <a:r>
                <a:rPr lang="en-US" altLang="zh-CN" sz="3000" b="1">
                  <a:solidFill>
                    <a:srgbClr val="91B0DC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2020.8.19</a:t>
              </a:r>
              <a:endParaRPr lang="en-US" altLang="zh-CN" sz="3000" b="1">
                <a:solidFill>
                  <a:srgbClr val="91B0DC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pic>
        <p:nvPicPr>
          <p:cNvPr id="3" name="游戏原声 - Theme From SWAT-Rhythm Heritage [mqms]">
            <a:hlinkClick r:id="" action="ppaction://media"/>
          </p:cNvPr>
          <p:cNvPicPr/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82395" y="537781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2501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6802" name="矩形 76801"/>
          <p:cNvSpPr/>
          <p:nvPr/>
        </p:nvSpPr>
        <p:spPr>
          <a:xfrm>
            <a:off x="838200" y="609600"/>
            <a:ext cx="7696200" cy="5638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40000"/>
              </a:lnSpc>
            </a:pP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Main contents:</a:t>
            </a:r>
            <a:endParaRPr lang="en-US" altLang="zh-CN" sz="36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buChar char="•"/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Key vocabulary 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well, heart, active, pet, member, take part 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en-US" altLang="zh-CN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(in sth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.), then, daily, weak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buChar char="•"/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Key structures 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I have had him for three months now and   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I feel really healthy.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Since then, it has become part of my life.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8610" name="图片 68609" descr="YA痛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9000" y="1981200"/>
            <a:ext cx="1727200" cy="2430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12" name="图片 68611" descr="F2009020607245417421819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057400"/>
            <a:ext cx="1601788" cy="243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13" name="图片 68612" descr="mf700-00074815"/>
          <p:cNvPicPr>
            <a:picLocks noChangeAspect="1"/>
          </p:cNvPicPr>
          <p:nvPr/>
        </p:nvPicPr>
        <p:blipFill>
          <a:blip r:embed="rId3"/>
          <a:srcRect b="10268"/>
          <a:stretch>
            <a:fillRect/>
          </a:stretch>
        </p:blipFill>
        <p:spPr>
          <a:xfrm>
            <a:off x="5257800" y="2057400"/>
            <a:ext cx="1827213" cy="243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614" name="图片 68613" descr="14164693958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057400"/>
            <a:ext cx="3048000" cy="228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8615" name="矩形 68614"/>
          <p:cNvSpPr/>
          <p:nvPr/>
        </p:nvSpPr>
        <p:spPr>
          <a:xfrm>
            <a:off x="2590800" y="685800"/>
            <a:ext cx="3657600" cy="838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zh-CN" altLang="en-US" sz="3600" b="1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lbertus" charset="0"/>
                <a:ea typeface="Albertus" charset="0"/>
              </a:rPr>
              <a:t>Ask and answer</a:t>
            </a:r>
            <a:endParaRPr lang="zh-CN" altLang="en-US" sz="3600" b="1" spc="-36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lbertus" charset="0"/>
              <a:ea typeface="Albertus" charset="0"/>
            </a:endParaRPr>
          </a:p>
        </p:txBody>
      </p:sp>
      <p:sp>
        <p:nvSpPr>
          <p:cNvPr id="68616" name="矩形 68615"/>
          <p:cNvSpPr/>
          <p:nvPr/>
        </p:nvSpPr>
        <p:spPr>
          <a:xfrm>
            <a:off x="1447800" y="4724400"/>
            <a:ext cx="6526213" cy="1530350"/>
          </a:xfrm>
          <a:prstGeom prst="rect">
            <a:avLst/>
          </a:prstGeom>
          <a:noFill/>
          <a:ln w="9525">
            <a:noFill/>
          </a:ln>
        </p:spPr>
        <p:txBody>
          <a:bodyPr wrap="none" lIns="91435" tIns="45717" rIns="91435" bIns="45717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1" u="none" kern="1200" baseline="0">
                <a:solidFill>
                  <a:srgbClr val="716F70"/>
                </a:solidFill>
                <a:latin typeface="微软雅黑" panose="020B0503020204020204" pitchFamily="34" charset="-122"/>
                <a:ea typeface="宋体" panose="02010600030101010101" pitchFamily="2" charset="-122"/>
              </a:defRPr>
            </a:lvl1pPr>
          </a:lstStyle>
          <a:p>
            <a:pPr lvl="0">
              <a:lnSpc>
                <a:spcPct val="110000"/>
              </a:lnSpc>
            </a:pPr>
            <a:r>
              <a:rPr lang="en-US" altLang="zh-CN" sz="3300">
                <a:solidFill>
                  <a:srgbClr val="000000"/>
                </a:solidFill>
                <a:latin typeface="Times New Roman" panose="02020603050405020304" pitchFamily="18" charset="0"/>
              </a:rPr>
              <a:t>A: What’s the matter with…?</a:t>
            </a:r>
            <a:br>
              <a:rPr lang="en-US" altLang="zh-CN" sz="330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US" altLang="zh-CN" sz="3300">
                <a:solidFill>
                  <a:srgbClr val="000000"/>
                </a:solidFill>
                <a:latin typeface="Times New Roman" panose="02020603050405020304" pitchFamily="18" charset="0"/>
              </a:rPr>
              <a:t>B: He/She…</a:t>
            </a:r>
            <a:endParaRPr lang="en-US" altLang="zh-CN" sz="3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文本框 69633"/>
          <p:cNvSpPr txBox="1"/>
          <p:nvPr/>
        </p:nvSpPr>
        <p:spPr>
          <a:xfrm>
            <a:off x="1627188" y="5311775"/>
            <a:ext cx="7043420" cy="1197610"/>
          </a:xfrm>
          <a:prstGeom prst="rect">
            <a:avLst/>
          </a:prstGeom>
          <a:noFill/>
          <a:ln w="9525">
            <a:noFill/>
          </a:ln>
        </p:spPr>
        <p:txBody>
          <a:bodyPr wrap="none" lIns="91435" tIns="45717" rIns="91435" bIns="45717" anchor="t">
            <a:spAutoFit/>
          </a:bodyPr>
          <a:p>
            <a:pPr defTabSz="913130"/>
            <a:r>
              <a:rPr lang="en-US" altLang="zh-CN" sz="3600">
                <a:latin typeface="Times New Roman" panose="02020603050405020304" pitchFamily="18" charset="0"/>
                <a:ea typeface="宋体" panose="02010600030101010101" pitchFamily="2" charset="-122"/>
              </a:rPr>
              <a:t>She should drink a lot of water and</a:t>
            </a:r>
            <a:endParaRPr lang="en-US" altLang="zh-CN" sz="36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913130"/>
            <a:r>
              <a:rPr lang="en-US" altLang="zh-CN" sz="3600">
                <a:latin typeface="Times New Roman" panose="02020603050405020304" pitchFamily="18" charset="0"/>
                <a:ea typeface="宋体" panose="02010600030101010101" pitchFamily="2" charset="-122"/>
              </a:rPr>
              <a:t>take a good rest. </a:t>
            </a:r>
            <a:endParaRPr lang="en-US" altLang="zh-CN" sz="36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9635" name="文本框 69634"/>
          <p:cNvSpPr txBox="1"/>
          <p:nvPr/>
        </p:nvSpPr>
        <p:spPr>
          <a:xfrm>
            <a:off x="666750" y="749300"/>
            <a:ext cx="7343775" cy="742950"/>
          </a:xfrm>
          <a:prstGeom prst="rect">
            <a:avLst/>
          </a:prstGeom>
          <a:noFill/>
          <a:ln w="9525">
            <a:noFill/>
          </a:ln>
        </p:spPr>
        <p:txBody>
          <a:bodyPr wrap="none" lIns="118515" tIns="59258" rIns="118515" bIns="59258" anchor="t">
            <a:spAutoFit/>
          </a:bodyPr>
          <a:p>
            <a:pPr defTabSz="913130"/>
            <a:r>
              <a:rPr lang="en-US" altLang="zh-CN" sz="410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Make sentences: give advice</a:t>
            </a:r>
            <a:endParaRPr lang="en-US" altLang="zh-CN" sz="4100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9636" name="图片 69635" descr="14164693958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8400" y="1752600"/>
            <a:ext cx="4191000" cy="3143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8" name="文本框 70657"/>
          <p:cNvSpPr txBox="1"/>
          <p:nvPr/>
        </p:nvSpPr>
        <p:spPr>
          <a:xfrm>
            <a:off x="1882775" y="5229225"/>
            <a:ext cx="5185410" cy="643890"/>
          </a:xfrm>
          <a:prstGeom prst="rect">
            <a:avLst/>
          </a:prstGeom>
          <a:noFill/>
          <a:ln w="9525">
            <a:noFill/>
          </a:ln>
        </p:spPr>
        <p:txBody>
          <a:bodyPr wrap="none" lIns="91435" tIns="45717" rIns="91435" bIns="45717" anchor="t">
            <a:spAutoFit/>
          </a:bodyPr>
          <a:p>
            <a:pPr defTabSz="913130"/>
            <a:r>
              <a:rPr lang="en-US" altLang="zh-CN" sz="3600">
                <a:latin typeface="Times New Roman" panose="02020603050405020304" pitchFamily="18" charset="0"/>
                <a:ea typeface="宋体" panose="02010600030101010101" pitchFamily="2" charset="-122"/>
              </a:rPr>
              <a:t>She needs to see a dentist.</a:t>
            </a:r>
            <a:endParaRPr lang="en-US" altLang="zh-CN" sz="36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70659" name="图片 70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8400" y="1295400"/>
            <a:ext cx="3581400" cy="3509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82" name="文本框 71681"/>
          <p:cNvSpPr txBox="1"/>
          <p:nvPr/>
        </p:nvSpPr>
        <p:spPr>
          <a:xfrm>
            <a:off x="1882775" y="5073650"/>
            <a:ext cx="5955030" cy="643890"/>
          </a:xfrm>
          <a:prstGeom prst="rect">
            <a:avLst/>
          </a:prstGeom>
          <a:noFill/>
          <a:ln w="9525">
            <a:noFill/>
          </a:ln>
        </p:spPr>
        <p:txBody>
          <a:bodyPr wrap="none" lIns="91435" tIns="45717" rIns="91435" bIns="45717" anchor="t">
            <a:spAutoFit/>
          </a:bodyPr>
          <a:p>
            <a:pPr defTabSz="913130"/>
            <a:r>
              <a:rPr lang="en-US" altLang="zh-CN" sz="3600">
                <a:latin typeface="Times New Roman" panose="02020603050405020304" pitchFamily="18" charset="0"/>
                <a:ea typeface="宋体" panose="02010600030101010101" pitchFamily="2" charset="-122"/>
              </a:rPr>
              <a:t>He'd better lie down and rest.</a:t>
            </a:r>
            <a:endParaRPr lang="en-US" altLang="zh-CN" sz="36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71683" name="图片 71682" descr="F2009020607245417421819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4225" y="1203325"/>
            <a:ext cx="2578100" cy="3330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6" name="文本框 72705"/>
          <p:cNvSpPr txBox="1"/>
          <p:nvPr/>
        </p:nvSpPr>
        <p:spPr>
          <a:xfrm>
            <a:off x="1981200" y="5181600"/>
            <a:ext cx="4317365" cy="643890"/>
          </a:xfrm>
          <a:prstGeom prst="rect">
            <a:avLst/>
          </a:prstGeom>
          <a:noFill/>
          <a:ln w="9525">
            <a:noFill/>
          </a:ln>
        </p:spPr>
        <p:txBody>
          <a:bodyPr wrap="none" lIns="91435" tIns="45717" rIns="91435" bIns="45717" anchor="t">
            <a:spAutoFit/>
          </a:bodyPr>
          <a:p>
            <a:pPr defTabSz="913130"/>
            <a:r>
              <a:rPr lang="en-US" altLang="zh-CN" sz="3600">
                <a:latin typeface="Times New Roman" panose="02020603050405020304" pitchFamily="18" charset="0"/>
                <a:ea typeface="宋体" panose="02010600030101010101" pitchFamily="2" charset="-122"/>
              </a:rPr>
              <a:t>He must see a doctor.</a:t>
            </a:r>
            <a:endParaRPr lang="en-US" altLang="zh-CN" sz="36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72707" name="图片 72706" descr="mf700-00074815"/>
          <p:cNvPicPr>
            <a:picLocks noChangeAspect="1"/>
          </p:cNvPicPr>
          <p:nvPr/>
        </p:nvPicPr>
        <p:blipFill>
          <a:blip r:embed="rId1"/>
          <a:srcRect b="10268"/>
          <a:stretch>
            <a:fillRect/>
          </a:stretch>
        </p:blipFill>
        <p:spPr>
          <a:xfrm>
            <a:off x="2590800" y="1143000"/>
            <a:ext cx="3263900" cy="3689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theme/theme1.xml><?xml version="1.0" encoding="utf-8"?>
<a:theme xmlns:a="http://schemas.openxmlformats.org/drawingml/2006/main" name="演示文稿1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微软雅黑"/>
        <a:ea typeface="宋体"/>
        <a:cs typeface=""/>
      </a:majorFont>
      <a:minorFont>
        <a:latin typeface="Franklin Gothic Medium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演示文稿1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微软雅黑"/>
        <a:ea typeface="宋体"/>
        <a:cs typeface=""/>
      </a:majorFont>
      <a:minorFont>
        <a:latin typeface="Franklin Gothic Medium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6457</Words>
  <Application>WPS 演示</Application>
  <PresentationFormat>在屏幕上显示</PresentationFormat>
  <Paragraphs>356</Paragraphs>
  <Slides>39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39</vt:i4>
      </vt:variant>
    </vt:vector>
  </HeadingPairs>
  <TitlesOfParts>
    <vt:vector size="55" baseType="lpstr">
      <vt:lpstr>Arial</vt:lpstr>
      <vt:lpstr>宋体</vt:lpstr>
      <vt:lpstr>Wingdings</vt:lpstr>
      <vt:lpstr>微软雅黑</vt:lpstr>
      <vt:lpstr>Franklin Gothic Medium</vt:lpstr>
      <vt:lpstr>Times New Roman</vt:lpstr>
      <vt:lpstr>楷体_GB2312</vt:lpstr>
      <vt:lpstr>新宋体</vt:lpstr>
      <vt:lpstr>黑体</vt:lpstr>
      <vt:lpstr>Albertus</vt:lpstr>
      <vt:lpstr>Arial Unicode MS</vt:lpstr>
      <vt:lpstr>Arial Black</vt:lpstr>
      <vt:lpstr>Times</vt:lpstr>
      <vt:lpstr>Segoe Print</vt:lpstr>
      <vt:lpstr>演示文稿1</vt:lpstr>
      <vt:lpstr>1_演示文稿1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</cp:lastModifiedBy>
  <cp:revision>29</cp:revision>
  <dcterms:created xsi:type="dcterms:W3CDTF">2020-08-19T09:58:07Z</dcterms:created>
  <dcterms:modified xsi:type="dcterms:W3CDTF">2020-08-19T12:57:44Z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2052-11.1.0.9912</vt:lpwstr>
  </property>
</Properties>
</file>