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7" r:id="rId5"/>
  </p:sldMasterIdLst>
  <p:notesMasterIdLst>
    <p:notesMasterId r:id="rId18"/>
  </p:notesMasterIdLst>
  <p:sldIdLst>
    <p:sldId id="360" r:id="rId6"/>
    <p:sldId id="362" r:id="rId7"/>
    <p:sldId id="328" r:id="rId8"/>
    <p:sldId id="332" r:id="rId9"/>
    <p:sldId id="335" r:id="rId10"/>
    <p:sldId id="333" r:id="rId11"/>
    <p:sldId id="334" r:id="rId12"/>
    <p:sldId id="345" r:id="rId13"/>
    <p:sldId id="348" r:id="rId14"/>
    <p:sldId id="338" r:id="rId15"/>
    <p:sldId id="363" r:id="rId16"/>
    <p:sldId id="347" r:id="rId17"/>
    <p:sldId id="355" r:id="rId19"/>
    <p:sldId id="361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BDBF"/>
    <a:srgbClr val="FFAFB1"/>
    <a:srgbClr val="A50021"/>
    <a:srgbClr val="CDE9EB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45"/>
    <p:restoredTop sz="94710"/>
  </p:normalViewPr>
  <p:slideViewPr>
    <p:cSldViewPr showGuides="1">
      <p:cViewPr varScale="1">
        <p:scale>
          <a:sx n="67" d="100"/>
          <a:sy n="67" d="100"/>
        </p:scale>
        <p:origin x="-972" y="-102"/>
      </p:cViewPr>
      <p:guideLst>
        <p:guide orient="horz" pos="2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554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0965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765" indent="0" algn="ctr">
              <a:buNone/>
              <a:defRPr/>
            </a:lvl8pPr>
            <a:lvl9pPr marL="365633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2"/>
            <a:ext cx="404177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13" tIns="45707" rIns="91413" bIns="45707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400" indent="0">
              <a:buNone/>
              <a:defRPr sz="2500"/>
            </a:lvl3pPr>
            <a:lvl4pPr marL="1370965" indent="0">
              <a:buNone/>
              <a:defRPr sz="1900"/>
            </a:lvl4pPr>
            <a:lvl5pPr marL="1828165" indent="0">
              <a:buNone/>
              <a:defRPr sz="1900"/>
            </a:lvl5pPr>
            <a:lvl6pPr marL="2285365" indent="0">
              <a:buNone/>
              <a:defRPr sz="1900"/>
            </a:lvl6pPr>
            <a:lvl7pPr marL="2742565" indent="0">
              <a:buNone/>
              <a:defRPr sz="1900"/>
            </a:lvl7pPr>
            <a:lvl8pPr marL="3199765" indent="0">
              <a:buNone/>
              <a:defRPr sz="1900"/>
            </a:lvl8pPr>
            <a:lvl9pPr marL="3656330" indent="0">
              <a:buNone/>
              <a:defRPr sz="1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7" y="274640"/>
            <a:ext cx="601979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601D8-A54B-400A-AEA9-29112EC631A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>
                <a:alpha val="100000"/>
              </a:srgbClr>
            </a:gs>
            <a:gs pos="16000">
              <a:srgbClr val="00CCCC">
                <a:alpha val="100000"/>
              </a:srgbClr>
            </a:gs>
            <a:gs pos="47000">
              <a:srgbClr val="9999FF">
                <a:alpha val="100000"/>
              </a:srgbClr>
            </a:gs>
            <a:gs pos="60001">
              <a:srgbClr val="2E6792">
                <a:alpha val="100000"/>
              </a:srgbClr>
            </a:gs>
            <a:gs pos="71001">
              <a:srgbClr val="3333CC">
                <a:alpha val="100000"/>
              </a:srgbClr>
            </a:gs>
            <a:gs pos="81000">
              <a:srgbClr val="1170FF">
                <a:alpha val="100000"/>
              </a:srgbClr>
            </a:gs>
            <a:gs pos="100000">
              <a:srgbClr val="006699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13" tIns="45707" rIns="91413" bIns="45707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13" tIns="45707" rIns="91413" bIns="45707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773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493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hyperlink" Target="M4U2-3.avi" TargetMode="Externa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10.jpeg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88418" name="WordArt 3"/>
          <p:cNvSpPr>
            <a:spLocks noTextEdit="1"/>
          </p:cNvSpPr>
          <p:nvPr/>
        </p:nvSpPr>
        <p:spPr>
          <a:xfrm>
            <a:off x="6211888" y="513556"/>
            <a:ext cx="17859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45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charset="-122"/>
                <a:ea typeface="黑体" panose="02010609060101010101" charset="-122"/>
              </a:rPr>
              <a:t>七年级上册</a:t>
            </a:r>
            <a:endParaRPr lang="zh-CN" altLang="en-US" sz="45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8419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59" y="4692650"/>
            <a:ext cx="8574881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0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71438"/>
            <a:ext cx="3359548" cy="1446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4559" y="0"/>
            <a:ext cx="1852613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500"/>
              <a:t>外研版新标准</a:t>
            </a:r>
            <a:endParaRPr lang="zh-CN" altLang="en-US" sz="3500"/>
          </a:p>
        </p:txBody>
      </p:sp>
      <p:sp>
        <p:nvSpPr>
          <p:cNvPr id="128009" name="矩形 128008"/>
          <p:cNvSpPr/>
          <p:nvPr/>
        </p:nvSpPr>
        <p:spPr>
          <a:xfrm>
            <a:off x="131445" y="1409700"/>
            <a:ext cx="8368030" cy="3145155"/>
          </a:xfrm>
          <a:prstGeom prst="rect">
            <a:avLst/>
          </a:prstGeom>
          <a:noFill/>
          <a:ln w="9525">
            <a:noFill/>
          </a:ln>
        </p:spPr>
        <p:txBody>
          <a:bodyPr lIns="68023" tIns="34012" rIns="68023" bIns="34012"/>
          <a:lstStyle>
            <a:lvl1pPr marL="265430" lvl="0" indent="-2654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200" b="1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3405" lvl="1" indent="-22098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81380" lvl="2" indent="-1765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35075" lvl="3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87500" lvl="4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ctr">
              <a:buNone/>
            </a:pPr>
            <a:r>
              <a:rPr lang="en-US" altLang="zh-CN" sz="5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Module 4 </a:t>
            </a:r>
            <a:endParaRPr lang="en-US" altLang="zh-CN" sz="5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5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Healthy food</a:t>
            </a:r>
            <a:endParaRPr lang="en-US" altLang="zh-CN" sz="5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Unit 2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Is your food and drink healthy?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WordArt 3"/>
          <p:cNvSpPr>
            <a:spLocks noTextEdit="1"/>
          </p:cNvSpPr>
          <p:nvPr/>
        </p:nvSpPr>
        <p:spPr>
          <a:xfrm>
            <a:off x="1143000" y="7620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zh-CN" altLang="en-US" sz="3600">
                <a:ln w="127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Enjoy watching and retell.</a:t>
            </a:r>
            <a:endParaRPr lang="zh-CN" altLang="en-US" sz="3600"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2291" name="Picture 3" descr="1230">
            <a:hlinkClick r:id="rId2" tooltip="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33400"/>
            <a:ext cx="1676400" cy="1174750"/>
          </a:xfrm>
          <a:prstGeom prst="rect">
            <a:avLst/>
          </a:prstGeom>
          <a:solidFill>
            <a:srgbClr val="4773FF"/>
          </a:solidFill>
          <a:ln w="9525">
            <a:noFill/>
          </a:ln>
        </p:spPr>
      </p:pic>
      <p:sp>
        <p:nvSpPr>
          <p:cNvPr id="110599" name="Text Box 7"/>
          <p:cNvSpPr txBox="1"/>
          <p:nvPr/>
        </p:nvSpPr>
        <p:spPr>
          <a:xfrm>
            <a:off x="457200" y="4419600"/>
            <a:ext cx="8077200" cy="1630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It’s important to remember:  …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1. Eat…or…, not…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*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a good…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3. Drink… and…, not…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*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…     5.          6.     </a:t>
            </a:r>
            <a:endParaRPr lang="en-US" altLang="zh-CN" sz="2400" b="1" dirty="0">
              <a:solidFill>
                <a:srgbClr val="3333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295" name="Picture 8" descr="t01a684c5ccacdb0594"/>
          <p:cNvPicPr>
            <a:picLocks noChangeAspect="1"/>
          </p:cNvPicPr>
          <p:nvPr/>
        </p:nvPicPr>
        <p:blipFill>
          <a:blip r:embed="rId4"/>
          <a:srcRect b="5902"/>
          <a:stretch>
            <a:fillRect/>
          </a:stretch>
        </p:blipFill>
        <p:spPr>
          <a:xfrm>
            <a:off x="6553200" y="4191000"/>
            <a:ext cx="1676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3" name="Picture 3" descr="2"/>
          <p:cNvPicPr>
            <a:picLocks noChangeAspect="1"/>
          </p:cNvPicPr>
          <p:nvPr/>
        </p:nvPicPr>
        <p:blipFill>
          <a:blip r:embed="rId5"/>
          <a:srcRect l="1942" r="1942"/>
          <a:stretch>
            <a:fillRect/>
          </a:stretch>
        </p:blipFill>
        <p:spPr>
          <a:xfrm>
            <a:off x="533400" y="1708150"/>
            <a:ext cx="807720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9"/>
          <p:cNvSpPr>
            <a:spLocks noGrp="1"/>
          </p:cNvSpPr>
          <p:nvPr>
            <p:ph type="body"/>
          </p:nvPr>
        </p:nvSpPr>
        <p:spPr>
          <a:xfrm>
            <a:off x="-292100" y="520065"/>
            <a:ext cx="9424035" cy="6571615"/>
          </a:xfrm>
        </p:spPr>
        <p:txBody>
          <a:bodyPr vert="horz" wrap="square" lIns="91440" tIns="45720" rIns="91440" bIns="45720" anchor="t"/>
          <a:p>
            <a:pPr algn="l" eaLnBrk="1" hangingPunct="1">
              <a:lnSpc>
                <a:spcPct val="120000"/>
              </a:lnSpc>
              <a:buNone/>
            </a:pPr>
            <a:r>
              <a:rPr lang="en-US" altLang="zh-CN" sz="2800" b="1" dirty="0"/>
              <a:t>   Every morning, I have a good breakfast because it can help me </a:t>
            </a:r>
            <a:r>
              <a:rPr lang="en-US" altLang="zh-CN" sz="2800" b="1" i="1" dirty="0">
                <a:solidFill>
                  <a:srgbClr val="CC0000"/>
                </a:solidFill>
              </a:rPr>
              <a:t>stay healthy</a:t>
            </a:r>
            <a:r>
              <a:rPr lang="en-US" altLang="zh-CN" sz="2800" b="1" dirty="0"/>
              <a:t>. I eat </a:t>
            </a:r>
            <a:r>
              <a:rPr lang="en-US" altLang="zh-CN" sz="2800" b="1" i="1" dirty="0">
                <a:solidFill>
                  <a:srgbClr val="CC0000"/>
                </a:solidFill>
              </a:rPr>
              <a:t>the right food for</a:t>
            </a:r>
            <a:r>
              <a:rPr lang="en-US" altLang="zh-CN" sz="2800" b="1" dirty="0"/>
              <a:t> breakfast: eggs, noodles or bread and I drink milk. They are healthy food and drink and they </a:t>
            </a:r>
            <a:r>
              <a:rPr lang="en-US" altLang="zh-CN" sz="2800" b="1" i="1" dirty="0">
                <a:solidFill>
                  <a:srgbClr val="CC0000"/>
                </a:solidFill>
              </a:rPr>
              <a:t>are good for</a:t>
            </a:r>
            <a:r>
              <a:rPr lang="en-US" altLang="zh-CN" sz="2800" b="1" dirty="0"/>
              <a:t> me. I usually have rice, a little meat and a lot of</a:t>
            </a:r>
            <a:endParaRPr lang="en-US" altLang="zh-CN" sz="2800" b="1" dirty="0"/>
          </a:p>
          <a:p>
            <a:pPr algn="l" eaLnBrk="1" hangingPunct="1">
              <a:lnSpc>
                <a:spcPct val="120000"/>
              </a:lnSpc>
              <a:buNone/>
            </a:pPr>
            <a:r>
              <a:rPr lang="en-US" altLang="zh-CN" sz="2800" b="1" dirty="0"/>
              <a:t>   vegetables for lunch. For dinner, I only have yogurt and fruit, because I am on diet</a:t>
            </a:r>
            <a:r>
              <a:rPr lang="zh-CN" altLang="en-US" sz="2800" b="1" dirty="0"/>
              <a:t>（节食）</a:t>
            </a:r>
            <a:r>
              <a:rPr lang="en-US" altLang="zh-CN" sz="2800" b="1" dirty="0"/>
              <a:t>. My favourite snack is chocolate, but </a:t>
            </a:r>
            <a:r>
              <a:rPr lang="en-US" altLang="zh-CN" sz="2800" b="1" i="1" dirty="0">
                <a:solidFill>
                  <a:srgbClr val="CC0000"/>
                </a:solidFill>
              </a:rPr>
              <a:t>too much </a:t>
            </a:r>
            <a:r>
              <a:rPr lang="en-US" altLang="zh-CN" sz="2800" b="1" dirty="0"/>
              <a:t>chocolate </a:t>
            </a:r>
            <a:r>
              <a:rPr lang="en-US" altLang="zh-CN" sz="2800" b="1" i="1" dirty="0">
                <a:solidFill>
                  <a:srgbClr val="CC0000"/>
                </a:solidFill>
              </a:rPr>
              <a:t>is bad for</a:t>
            </a:r>
            <a:r>
              <a:rPr lang="en-US" altLang="zh-CN" sz="2800" b="1" dirty="0"/>
              <a:t> me.I think my diet is healthy, and I know </a:t>
            </a:r>
            <a:r>
              <a:rPr lang="en-US" altLang="zh-CN" sz="2800" b="1" i="1" dirty="0">
                <a:solidFill>
                  <a:srgbClr val="CC0000"/>
                </a:solidFill>
              </a:rPr>
              <a:t>it’s important to remember</a:t>
            </a:r>
            <a:r>
              <a:rPr lang="en-US" altLang="zh-CN" sz="2800" b="1" dirty="0"/>
              <a:t>: eat well, stay healthy and don’t get fat!</a:t>
            </a:r>
            <a:endParaRPr lang="en-US" altLang="zh-CN" sz="2800" b="1" dirty="0"/>
          </a:p>
        </p:txBody>
      </p:sp>
      <p:sp>
        <p:nvSpPr>
          <p:cNvPr id="18436" name="WordArt 11"/>
          <p:cNvSpPr>
            <a:spLocks noTextEdit="1"/>
          </p:cNvSpPr>
          <p:nvPr/>
        </p:nvSpPr>
        <p:spPr>
          <a:xfrm>
            <a:off x="1371600" y="4763"/>
            <a:ext cx="57912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 b="1">
                <a:ln/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My diet!(我的饮食）</a:t>
            </a:r>
            <a:endParaRPr lang="zh-CN" altLang="en-US" sz="3600" b="1">
              <a:ln/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Line 13"/>
          <p:cNvSpPr/>
          <p:nvPr/>
        </p:nvSpPr>
        <p:spPr>
          <a:xfrm>
            <a:off x="0" y="1066800"/>
            <a:ext cx="807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Line 14"/>
          <p:cNvSpPr/>
          <p:nvPr/>
        </p:nvSpPr>
        <p:spPr>
          <a:xfrm>
            <a:off x="0" y="1524000"/>
            <a:ext cx="830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Line 15"/>
          <p:cNvSpPr/>
          <p:nvPr/>
        </p:nvSpPr>
        <p:spPr>
          <a:xfrm>
            <a:off x="0" y="20574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8" name="Line 16"/>
          <p:cNvSpPr/>
          <p:nvPr/>
        </p:nvSpPr>
        <p:spPr>
          <a:xfrm>
            <a:off x="0" y="2590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9" name="Line 17"/>
          <p:cNvSpPr/>
          <p:nvPr/>
        </p:nvSpPr>
        <p:spPr>
          <a:xfrm>
            <a:off x="0" y="3124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0" name="Line 18"/>
          <p:cNvSpPr/>
          <p:nvPr/>
        </p:nvSpPr>
        <p:spPr>
          <a:xfrm>
            <a:off x="0" y="35814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1" name="Line 19"/>
          <p:cNvSpPr/>
          <p:nvPr/>
        </p:nvSpPr>
        <p:spPr>
          <a:xfrm>
            <a:off x="0" y="4114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2" name="Line 20"/>
          <p:cNvSpPr/>
          <p:nvPr/>
        </p:nvSpPr>
        <p:spPr>
          <a:xfrm>
            <a:off x="0" y="4648200"/>
            <a:ext cx="868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3" name="Line 21"/>
          <p:cNvSpPr/>
          <p:nvPr/>
        </p:nvSpPr>
        <p:spPr>
          <a:xfrm>
            <a:off x="152400" y="5105400"/>
            <a:ext cx="853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4" name="Line 22"/>
          <p:cNvSpPr/>
          <p:nvPr/>
        </p:nvSpPr>
        <p:spPr>
          <a:xfrm>
            <a:off x="152400" y="5638800"/>
            <a:ext cx="868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5" name="Line 23"/>
          <p:cNvSpPr/>
          <p:nvPr/>
        </p:nvSpPr>
        <p:spPr>
          <a:xfrm>
            <a:off x="152400" y="6172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6" name="Line 23"/>
          <p:cNvSpPr/>
          <p:nvPr/>
        </p:nvSpPr>
        <p:spPr>
          <a:xfrm>
            <a:off x="304800" y="6553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63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4">
                                            <p:txEl>
                                              <p:charRg st="263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4">
                                            <p:txEl>
                                              <p:charRg st="263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4">
                                            <p:txEl>
                                              <p:charRg st="263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ln/>
        </p:spPr>
        <p:txBody>
          <a:bodyPr vert="horz" wrap="square" lIns="91440" tIns="45720" rIns="91440" bIns="45720" anchor="ctr"/>
          <a:p>
            <a:pPr>
              <a:buNone/>
            </a:pPr>
            <a:r>
              <a:rPr lang="en-US" altLang="zh-CN" dirty="0"/>
              <a:t>A healthy diet(</a:t>
            </a:r>
            <a:r>
              <a:rPr lang="zh-CN" altLang="en-US" dirty="0"/>
              <a:t>饮食）</a:t>
            </a:r>
            <a:endParaRPr lang="zh-CN" altLang="en-US" dirty="0"/>
          </a:p>
        </p:txBody>
      </p:sp>
      <p:sp>
        <p:nvSpPr>
          <p:cNvPr id="14338" name="内容占位符 2"/>
          <p:cNvSpPr>
            <a:spLocks noGrp="1"/>
          </p:cNvSpPr>
          <p:nvPr>
            <p:ph sz="half" idx="1"/>
          </p:nvPr>
        </p:nvSpPr>
        <p:spPr>
          <a:xfrm>
            <a:off x="-193675" y="838200"/>
            <a:ext cx="9355138" cy="5287963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Nowadays(</a:t>
            </a:r>
            <a:r>
              <a:rPr lang="zh-CN" altLang="en-US" dirty="0">
                <a:latin typeface="+mn-lt"/>
                <a:ea typeface="+mn-ea"/>
                <a:cs typeface="+mn-cs"/>
              </a:rPr>
              <a:t>目前）</a:t>
            </a:r>
            <a:r>
              <a:rPr lang="en-US" altLang="zh-CN" dirty="0">
                <a:latin typeface="+mn-lt"/>
                <a:ea typeface="+mn-ea"/>
                <a:cs typeface="+mn-cs"/>
              </a:rPr>
              <a:t> many students do not have a healthy diet and they are not very strong. Here is my advice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（建议）</a:t>
            </a:r>
            <a:r>
              <a:rPr lang="en-US" altLang="zh-CN" dirty="0">
                <a:latin typeface="+mn-lt"/>
                <a:ea typeface="+mn-ea"/>
                <a:cs typeface="+mn-cs"/>
              </a:rPr>
              <a:t> on how to keep a healthy diet. 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Firstly, __________________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Secondly, ______________________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Thirdly, ________________________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All in all (</a:t>
            </a:r>
            <a:r>
              <a:rPr lang="zh-CN" altLang="en-US" dirty="0">
                <a:latin typeface="+mn-lt"/>
                <a:ea typeface="+mn-ea"/>
                <a:cs typeface="+mn-cs"/>
              </a:rPr>
              <a:t>总而言之），</a:t>
            </a:r>
            <a:r>
              <a:rPr lang="en-US" altLang="zh-CN" dirty="0">
                <a:latin typeface="+mn-lt"/>
                <a:ea typeface="+mn-ea"/>
                <a:cs typeface="+mn-cs"/>
              </a:rPr>
              <a:t>it is very important to remember _____________________.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每日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三餐，早餐一定要吃。</a:t>
            </a:r>
            <a:endParaRPr lang="zh-CN" altLang="zh-CN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每天摄入一定量的米饭，肉类，蔬菜，水果等。</a:t>
            </a:r>
            <a:endParaRPr lang="zh-CN" altLang="zh-CN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少喝饮料多喝果汁和牛奶。</a:t>
            </a:r>
            <a:endParaRPr lang="zh-CN" altLang="zh-CN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16386" name="内容占位符 3"/>
          <p:cNvSpPr>
            <a:spLocks noGrp="1"/>
          </p:cNvSpPr>
          <p:nvPr>
            <p:ph sz="half" idx="2"/>
          </p:nvPr>
        </p:nvSpPr>
        <p:spPr>
          <a:ln/>
        </p:spPr>
        <p:txBody>
          <a:bodyPr anchor="t"/>
          <a:p>
            <a:pPr>
              <a:buClrTx/>
              <a:buSzTx/>
              <a:buFontTx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16387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8113" y="138113"/>
            <a:ext cx="8866187" cy="6581775"/>
          </a:xfrm>
          <a:ln/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内容占位符 2"/>
          <p:cNvSpPr>
            <a:spLocks noGrp="1"/>
          </p:cNvSpPr>
          <p:nvPr>
            <p:ph/>
          </p:nvPr>
        </p:nvSpPr>
        <p:spPr>
          <a:xfrm>
            <a:off x="284559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/>
          <a:p>
            <a:endParaRPr dirty="0">
              <a:ea typeface="宋体" panose="02010600030101010101" pitchFamily="2" charset="-122"/>
            </a:endParaRPr>
          </a:p>
        </p:txBody>
      </p:sp>
      <p:pic>
        <p:nvPicPr>
          <p:cNvPr id="187395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2492375"/>
            <a:ext cx="2160984" cy="223242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7396" name="组合 21"/>
          <p:cNvGrpSpPr/>
          <p:nvPr/>
        </p:nvGrpSpPr>
        <p:grpSpPr>
          <a:xfrm>
            <a:off x="7408466" y="1125141"/>
            <a:ext cx="1146969" cy="3022203"/>
            <a:chOff x="4500563" y="773113"/>
            <a:chExt cx="1655762" cy="3311525"/>
          </a:xfrm>
        </p:grpSpPr>
        <p:sp>
          <p:nvSpPr>
            <p:cNvPr id="187397" name="Freeform 2"/>
            <p:cNvSpPr/>
            <p:nvPr/>
          </p:nvSpPr>
          <p:spPr>
            <a:xfrm>
              <a:off x="4713288" y="773113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74612" y="0"/>
                </a:cxn>
                <a:cxn ang="0">
                  <a:pos x="9525" y="342900"/>
                </a:cxn>
                <a:cxn ang="0">
                  <a:pos x="19050" y="542925"/>
                </a:cxn>
                <a:cxn ang="0">
                  <a:pos x="60325" y="693737"/>
                </a:cxn>
                <a:cxn ang="0">
                  <a:pos x="109538" y="793750"/>
                </a:cxn>
                <a:cxn ang="0">
                  <a:pos x="219075" y="863600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8" name="Oval 3"/>
            <p:cNvSpPr/>
            <p:nvPr/>
          </p:nvSpPr>
          <p:spPr>
            <a:xfrm>
              <a:off x="4932363" y="1347788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8182" tIns="44091" rIns="88182" bIns="44091" anchor="ctr"/>
            <a:p>
              <a:pPr algn="ctr" defTabSz="704850" eaLnBrk="1" hangingPunct="1"/>
              <a:endParaRPr lang="zh-CN" altLang="zh-CN"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9" name="Freeform 4"/>
            <p:cNvSpPr/>
            <p:nvPr/>
          </p:nvSpPr>
          <p:spPr>
            <a:xfrm>
              <a:off x="5054600" y="1347788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93662" y="0"/>
                </a:cxn>
                <a:cxn ang="0">
                  <a:pos x="39688" y="179387"/>
                </a:cxn>
                <a:cxn ang="0">
                  <a:pos x="165100" y="288925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0" name="Freeform 5"/>
            <p:cNvSpPr/>
            <p:nvPr/>
          </p:nvSpPr>
          <p:spPr>
            <a:xfrm>
              <a:off x="5292725" y="1492250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103188" y="55563"/>
                </a:cxn>
                <a:cxn ang="0">
                  <a:pos x="142875" y="144463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1" name="Freeform 6"/>
            <p:cNvSpPr/>
            <p:nvPr/>
          </p:nvSpPr>
          <p:spPr>
            <a:xfrm>
              <a:off x="5148263" y="1565275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7488"/>
                </a:cxn>
                <a:cxn ang="0">
                  <a:pos x="106362" y="254000"/>
                </a:cxn>
                <a:cxn ang="0">
                  <a:pos x="238125" y="273050"/>
                </a:cxn>
                <a:cxn ang="0">
                  <a:pos x="419100" y="254000"/>
                </a:cxn>
                <a:cxn ang="0">
                  <a:pos x="630237" y="142875"/>
                </a:cxn>
                <a:cxn ang="0">
                  <a:pos x="792162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2" name="Freeform 7"/>
            <p:cNvSpPr/>
            <p:nvPr/>
          </p:nvSpPr>
          <p:spPr>
            <a:xfrm>
              <a:off x="4883150" y="1735138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93663" y="0"/>
                </a:cxn>
                <a:cxn ang="0">
                  <a:pos x="20638" y="125413"/>
                </a:cxn>
                <a:cxn ang="0">
                  <a:pos x="0" y="265113"/>
                </a:cxn>
                <a:cxn ang="0">
                  <a:pos x="20638" y="385762"/>
                </a:cxn>
                <a:cxn ang="0">
                  <a:pos x="90488" y="536575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3" name="Freeform 8"/>
            <p:cNvSpPr/>
            <p:nvPr/>
          </p:nvSpPr>
          <p:spPr>
            <a:xfrm>
              <a:off x="4502150" y="2284413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503238" y="0"/>
                </a:cxn>
                <a:cxn ang="0">
                  <a:pos x="331788" y="127000"/>
                </a:cxn>
                <a:cxn ang="0">
                  <a:pos x="0" y="360362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4" name="Freeform 9"/>
            <p:cNvSpPr/>
            <p:nvPr/>
          </p:nvSpPr>
          <p:spPr>
            <a:xfrm>
              <a:off x="4500563" y="2139950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504825"/>
                </a:cxn>
                <a:cxn ang="0">
                  <a:pos x="71437" y="576263"/>
                </a:cxn>
                <a:cxn ang="0">
                  <a:pos x="215900" y="649288"/>
                </a:cxn>
                <a:cxn ang="0">
                  <a:pos x="287337" y="576263"/>
                </a:cxn>
                <a:cxn ang="0">
                  <a:pos x="358775" y="649288"/>
                </a:cxn>
                <a:cxn ang="0">
                  <a:pos x="431800" y="649288"/>
                </a:cxn>
                <a:cxn ang="0">
                  <a:pos x="503237" y="576263"/>
                </a:cxn>
                <a:cxn ang="0">
                  <a:pos x="647700" y="649288"/>
                </a:cxn>
                <a:cxn ang="0">
                  <a:pos x="719137" y="504825"/>
                </a:cxn>
                <a:cxn ang="0">
                  <a:pos x="792162" y="504825"/>
                </a:cxn>
                <a:cxn ang="0">
                  <a:pos x="863600" y="360363"/>
                </a:cxn>
                <a:cxn ang="0">
                  <a:pos x="935037" y="360363"/>
                </a:cxn>
                <a:cxn ang="0">
                  <a:pos x="935037" y="215900"/>
                </a:cxn>
                <a:cxn ang="0">
                  <a:pos x="1008062" y="144463"/>
                </a:cxn>
                <a:cxn ang="0">
                  <a:pos x="935037" y="0"/>
                </a:cxn>
                <a:cxn ang="0">
                  <a:pos x="792162" y="144463"/>
                </a:cxn>
                <a:cxn ang="0">
                  <a:pos x="473075" y="150813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5" name="Freeform 10"/>
            <p:cNvSpPr/>
            <p:nvPr/>
          </p:nvSpPr>
          <p:spPr>
            <a:xfrm>
              <a:off x="4903788" y="2860675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8575" y="0"/>
                </a:cxn>
                <a:cxn ang="0">
                  <a:pos x="0" y="384175"/>
                </a:cxn>
                <a:cxn ang="0">
                  <a:pos x="173037" y="1079500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6" name="Freeform 11"/>
            <p:cNvSpPr/>
            <p:nvPr/>
          </p:nvSpPr>
          <p:spPr>
            <a:xfrm>
              <a:off x="5435600" y="2068513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431800"/>
                </a:cxn>
                <a:cxn ang="0">
                  <a:pos x="60325" y="463550"/>
                </a:cxn>
                <a:cxn ang="0">
                  <a:pos x="222250" y="484187"/>
                </a:cxn>
                <a:cxn ang="0">
                  <a:pos x="493713" y="152400"/>
                </a:cxn>
                <a:cxn ang="0">
                  <a:pos x="576263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7" name="Freeform 12"/>
            <p:cNvSpPr/>
            <p:nvPr/>
          </p:nvSpPr>
          <p:spPr>
            <a:xfrm>
              <a:off x="6011863" y="1925638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144462"/>
                </a:cxn>
                <a:cxn ang="0">
                  <a:pos x="107950" y="58737"/>
                </a:cxn>
                <a:cxn ang="0">
                  <a:pos x="144462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8" name="Freeform 13"/>
            <p:cNvSpPr/>
            <p:nvPr/>
          </p:nvSpPr>
          <p:spPr>
            <a:xfrm>
              <a:off x="4933950" y="3940175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144463" y="0"/>
                </a:cxn>
                <a:cxn ang="0">
                  <a:pos x="95250" y="71438"/>
                </a:cxn>
                <a:cxn ang="0">
                  <a:pos x="0" y="144463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9" name="Freeform 14"/>
            <p:cNvSpPr/>
            <p:nvPr/>
          </p:nvSpPr>
          <p:spPr>
            <a:xfrm>
              <a:off x="5076825" y="3940175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98425" y="9525"/>
                </a:cxn>
                <a:cxn ang="0">
                  <a:pos x="98425" y="119063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05526" y="2996699"/>
            <a:ext cx="7292791" cy="1476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Good  bye!</a:t>
            </a:r>
            <a:endParaRPr kumimoji="0" lang="zh-CN" altLang="en-US" sz="9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1509" y="4830763"/>
            <a:ext cx="5305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授课教师</a:t>
            </a:r>
            <a:endParaRPr lang="zh-CN" altLang="en-US" sz="4000"/>
          </a:p>
          <a:p>
            <a:r>
              <a:rPr lang="zh-CN" altLang="en-US" sz="4000"/>
              <a:t>桂林市桂电中学 杨晔</a:t>
            </a:r>
            <a:endParaRPr lang="zh-CN" altLang="en-US" sz="400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Words and expressions</a:t>
            </a:r>
            <a:endParaRPr lang="en-US" altLang="zh-CN"/>
          </a:p>
        </p:txBody>
      </p:sp>
      <p:pic>
        <p:nvPicPr>
          <p:cNvPr id="5" name="Words and expressions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726180" y="22726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9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512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5" name="Rectangle 3"/>
          <p:cNvSpPr/>
          <p:nvPr/>
        </p:nvSpPr>
        <p:spPr>
          <a:xfrm>
            <a:off x="685800" y="1371600"/>
            <a:ext cx="2209800" cy="3378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/d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ʃ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/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/br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 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æ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mb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ɡ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/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/kr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dl 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ʃ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ɡ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/tʃ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vr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θ 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6" name="Rectangle 4"/>
          <p:cNvSpPr/>
          <p:nvPr/>
        </p:nvSpPr>
        <p:spPr>
          <a:xfrm>
            <a:off x="4800600" y="1295400"/>
            <a:ext cx="2057400" cy="4838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/b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/'t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aiə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/s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/r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mb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/st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br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kf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/l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ʌ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ntʃ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lθ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adj.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/,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ʌ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lθ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/h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lθ/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n.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7" name="Rectangle 5"/>
          <p:cNvSpPr/>
          <p:nvPr/>
        </p:nvSpPr>
        <p:spPr>
          <a:xfrm>
            <a:off x="2438400" y="1296988"/>
            <a:ext cx="1393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delicious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58" name="Rectangle 6"/>
          <p:cNvSpPr/>
          <p:nvPr/>
        </p:nvSpPr>
        <p:spPr>
          <a:xfrm>
            <a:off x="2514600" y="1677988"/>
            <a:ext cx="1022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bread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59" name="Rectangle 7"/>
          <p:cNvSpPr/>
          <p:nvPr/>
        </p:nvSpPr>
        <p:spPr>
          <a:xfrm>
            <a:off x="2514600" y="2058988"/>
            <a:ext cx="165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hamburger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0" name="Rectangle 8"/>
          <p:cNvSpPr/>
          <p:nvPr/>
        </p:nvSpPr>
        <p:spPr>
          <a:xfrm>
            <a:off x="2514600" y="2439988"/>
            <a:ext cx="9890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cream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1" name="Rectangle 9"/>
          <p:cNvSpPr/>
          <p:nvPr/>
        </p:nvSpPr>
        <p:spPr>
          <a:xfrm>
            <a:off x="2514600" y="2820988"/>
            <a:ext cx="1047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noodle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2" name="Rectangle 10"/>
          <p:cNvSpPr/>
          <p:nvPr/>
        </p:nvSpPr>
        <p:spPr>
          <a:xfrm>
            <a:off x="2514600" y="31242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sugar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3" name="Rectangle 11"/>
          <p:cNvSpPr/>
          <p:nvPr/>
        </p:nvSpPr>
        <p:spPr>
          <a:xfrm>
            <a:off x="2514600" y="3506788"/>
            <a:ext cx="1012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cheese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4" name="Rectangle 12"/>
          <p:cNvSpPr/>
          <p:nvPr/>
        </p:nvSpPr>
        <p:spPr>
          <a:xfrm>
            <a:off x="2514600" y="3887788"/>
            <a:ext cx="8937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every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5" name="Rectangle 13"/>
          <p:cNvSpPr/>
          <p:nvPr/>
        </p:nvSpPr>
        <p:spPr>
          <a:xfrm>
            <a:off x="2514600" y="4268788"/>
            <a:ext cx="86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6" name="Rectangle 14"/>
          <p:cNvSpPr/>
          <p:nvPr/>
        </p:nvSpPr>
        <p:spPr>
          <a:xfrm>
            <a:off x="609600" y="4802188"/>
            <a:ext cx="303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 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 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i: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θ /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5" name="WordArt 15" descr="窄竖线"/>
          <p:cNvSpPr>
            <a:spLocks noTextEdit="1"/>
          </p:cNvSpPr>
          <p:nvPr/>
        </p:nvSpPr>
        <p:spPr>
          <a:xfrm>
            <a:off x="1524000" y="533400"/>
            <a:ext cx="6019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fontScale="90000" lnSpcReduction="2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  <a:cs typeface="+mn-cs"/>
              </a:rPr>
              <a:t>Words and expressions</a:t>
            </a:r>
            <a:endParaRPr kumimoji="0" lang="zh-CN" altLang="en-US" sz="3600" b="0" i="0" u="none" strike="noStrike" kern="1200" cap="none" spc="0" normalizeH="0" baseline="0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100368" name="Rectangle 16"/>
          <p:cNvSpPr/>
          <p:nvPr/>
        </p:nvSpPr>
        <p:spPr>
          <a:xfrm>
            <a:off x="6591300" y="1601788"/>
            <a:ext cx="768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bit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9" name="Rectangle 17"/>
          <p:cNvSpPr/>
          <p:nvPr/>
        </p:nvSpPr>
        <p:spPr>
          <a:xfrm>
            <a:off x="6497638" y="3430588"/>
            <a:ext cx="10048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get fat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0" name="Rectangle 18"/>
          <p:cNvSpPr/>
          <p:nvPr/>
        </p:nvSpPr>
        <p:spPr>
          <a:xfrm>
            <a:off x="6477000" y="3810000"/>
            <a:ext cx="15414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breakfast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1" name="Rectangle 19"/>
          <p:cNvSpPr/>
          <p:nvPr/>
        </p:nvSpPr>
        <p:spPr>
          <a:xfrm>
            <a:off x="6400800" y="2744788"/>
            <a:ext cx="1536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remember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2" name="Rectangle 20"/>
          <p:cNvSpPr/>
          <p:nvPr/>
        </p:nvSpPr>
        <p:spPr>
          <a:xfrm>
            <a:off x="6477000" y="5335588"/>
            <a:ext cx="1489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health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3" name="Rectangle 21"/>
          <p:cNvSpPr/>
          <p:nvPr/>
        </p:nvSpPr>
        <p:spPr>
          <a:xfrm>
            <a:off x="6400800" y="2363788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soup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4" name="Rectangle 22"/>
          <p:cNvSpPr/>
          <p:nvPr/>
        </p:nvSpPr>
        <p:spPr>
          <a:xfrm>
            <a:off x="6400800" y="1982788"/>
            <a:ext cx="8096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ire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5" name="Rectangle 23"/>
          <p:cNvSpPr/>
          <p:nvPr/>
        </p:nvSpPr>
        <p:spPr>
          <a:xfrm>
            <a:off x="6324600" y="1296988"/>
            <a:ext cx="539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bit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6" name="Rectangle 24"/>
          <p:cNvSpPr/>
          <p:nvPr/>
        </p:nvSpPr>
        <p:spPr>
          <a:xfrm>
            <a:off x="6400800" y="3125788"/>
            <a:ext cx="7096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stay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7" name="Rectangle 25"/>
          <p:cNvSpPr/>
          <p:nvPr/>
        </p:nvSpPr>
        <p:spPr>
          <a:xfrm>
            <a:off x="6477000" y="4192588"/>
            <a:ext cx="912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lunch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8" name="Rectangle 26"/>
          <p:cNvSpPr/>
          <p:nvPr/>
        </p:nvSpPr>
        <p:spPr>
          <a:xfrm>
            <a:off x="6477000" y="4573588"/>
            <a:ext cx="1047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dinner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79" name="Rectangle 27"/>
          <p:cNvSpPr/>
          <p:nvPr/>
        </p:nvSpPr>
        <p:spPr>
          <a:xfrm>
            <a:off x="6477000" y="4954588"/>
            <a:ext cx="1149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health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80" name="Rectangle 28"/>
          <p:cNvSpPr/>
          <p:nvPr/>
        </p:nvSpPr>
        <p:spPr>
          <a:xfrm>
            <a:off x="6477000" y="5716588"/>
            <a:ext cx="996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health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81" name="Rectangle 29"/>
          <p:cNvSpPr/>
          <p:nvPr/>
        </p:nvSpPr>
        <p:spPr>
          <a:xfrm>
            <a:off x="762000" y="5335588"/>
            <a:ext cx="165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 good for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82" name="Rectangle 30"/>
          <p:cNvSpPr/>
          <p:nvPr/>
        </p:nvSpPr>
        <p:spPr>
          <a:xfrm>
            <a:off x="762000" y="5792788"/>
            <a:ext cx="15224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 bad for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Rectangle 29"/>
          <p:cNvSpPr/>
          <p:nvPr/>
        </p:nvSpPr>
        <p:spPr>
          <a:xfrm>
            <a:off x="2514600" y="5411788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有好处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Rectangle 29"/>
          <p:cNvSpPr/>
          <p:nvPr/>
        </p:nvSpPr>
        <p:spPr>
          <a:xfrm>
            <a:off x="2514600" y="5792788"/>
            <a:ext cx="17113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不宜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9"/>
          <p:cNvSpPr/>
          <p:nvPr/>
        </p:nvSpPr>
        <p:spPr>
          <a:xfrm>
            <a:off x="4552950" y="1601788"/>
            <a:ext cx="11017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有点儿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Rectangle 29"/>
          <p:cNvSpPr/>
          <p:nvPr/>
        </p:nvSpPr>
        <p:spPr>
          <a:xfrm>
            <a:off x="4960938" y="3506788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长胖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038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038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57" grpId="0"/>
      <p:bldP spid="100358" grpId="0"/>
      <p:bldP spid="100359" grpId="0"/>
      <p:bldP spid="100360" grpId="0"/>
      <p:bldP spid="100361" grpId="0"/>
      <p:bldP spid="100362" grpId="0"/>
      <p:bldP spid="100363" grpId="0"/>
      <p:bldP spid="100364" grpId="0"/>
      <p:bldP spid="100365" grpId="0"/>
      <p:bldP spid="100366" grpId="0"/>
      <p:bldP spid="100368" grpId="0"/>
      <p:bldP spid="100369" grpId="0"/>
      <p:bldP spid="100370" grpId="0"/>
      <p:bldP spid="100371" grpId="0"/>
      <p:bldP spid="100372" grpId="0"/>
      <p:bldP spid="100373" grpId="0"/>
      <p:bldP spid="100374" grpId="0"/>
      <p:bldP spid="100375" grpId="0"/>
      <p:bldP spid="100376" grpId="0"/>
      <p:bldP spid="100377" grpId="0"/>
      <p:bldP spid="100378" grpId="0"/>
      <p:bldP spid="100379" grpId="0"/>
      <p:bldP spid="1003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2" name="Text Box 4"/>
          <p:cNvSpPr txBox="1"/>
          <p:nvPr/>
        </p:nvSpPr>
        <p:spPr>
          <a:xfrm>
            <a:off x="3733800" y="609600"/>
            <a:ext cx="4356100" cy="1412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18515" tIns="59258" rIns="118515" bIns="59258" anchor="t">
            <a:spAutoFit/>
          </a:bodyPr>
          <a:p>
            <a:pPr algn="ctr" defTabSz="913130"/>
            <a:r>
              <a:rPr lang="en-US" altLang="zh-CN" sz="4400" b="1" i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 apple a day </a:t>
            </a:r>
            <a:endParaRPr lang="en-US" altLang="zh-CN" sz="3600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/>
            <a:r>
              <a:rPr lang="en-US" altLang="zh-C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keeps a doctor away.</a:t>
            </a:r>
            <a:r>
              <a:rPr lang="en-US" altLang="zh-CN" sz="41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en-US" altLang="zh-CN" sz="4100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47" name="Picture 5" descr="t01396a6cb591262fd1"/>
          <p:cNvPicPr>
            <a:picLocks noChangeAspect="1"/>
          </p:cNvPicPr>
          <p:nvPr/>
        </p:nvPicPr>
        <p:blipFill>
          <a:blip r:embed="rId2"/>
          <a:srcRect l="4346" t="9091" r="6953" b="2272"/>
          <a:stretch>
            <a:fillRect/>
          </a:stretch>
        </p:blipFill>
        <p:spPr>
          <a:xfrm rot="-235849">
            <a:off x="685800" y="838200"/>
            <a:ext cx="2998788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6"/>
          <p:cNvSpPr txBox="1"/>
          <p:nvPr/>
        </p:nvSpPr>
        <p:spPr>
          <a:xfrm>
            <a:off x="4038600" y="2971800"/>
            <a:ext cx="4191000" cy="2349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important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 us to remember: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have healthy 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food and drink.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9" name="Rectangle 8"/>
          <p:cNvSpPr/>
          <p:nvPr/>
        </p:nvSpPr>
        <p:spPr>
          <a:xfrm>
            <a:off x="5181600" y="2362200"/>
            <a:ext cx="20399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p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tnt /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Rectangle 9"/>
          <p:cNvSpPr/>
          <p:nvPr/>
        </p:nvSpPr>
        <p:spPr>
          <a:xfrm>
            <a:off x="6096000" y="23622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ɔ: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Rectangle 10"/>
          <p:cNvSpPr/>
          <p:nvPr/>
        </p:nvSpPr>
        <p:spPr>
          <a:xfrm>
            <a:off x="5715000" y="2362200"/>
            <a:ext cx="304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59" name="Text Box 11"/>
          <p:cNvSpPr txBox="1"/>
          <p:nvPr/>
        </p:nvSpPr>
        <p:spPr>
          <a:xfrm>
            <a:off x="381000" y="5791200"/>
            <a:ext cx="8382000" cy="64135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Eat well, stay healthy, and don’t get fat!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4" grpId="0"/>
      <p:bldP spid="104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3" name="Picture 3" descr="2"/>
          <p:cNvPicPr>
            <a:picLocks noChangeAspect="1"/>
          </p:cNvPicPr>
          <p:nvPr/>
        </p:nvPicPr>
        <p:blipFill>
          <a:blip r:embed="rId2"/>
          <a:srcRect l="1942" r="1942"/>
          <a:stretch>
            <a:fillRect/>
          </a:stretch>
        </p:blipFill>
        <p:spPr>
          <a:xfrm>
            <a:off x="533400" y="2606675"/>
            <a:ext cx="8077200" cy="362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WordArt 4"/>
          <p:cNvSpPr>
            <a:spLocks noTextEdit="1"/>
          </p:cNvSpPr>
          <p:nvPr/>
        </p:nvSpPr>
        <p:spPr>
          <a:xfrm>
            <a:off x="1219200" y="838200"/>
            <a:ext cx="6629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1200" cap="none" spc="0" normalizeH="0" baseline="0" noProof="1">
                <a:ln w="1270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  <a:cs typeface="+mn-cs"/>
              </a:rPr>
              <a:t>1. Label the pictures with the words </a:t>
            </a:r>
            <a:endParaRPr kumimoji="0" lang="zh-CN" altLang="en-US" sz="3600" b="0" i="0" u="none" strike="noStrike" kern="1200" cap="none" spc="0" normalizeH="0" baseline="0" noProof="1">
              <a:ln w="1270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1200" cap="none" spc="0" normalizeH="0" baseline="0" noProof="1">
                <a:ln w="1270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  <a:cs typeface="+mn-cs"/>
              </a:rPr>
              <a:t>and expression from the box. </a:t>
            </a:r>
            <a:endParaRPr kumimoji="0" lang="zh-CN" altLang="en-US" sz="3600" b="0" i="0" u="none" strike="noStrike" kern="1200" cap="none" spc="0" normalizeH="0" baseline="0" noProof="1">
              <a:ln w="1270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107525" name="Rectangle 5"/>
          <p:cNvSpPr/>
          <p:nvPr/>
        </p:nvSpPr>
        <p:spPr>
          <a:xfrm>
            <a:off x="2209800" y="2895600"/>
            <a:ext cx="1752600" cy="4445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defTabSz="70485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ice cream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6" name="Text Box 6"/>
          <p:cNvSpPr txBox="1"/>
          <p:nvPr/>
        </p:nvSpPr>
        <p:spPr>
          <a:xfrm>
            <a:off x="5029200" y="2819400"/>
            <a:ext cx="1219200" cy="454025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fish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7" name="Rectangle 7"/>
          <p:cNvSpPr/>
          <p:nvPr/>
        </p:nvSpPr>
        <p:spPr>
          <a:xfrm>
            <a:off x="990600" y="3581400"/>
            <a:ext cx="1512888" cy="4445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defTabSz="70485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1. noodles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8" name="Rectangle 8"/>
          <p:cNvSpPr/>
          <p:nvPr/>
        </p:nvSpPr>
        <p:spPr>
          <a:xfrm>
            <a:off x="5867400" y="3810000"/>
            <a:ext cx="1927225" cy="4445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0546" tIns="35273" rIns="70546" bIns="35273" anchor="t">
            <a:spAutoFit/>
          </a:bodyPr>
          <a:p>
            <a:pPr defTabSz="70485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hamburger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9" name="Rectangle 9"/>
          <p:cNvSpPr/>
          <p:nvPr/>
        </p:nvSpPr>
        <p:spPr>
          <a:xfrm>
            <a:off x="609600" y="5029200"/>
            <a:ext cx="1493838" cy="50641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ctr">
            <a:spAutoFit/>
          </a:bodyPr>
          <a:p>
            <a:pPr defTabSz="70485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 candies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0" name="Rectangle 10"/>
          <p:cNvSpPr/>
          <p:nvPr/>
        </p:nvSpPr>
        <p:spPr>
          <a:xfrm>
            <a:off x="2209800" y="5410200"/>
            <a:ext cx="1447800" cy="4445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algn="ctr" defTabSz="70485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8. rice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1" name="Text Box 11"/>
          <p:cNvSpPr txBox="1"/>
          <p:nvPr/>
        </p:nvSpPr>
        <p:spPr>
          <a:xfrm>
            <a:off x="3810000" y="5562600"/>
            <a:ext cx="1524000" cy="454025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algn="ctr" defTabSz="704850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cola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2" name="Text Box 12"/>
          <p:cNvSpPr txBox="1"/>
          <p:nvPr/>
        </p:nvSpPr>
        <p:spPr>
          <a:xfrm>
            <a:off x="5486400" y="5486400"/>
            <a:ext cx="1447800" cy="454025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algn="ctr" defTabSz="704850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sugar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33" name="Text Box 13"/>
          <p:cNvSpPr txBox="1"/>
          <p:nvPr/>
        </p:nvSpPr>
        <p:spPr>
          <a:xfrm>
            <a:off x="7086600" y="5029200"/>
            <a:ext cx="1411288" cy="454025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0546" tIns="35273" rIns="70546" bIns="35273" anchor="t">
            <a:spAutoFit/>
          </a:bodyPr>
          <a:p>
            <a:pPr algn="ctr" defTabSz="704850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bread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7" name="Picture 5" descr="fried_noodles"/>
          <p:cNvPicPr>
            <a:picLocks noChangeAspect="1"/>
          </p:cNvPicPr>
          <p:nvPr/>
        </p:nvPicPr>
        <p:blipFill>
          <a:blip r:embed="rId2"/>
          <a:srcRect l="3764" r="3726" b="6686"/>
          <a:stretch>
            <a:fillRect/>
          </a:stretch>
        </p:blipFill>
        <p:spPr>
          <a:xfrm>
            <a:off x="609600" y="1447800"/>
            <a:ext cx="19812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8" name="Picture 6" descr="rice"/>
          <p:cNvPicPr>
            <a:picLocks noChangeAspect="1"/>
          </p:cNvPicPr>
          <p:nvPr/>
        </p:nvPicPr>
        <p:blipFill>
          <a:blip r:embed="rId3"/>
          <a:srcRect l="10333" r="14084" b="9666"/>
          <a:stretch>
            <a:fillRect/>
          </a:stretch>
        </p:blipFill>
        <p:spPr>
          <a:xfrm>
            <a:off x="2743200" y="1447800"/>
            <a:ext cx="18288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2" name="Picture 10" descr="1049187_073738006_2"/>
          <p:cNvPicPr>
            <a:picLocks noChangeAspect="1"/>
          </p:cNvPicPr>
          <p:nvPr/>
        </p:nvPicPr>
        <p:blipFill>
          <a:blip r:embed="rId4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 b="5988"/>
          <a:stretch>
            <a:fillRect/>
          </a:stretch>
        </p:blipFill>
        <p:spPr>
          <a:xfrm>
            <a:off x="2514600" y="3276600"/>
            <a:ext cx="13716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3" name="Picture 11" descr="t011ed622383d131021"/>
          <p:cNvPicPr>
            <a:picLocks noChangeAspect="1"/>
          </p:cNvPicPr>
          <p:nvPr/>
        </p:nvPicPr>
        <p:blipFill>
          <a:blip r:embed="rId5"/>
          <a:srcRect b="6667"/>
          <a:stretch>
            <a:fillRect/>
          </a:stretch>
        </p:blipFill>
        <p:spPr>
          <a:xfrm>
            <a:off x="533400" y="4191000"/>
            <a:ext cx="1066800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5" name="Picture 13" descr="Yul000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219200"/>
            <a:ext cx="1981200" cy="13446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5486" name="Picture 14" descr="cola"/>
          <p:cNvPicPr>
            <a:picLocks noChangeAspect="1"/>
          </p:cNvPicPr>
          <p:nvPr/>
        </p:nvPicPr>
        <p:blipFill>
          <a:blip r:embed="rId7"/>
          <a:srcRect l="19876" r="20497"/>
          <a:stretch>
            <a:fillRect/>
          </a:stretch>
        </p:blipFill>
        <p:spPr>
          <a:xfrm>
            <a:off x="3529013" y="4419600"/>
            <a:ext cx="6889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8" name="Picture 16" descr="84e2e1f8dd09e83c77e93489473d2ff7"/>
          <p:cNvPicPr>
            <a:picLocks noChangeAspect="1"/>
          </p:cNvPicPr>
          <p:nvPr/>
        </p:nvPicPr>
        <p:blipFill>
          <a:blip r:embed="rId8">
            <a:lum bright="26001" contrast="22000"/>
          </a:blip>
          <a:srcRect l="4253" t="2780"/>
          <a:stretch>
            <a:fillRect/>
          </a:stretch>
        </p:blipFill>
        <p:spPr>
          <a:xfrm>
            <a:off x="5715000" y="3810000"/>
            <a:ext cx="98742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89" name="Text Box 17"/>
          <p:cNvSpPr txBox="1"/>
          <p:nvPr/>
        </p:nvSpPr>
        <p:spPr>
          <a:xfrm>
            <a:off x="838200" y="609600"/>
            <a:ext cx="1493838" cy="579438"/>
          </a:xfrm>
          <a:prstGeom prst="rect">
            <a:avLst/>
          </a:prstGeom>
          <a:solidFill>
            <a:srgbClr val="D7FFAF"/>
          </a:solidFill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2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noodles</a:t>
            </a:r>
            <a:endParaRPr lang="en-US" altLang="zh-CN" sz="32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5490" name="Text Box 18"/>
          <p:cNvSpPr txBox="1"/>
          <p:nvPr/>
        </p:nvSpPr>
        <p:spPr>
          <a:xfrm>
            <a:off x="4876800" y="609600"/>
            <a:ext cx="1200150" cy="579438"/>
          </a:xfrm>
          <a:prstGeom prst="rect">
            <a:avLst/>
          </a:prstGeom>
          <a:solidFill>
            <a:srgbClr val="D7FFAF"/>
          </a:solidFill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2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bread</a:t>
            </a:r>
            <a:endParaRPr lang="en-US" altLang="zh-CN" sz="3200" b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5491" name="Text Box 19"/>
          <p:cNvSpPr txBox="1"/>
          <p:nvPr/>
        </p:nvSpPr>
        <p:spPr>
          <a:xfrm>
            <a:off x="2971800" y="609600"/>
            <a:ext cx="1066800" cy="641350"/>
          </a:xfrm>
          <a:prstGeom prst="rect">
            <a:avLst/>
          </a:prstGeom>
          <a:solidFill>
            <a:srgbClr val="D7FFAF"/>
          </a:solidFill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rice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92" name="Text Box 20"/>
          <p:cNvSpPr txBox="1"/>
          <p:nvPr/>
        </p:nvSpPr>
        <p:spPr>
          <a:xfrm>
            <a:off x="6934200" y="609600"/>
            <a:ext cx="914400" cy="579438"/>
          </a:xfrm>
          <a:prstGeom prst="rect">
            <a:avLst/>
          </a:prstGeom>
          <a:solidFill>
            <a:srgbClr val="D7FFAF"/>
          </a:solidFill>
          <a:ln w="9525">
            <a:noFill/>
          </a:ln>
        </p:spPr>
        <p:txBody>
          <a:bodyPr lIns="91435" tIns="45717" rIns="91435" bIns="45717" anchor="t">
            <a:spAutoFit/>
          </a:bodyPr>
          <a:p>
            <a:pPr algn="ctr" defTabSz="91313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fish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6" name="WordArt 21"/>
          <p:cNvSpPr>
            <a:spLocks noTextEdit="1"/>
          </p:cNvSpPr>
          <p:nvPr/>
        </p:nvSpPr>
        <p:spPr>
          <a:xfrm>
            <a:off x="5257800" y="28194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 i="1">
                <a:ln w="1905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healthy </a:t>
            </a:r>
            <a:endParaRPr lang="zh-CN" altLang="en-US" sz="6000" b="1" i="1"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5494" name="Text Box 22"/>
          <p:cNvSpPr txBox="1"/>
          <p:nvPr/>
        </p:nvSpPr>
        <p:spPr>
          <a:xfrm>
            <a:off x="4343400" y="3581400"/>
            <a:ext cx="1143000" cy="9461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91435" tIns="45717" rIns="91435" bIns="45717" anchor="t">
            <a:spAutoFit/>
          </a:bodyPr>
          <a:p>
            <a:pPr algn="ctr" defTabSz="91313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ice cream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5495" name="Text Box 23"/>
          <p:cNvSpPr txBox="1"/>
          <p:nvPr/>
        </p:nvSpPr>
        <p:spPr>
          <a:xfrm>
            <a:off x="5257800" y="5562600"/>
            <a:ext cx="1447800" cy="5238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Sugar?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96" name="Text Box 24"/>
          <p:cNvSpPr txBox="1"/>
          <p:nvPr/>
        </p:nvSpPr>
        <p:spPr>
          <a:xfrm>
            <a:off x="1447800" y="4572000"/>
            <a:ext cx="18288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hamburgers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5497" name="Text Box 25"/>
          <p:cNvSpPr txBox="1"/>
          <p:nvPr/>
        </p:nvSpPr>
        <p:spPr>
          <a:xfrm>
            <a:off x="990600" y="3352800"/>
            <a:ext cx="1371600" cy="5191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candies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98" name="Text Box 26"/>
          <p:cNvSpPr txBox="1"/>
          <p:nvPr/>
        </p:nvSpPr>
        <p:spPr>
          <a:xfrm>
            <a:off x="3505200" y="5562600"/>
            <a:ext cx="914400" cy="5191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cola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2" name="WordArt 27" descr="白色大理石"/>
          <p:cNvSpPr>
            <a:spLocks noTextEdit="1"/>
          </p:cNvSpPr>
          <p:nvPr/>
        </p:nvSpPr>
        <p:spPr>
          <a:xfrm>
            <a:off x="609600" y="54864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zh-CN" altLang="en-US" sz="3600" b="1" i="1">
                <a:blipFill rotWithShape="0">
                  <a:blip r:embed="rId9"/>
                </a:blipFill>
                <a:latin typeface="Arial" panose="020B0604020202020204" pitchFamily="34" charset="0"/>
                <a:ea typeface="Arial" panose="020B0604020202020204" pitchFamily="34" charset="0"/>
              </a:rPr>
              <a:t>unhealthy</a:t>
            </a:r>
            <a:endParaRPr lang="zh-CN" altLang="en-US" sz="3600" b="1" i="1">
              <a:blipFill rotWithShape="0">
                <a:blip r:embed="rId9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5500" name="Picture 28" descr="冰淇淋"/>
          <p:cNvPicPr>
            <a:picLocks noChangeAspect="1"/>
          </p:cNvPicPr>
          <p:nvPr/>
        </p:nvPicPr>
        <p:blipFill>
          <a:blip r:embed="rId10"/>
          <a:srcRect l="16667" t="6667" r="10001" b="11111"/>
          <a:stretch>
            <a:fillRect/>
          </a:stretch>
        </p:blipFill>
        <p:spPr>
          <a:xfrm>
            <a:off x="4525963" y="4648200"/>
            <a:ext cx="906462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501" name="Picture 29" descr="1369025_223028148000_2"/>
          <p:cNvPicPr>
            <a:picLocks noChangeAspect="1"/>
          </p:cNvPicPr>
          <p:nvPr/>
        </p:nvPicPr>
        <p:blipFill>
          <a:blip r:embed="rId11"/>
          <a:srcRect b="4414"/>
          <a:stretch>
            <a:fillRect/>
          </a:stretch>
        </p:blipFill>
        <p:spPr>
          <a:xfrm>
            <a:off x="7010400" y="3810000"/>
            <a:ext cx="1373188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502" name="Text Box 30"/>
          <p:cNvSpPr txBox="1"/>
          <p:nvPr/>
        </p:nvSpPr>
        <p:spPr>
          <a:xfrm>
            <a:off x="7010400" y="5562600"/>
            <a:ext cx="1371600" cy="5191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cheese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5503" name="Picture 31" descr="2"/>
          <p:cNvPicPr>
            <a:picLocks noChangeAspect="1"/>
          </p:cNvPicPr>
          <p:nvPr/>
        </p:nvPicPr>
        <p:blipFill>
          <a:blip r:embed="rId12"/>
          <a:srcRect l="81975" t="49532" r="5809" b="33664"/>
          <a:stretch>
            <a:fillRect/>
          </a:stretch>
        </p:blipFill>
        <p:spPr>
          <a:xfrm>
            <a:off x="4648200" y="1524000"/>
            <a:ext cx="1752600" cy="104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6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9" grpId="0" animBg="1"/>
      <p:bldP spid="105490" grpId="0" animBg="1"/>
      <p:bldP spid="105491" grpId="0" animBg="1"/>
      <p:bldP spid="105492" grpId="0" animBg="1"/>
      <p:bldP spid="105494" grpId="0" animBg="1"/>
      <p:bldP spid="105495" grpId="0" animBg="1"/>
      <p:bldP spid="105496" grpId="0" animBg="1"/>
      <p:bldP spid="105497" grpId="0" animBg="1"/>
      <p:bldP spid="105498" grpId="0" animBg="1"/>
      <p:bldP spid="1055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6" descr="BJ3086"/>
          <p:cNvPicPr>
            <a:picLocks noChangeAspect="1"/>
          </p:cNvPicPr>
          <p:nvPr/>
        </p:nvPicPr>
        <p:blipFill>
          <a:blip r:embed="rId2"/>
          <a:srcRect l="1601" r="6400"/>
          <a:stretch>
            <a:fillRect/>
          </a:stretch>
        </p:blipFill>
        <p:spPr>
          <a:xfrm>
            <a:off x="457200" y="512763"/>
            <a:ext cx="8229600" cy="215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WordArt 7"/>
          <p:cNvSpPr>
            <a:spLocks noTextEdit="1"/>
          </p:cNvSpPr>
          <p:nvPr/>
        </p:nvSpPr>
        <p:spPr>
          <a:xfrm>
            <a:off x="685800" y="8382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2. Free talk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5" name="WordArt 8" descr="窄竖线"/>
          <p:cNvSpPr>
            <a:spLocks noTextEdit="1"/>
          </p:cNvSpPr>
          <p:nvPr/>
        </p:nvSpPr>
        <p:spPr>
          <a:xfrm>
            <a:off x="914400" y="2667000"/>
            <a:ext cx="7010400" cy="767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p>
            <a:pPr algn="ctr"/>
            <a:r>
              <a:rPr lang="zh-CN" altLang="en-US" sz="32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What's your favourite food and drink?</a:t>
            </a:r>
            <a:endParaRPr lang="zh-CN" altLang="en-US" sz="32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/>
            <a:r>
              <a:rPr lang="en-US" altLang="zh-CN" sz="32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Is it healthy food and drink?</a:t>
            </a:r>
            <a:endParaRPr lang="en-US" altLang="zh-CN" sz="32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3175"/>
            <a:ext cx="8001000" cy="2552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000" dirty="0">
                <a:latin typeface="Baskerville Old Face" panose="02020602080505020303" charset="0"/>
                <a:ea typeface="宋体" panose="02010600030101010101" pitchFamily="2" charset="-122"/>
              </a:rPr>
              <a:t>Noodles are my favorite food </a:t>
            </a:r>
            <a:r>
              <a:rPr lang="en-US" altLang="zh-CN" sz="4000" i="1" dirty="0">
                <a:solidFill>
                  <a:srgbClr val="FF0000"/>
                </a:solidFill>
                <a:latin typeface="Baskerville Old Face" panose="02020602080505020303" charset="0"/>
                <a:ea typeface="宋体" panose="02010600030101010101" pitchFamily="2" charset="-122"/>
              </a:rPr>
              <a:t>and</a:t>
            </a:r>
            <a:r>
              <a:rPr lang="en-US" altLang="zh-CN" sz="4000" dirty="0">
                <a:latin typeface="Baskerville Old Face" panose="02020602080505020303" charset="0"/>
                <a:ea typeface="宋体" panose="02010600030101010101" pitchFamily="2" charset="-122"/>
              </a:rPr>
              <a:t> I think they are very healthy.</a:t>
            </a:r>
            <a:endParaRPr lang="en-US" altLang="zh-CN" sz="4000" dirty="0">
              <a:latin typeface="Baskerville Old Face" panose="02020602080505020303" charset="0"/>
              <a:ea typeface="宋体" panose="02010600030101010101" pitchFamily="2" charset="-122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Baskerville Old Face" panose="02020602080505020303" charset="0"/>
                <a:ea typeface="宋体" panose="02010600030101010101" pitchFamily="2" charset="-122"/>
              </a:rPr>
              <a:t>Cola is my favorite drink </a:t>
            </a:r>
            <a:r>
              <a:rPr lang="en-US" altLang="zh-CN" sz="4000" i="1" dirty="0">
                <a:solidFill>
                  <a:srgbClr val="FF0000"/>
                </a:solidFill>
                <a:latin typeface="Baskerville Old Face" panose="02020602080505020303" charset="0"/>
                <a:ea typeface="宋体" panose="02010600030101010101" pitchFamily="2" charset="-122"/>
              </a:rPr>
              <a:t>but</a:t>
            </a:r>
            <a:r>
              <a:rPr lang="en-US" altLang="zh-CN" sz="4000" dirty="0">
                <a:latin typeface="Baskerville Old Face" panose="02020602080505020303" charset="0"/>
                <a:ea typeface="宋体" panose="02010600030101010101" pitchFamily="2" charset="-122"/>
              </a:rPr>
              <a:t>  too much cola is unhealthy.</a:t>
            </a:r>
            <a:endParaRPr lang="zh-CN" altLang="en-US" sz="4000" dirty="0">
              <a:latin typeface="Baskerville Old Face" panose="02020602080505020303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Group 2"/>
          <p:cNvGraphicFramePr>
            <a:graphicFrameLocks noGrp="1"/>
          </p:cNvGraphicFramePr>
          <p:nvPr>
            <p:ph idx="1"/>
          </p:nvPr>
        </p:nvGraphicFramePr>
        <p:xfrm>
          <a:off x="304800" y="2209800"/>
          <a:ext cx="8534400" cy="3228975"/>
        </p:xfrm>
        <a:graphic>
          <a:graphicData uri="http://schemas.openxmlformats.org/drawingml/2006/table">
            <a:tbl>
              <a:tblPr/>
              <a:tblGrid>
                <a:gridCol w="4495800"/>
                <a:gridCol w="4038600"/>
              </a:tblGrid>
              <a:tr h="5181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Healthy food and drink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Unhealthy food and drink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6" name="WordArt 106"/>
          <p:cNvSpPr>
            <a:spLocks noTextEdit="1"/>
          </p:cNvSpPr>
          <p:nvPr/>
        </p:nvSpPr>
        <p:spPr>
          <a:xfrm>
            <a:off x="762000" y="76200"/>
            <a:ext cx="10668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315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P22</a:t>
            </a:r>
            <a:endParaRPr lang="zh-CN" altLang="en-US" sz="54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74" name="Text Box 110"/>
          <p:cNvSpPr txBox="1"/>
          <p:nvPr/>
        </p:nvSpPr>
        <p:spPr>
          <a:xfrm>
            <a:off x="5105400" y="2895600"/>
            <a:ext cx="3581400" cy="1384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ice cream, hamburger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cola, candy, 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8" name="WordArt 135"/>
          <p:cNvSpPr>
            <a:spLocks noTextEdit="1"/>
          </p:cNvSpPr>
          <p:nvPr/>
        </p:nvSpPr>
        <p:spPr>
          <a:xfrm>
            <a:off x="1828800" y="9144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Read and complete the table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76" name="Rectangle 137"/>
          <p:cNvSpPr/>
          <p:nvPr/>
        </p:nvSpPr>
        <p:spPr>
          <a:xfrm>
            <a:off x="533400" y="2819400"/>
            <a:ext cx="4343400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meat, carrot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, egg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sweet potato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es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milk, cheese, fish,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chicken soup,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noodle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, rice, juice,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water, tea, vegetable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6" name="Text Box 10"/>
          <p:cNvSpPr txBox="1"/>
          <p:nvPr/>
        </p:nvSpPr>
        <p:spPr>
          <a:xfrm>
            <a:off x="914400" y="1447800"/>
            <a:ext cx="7391400" cy="1004888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delicious, fat, important, lots of,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meal, remember,  stay, sweet, tooth--teeth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WordArt 12"/>
          <p:cNvSpPr>
            <a:spLocks noTextEdit="1"/>
          </p:cNvSpPr>
          <p:nvPr/>
        </p:nvSpPr>
        <p:spPr>
          <a:xfrm>
            <a:off x="762000" y="457200"/>
            <a:ext cx="190500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Summary</a:t>
            </a:r>
            <a:endParaRPr lang="zh-CN" altLang="en-US" sz="3600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6271" name="Rectangle 15"/>
          <p:cNvSpPr/>
          <p:nvPr/>
        </p:nvSpPr>
        <p:spPr>
          <a:xfrm>
            <a:off x="685800" y="2667000"/>
            <a:ext cx="7848600" cy="3538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healthy breakfast is _________ in the morning and it’s my favourite ______. There are _______ fruit and vegetables for lunch at school, but there isn’t any cola or candy. Candy and cola are ______ food and drink and they are bad for your ______. At home,  my grandma’s dinners are _________ and we aren’t ______. ____________ ! Eat well and stay _________.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2" name="Text Box 16"/>
          <p:cNvSpPr txBox="1"/>
          <p:nvPr/>
        </p:nvSpPr>
        <p:spPr>
          <a:xfrm>
            <a:off x="4419600" y="26670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important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3" name="Text Box 17"/>
          <p:cNvSpPr txBox="1"/>
          <p:nvPr/>
        </p:nvSpPr>
        <p:spPr>
          <a:xfrm>
            <a:off x="4114800" y="31242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meal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4" name="Text Box 18"/>
          <p:cNvSpPr txBox="1"/>
          <p:nvPr/>
        </p:nvSpPr>
        <p:spPr>
          <a:xfrm>
            <a:off x="6858000" y="31242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lots of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5" name="Text Box 19"/>
          <p:cNvSpPr txBox="1"/>
          <p:nvPr/>
        </p:nvSpPr>
        <p:spPr>
          <a:xfrm>
            <a:off x="838200" y="52578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delicious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6" name="Text Box 20"/>
          <p:cNvSpPr txBox="1"/>
          <p:nvPr/>
        </p:nvSpPr>
        <p:spPr>
          <a:xfrm>
            <a:off x="762000" y="44196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sweet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8" name="WordArt 21"/>
          <p:cNvSpPr>
            <a:spLocks noTextEdit="1"/>
          </p:cNvSpPr>
          <p:nvPr/>
        </p:nvSpPr>
        <p:spPr>
          <a:xfrm>
            <a:off x="2971800" y="6858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fontAlgn="base"/>
            <a:r>
              <a:rPr lang="zh-CN" altLang="en-US" sz="3600" b="1" strike="noStrike" noProof="1">
                <a:ln w="12700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99FF">
                        <a:alpha val="100000"/>
                      </a:srgbClr>
                    </a:gs>
                    <a:gs pos="16000">
                      <a:srgbClr val="00CCCC">
                        <a:alpha val="100000"/>
                      </a:srgbClr>
                    </a:gs>
                    <a:gs pos="47000">
                      <a:srgbClr val="9999FF">
                        <a:alpha val="100000"/>
                      </a:srgbClr>
                    </a:gs>
                    <a:gs pos="60001">
                      <a:srgbClr val="2E6792">
                        <a:alpha val="100000"/>
                      </a:srgbClr>
                    </a:gs>
                    <a:gs pos="71001">
                      <a:srgbClr val="3333CC">
                        <a:alpha val="100000"/>
                      </a:srgbClr>
                    </a:gs>
                    <a:gs pos="81000">
                      <a:srgbClr val="1170FF">
                        <a:alpha val="100000"/>
                      </a:srgbClr>
                    </a:gs>
                    <a:gs pos="100000">
                      <a:srgbClr val="006699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  <a:cs typeface="+mn-cs"/>
              </a:rPr>
              <a:t>Complete the passage.</a:t>
            </a:r>
            <a:endParaRPr lang="zh-CN" altLang="en-US" sz="3600" b="1" strike="noStrike" noProof="1">
              <a:ln w="127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3399FF">
                      <a:alpha val="100000"/>
                    </a:srgbClr>
                  </a:gs>
                  <a:gs pos="16000">
                    <a:srgbClr val="00CCCC">
                      <a:alpha val="100000"/>
                    </a:srgbClr>
                  </a:gs>
                  <a:gs pos="47000">
                    <a:srgbClr val="9999FF">
                      <a:alpha val="100000"/>
                    </a:srgbClr>
                  </a:gs>
                  <a:gs pos="60001">
                    <a:srgbClr val="2E6792">
                      <a:alpha val="100000"/>
                    </a:srgbClr>
                  </a:gs>
                  <a:gs pos="71001">
                    <a:srgbClr val="3333CC">
                      <a:alpha val="100000"/>
                    </a:srgbClr>
                  </a:gs>
                  <a:gs pos="81000">
                    <a:srgbClr val="1170FF">
                      <a:alpha val="100000"/>
                    </a:srgbClr>
                  </a:gs>
                  <a:gs pos="100000">
                    <a:srgbClr val="006699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6278" name="Text Box 22"/>
          <p:cNvSpPr txBox="1"/>
          <p:nvPr/>
        </p:nvSpPr>
        <p:spPr>
          <a:xfrm>
            <a:off x="5943600" y="52578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Remember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79" name="Text Box 23"/>
          <p:cNvSpPr txBox="1"/>
          <p:nvPr/>
        </p:nvSpPr>
        <p:spPr>
          <a:xfrm>
            <a:off x="4724400" y="52578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80" name="Text Box 24"/>
          <p:cNvSpPr txBox="1"/>
          <p:nvPr/>
        </p:nvSpPr>
        <p:spPr>
          <a:xfrm>
            <a:off x="3505200" y="57150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healthy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20"/>
          <p:cNvSpPr txBox="1"/>
          <p:nvPr/>
        </p:nvSpPr>
        <p:spPr>
          <a:xfrm>
            <a:off x="762000" y="4738688"/>
            <a:ext cx="13716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teeth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71" grpId="0"/>
      <p:bldP spid="96272" grpId="0"/>
      <p:bldP spid="96273" grpId="0"/>
      <p:bldP spid="96274" grpId="0"/>
      <p:bldP spid="96275" grpId="0"/>
      <p:bldP spid="96276" grpId="0"/>
      <p:bldP spid="96278" grpId="0"/>
      <p:bldP spid="96279" grpId="0"/>
      <p:bldP spid="96280" grpId="0"/>
      <p:bldP spid="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2999</Words>
  <Application>WPS 演示</Application>
  <PresentationFormat>全屏显示(4:3)</PresentationFormat>
  <Paragraphs>238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幼圆</vt:lpstr>
      <vt:lpstr>华文新魏</vt:lpstr>
      <vt:lpstr>Arial Black</vt:lpstr>
      <vt:lpstr>Arial Black</vt:lpstr>
      <vt:lpstr>微软雅黑</vt:lpstr>
      <vt:lpstr>Arial Unicode MS</vt:lpstr>
      <vt:lpstr>华文楷体</vt:lpstr>
      <vt:lpstr>华文琥珀</vt:lpstr>
      <vt:lpstr>华文行楷</vt:lpstr>
      <vt:lpstr>Bell MT</vt:lpstr>
      <vt:lpstr>Arabic Typesetting</vt:lpstr>
      <vt:lpstr>Segoe Print</vt:lpstr>
      <vt:lpstr>Aparajita</vt:lpstr>
      <vt:lpstr>Nirmala UI</vt:lpstr>
      <vt:lpstr>Arial Narrow</vt:lpstr>
      <vt:lpstr>Arial Rounded MT Bold</vt:lpstr>
      <vt:lpstr>Baskerville Old Face</vt:lpstr>
      <vt:lpstr>黑体</vt:lpstr>
      <vt:lpstr>Verdana</vt:lpstr>
      <vt:lpstr>默认设计模板</vt:lpstr>
      <vt:lpstr>1_默认设计模板</vt:lpstr>
      <vt:lpstr>206TGp_window_light_v2</vt:lpstr>
      <vt:lpstr>2_默认设计模板</vt:lpstr>
      <vt:lpstr>PowerPoint 演示文稿</vt:lpstr>
      <vt:lpstr>Words and expressions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杨晔</cp:lastModifiedBy>
  <cp:revision>322</cp:revision>
  <dcterms:created xsi:type="dcterms:W3CDTF">2019-10-28T09:30:12Z</dcterms:created>
  <dcterms:modified xsi:type="dcterms:W3CDTF">2021-01-17T05:23:49Z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2052-11.1.0.10228</vt:lpwstr>
  </property>
</Properties>
</file>