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avi" ContentType="video/avi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sldIdLst>
    <p:sldId id="332" r:id="rId4"/>
    <p:sldId id="256" r:id="rId5"/>
    <p:sldId id="314" r:id="rId6"/>
    <p:sldId id="281" r:id="rId7"/>
    <p:sldId id="315" r:id="rId8"/>
    <p:sldId id="333" r:id="rId9"/>
    <p:sldId id="317" r:id="rId10"/>
    <p:sldId id="334" r:id="rId11"/>
    <p:sldId id="320" r:id="rId12"/>
    <p:sldId id="274" r:id="rId13"/>
    <p:sldId id="319" r:id="rId14"/>
    <p:sldId id="311" r:id="rId15"/>
    <p:sldId id="331" r:id="rId16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BDAC1"/>
    <a:srgbClr val="F9C9A5"/>
    <a:srgbClr val="CCFFFF"/>
    <a:srgbClr val="F6FCA2"/>
    <a:srgbClr val="0000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0" d="100"/>
          <a:sy n="80" d="100"/>
        </p:scale>
        <p:origin x="-858" y="-96"/>
      </p:cViewPr>
      <p:guideLst>
        <p:guide orient="horz" pos="2160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313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313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313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313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组合 25601"/>
          <p:cNvGrpSpPr/>
          <p:nvPr/>
        </p:nvGrpSpPr>
        <p:grpSpPr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25603" name="组合 25602"/>
            <p:cNvGrpSpPr/>
            <p:nvPr/>
          </p:nvGrpSpPr>
          <p:grpSpPr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25604" name="矩形 25603"/>
              <p:cNvSpPr/>
              <p:nvPr/>
            </p:nvSpPr>
            <p:spPr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05" name="矩形 25604"/>
              <p:cNvSpPr/>
              <p:nvPr/>
            </p:nvSpPr>
            <p:spPr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5606" name="组合 25605"/>
            <p:cNvGrpSpPr/>
            <p:nvPr/>
          </p:nvGrpSpPr>
          <p:grpSpPr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25607" name="矩形 25606"/>
              <p:cNvSpPr/>
              <p:nvPr/>
            </p:nvSpPr>
            <p:spPr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608" name="矩形 25607"/>
              <p:cNvSpPr/>
              <p:nvPr/>
            </p:nvSpPr>
            <p:spPr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5609" name="矩形 25608"/>
            <p:cNvSpPr/>
            <p:nvPr/>
          </p:nvSpPr>
          <p:spPr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10" name="矩形 25609"/>
            <p:cNvSpPr/>
            <p:nvPr/>
          </p:nvSpPr>
          <p:spPr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11" name="矩形 25610"/>
            <p:cNvSpPr/>
            <p:nvPr/>
          </p:nvSpPr>
          <p:spPr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5612" name="标题 25611"/>
          <p:cNvSpPr>
            <a:spLocks noGrp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lvl="0">
              <a:defRPr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5613" name="副标题 2561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None/>
              <a:defRPr/>
            </a:lvl1pPr>
            <a:lvl2pPr marL="457200" lvl="1" indent="0" algn="ctr">
              <a:buNone/>
              <a:defRPr/>
            </a:lvl2pPr>
            <a:lvl3pPr marL="914400" lvl="2" indent="0" algn="ctr">
              <a:buNone/>
              <a:defRPr/>
            </a:lvl3pPr>
            <a:lvl4pPr marL="1371600" lvl="3" indent="0" algn="ctr">
              <a:buNone/>
              <a:defRPr/>
            </a:lvl4pPr>
            <a:lvl5pPr marL="1828800" lvl="4" indent="0" algn="ctr">
              <a:buNone/>
              <a:defRPr/>
            </a:lvl5pPr>
          </a:lstStyle>
          <a:p>
            <a:pPr lvl="0"/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25614" name="日期占位符 25613"/>
          <p:cNvSpPr>
            <a:spLocks noGrp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>
              <a:defRPr sz="1400" b="0">
                <a:solidFill>
                  <a:schemeClr val="bg2"/>
                </a:solidFill>
                <a:latin typeface="Tahoma" panose="020B0604030504040204" pitchFamily="34" charset="0"/>
              </a:defRPr>
            </a:lvl1pPr>
          </a:lstStyle>
          <a:p>
            <a:pPr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5615" name="页脚占位符 25614"/>
          <p:cNvSpPr>
            <a:spLocks noGrp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ctr">
              <a:defRPr sz="1400" b="0">
                <a:solidFill>
                  <a:schemeClr val="bg2"/>
                </a:solidFill>
                <a:latin typeface="Tahoma" panose="020B0604030504040204" pitchFamily="34" charset="0"/>
              </a:defRPr>
            </a:lvl1pPr>
          </a:lstStyle>
          <a:p>
            <a:pPr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25616" name="灯片编号占位符 25615"/>
          <p:cNvSpPr>
            <a:spLocks noGrp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r">
              <a:defRPr sz="1400" b="0">
                <a:solidFill>
                  <a:schemeClr val="bg2"/>
                </a:solidFill>
                <a:latin typeface="Tahoma" panose="020B0604030504040204" pitchFamily="34" charset="0"/>
              </a:defRPr>
            </a:lvl1pPr>
          </a:lstStyle>
          <a:p>
            <a:pPr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08476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6612" y="2017713"/>
            <a:ext cx="3808476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313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1" y="214313"/>
            <a:ext cx="1951038" cy="5918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40009" cy="5918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313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313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313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313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313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313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91313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lIns="91435" tIns="45717" rIns="91435" bIns="45717"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lIns="91435" tIns="45717" rIns="91435" bIns="45717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lIns="91435" tIns="45717" rIns="91435" bIns="45717"/>
          <a:lstStyle>
            <a:lvl1pPr>
              <a:defRPr sz="1400" b="0"/>
            </a:lvl1pPr>
          </a:lstStyle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lIns="91435" tIns="45717" rIns="91435" bIns="45717"/>
          <a:lstStyle>
            <a:lvl1pPr algn="ctr">
              <a:defRPr sz="1400" b="0"/>
            </a:lvl1pPr>
          </a:lstStyle>
          <a:p>
            <a:pPr lvl="0" defTabSz="91313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lIns="91435" tIns="45717" rIns="91435" bIns="45717"/>
          <a:lstStyle>
            <a:lvl1pPr algn="r">
              <a:defRPr sz="1400" b="0"/>
            </a:lvl1pPr>
          </a:lstStyle>
          <a:p>
            <a:pPr lvl="0" defTabSz="91313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91313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313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313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1730" lvl="2" indent="-228600" algn="l" defTabSz="91313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313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313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313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313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313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313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矩形 24577"/>
          <p:cNvSpPr/>
          <p:nvPr/>
        </p:nvSpPr>
        <p:spPr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none" anchor="ctr"/>
          <a:lstStyle/>
          <a:p>
            <a:pPr lvl="0" algn="ctr">
              <a:buClr>
                <a:schemeClr val="bg1"/>
              </a:buClr>
            </a:pPr>
            <a:endParaRPr sz="2400" b="0" dirty="0">
              <a:latin typeface="Tahoma" panose="020B0604030504040204" pitchFamily="34" charset="0"/>
            </a:endParaRPr>
          </a:p>
        </p:txBody>
      </p:sp>
      <p:sp>
        <p:nvSpPr>
          <p:cNvPr id="24579" name="矩形 24578"/>
          <p:cNvSpPr/>
          <p:nvPr/>
        </p:nvSpPr>
        <p:spPr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/>
          <a:lstStyle/>
          <a:p>
            <a:pPr lvl="0" algn="ctr">
              <a:buClr>
                <a:schemeClr val="bg1"/>
              </a:buClr>
            </a:pPr>
            <a:endParaRPr sz="2400" b="0" dirty="0">
              <a:latin typeface="Tahoma" panose="020B0604030504040204" pitchFamily="34" charset="0"/>
            </a:endParaRPr>
          </a:p>
        </p:txBody>
      </p:sp>
      <p:sp>
        <p:nvSpPr>
          <p:cNvPr id="24580" name="矩形 24579"/>
          <p:cNvSpPr/>
          <p:nvPr/>
        </p:nvSpPr>
        <p:spPr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 wrap="none" anchor="ctr"/>
          <a:lstStyle/>
          <a:p>
            <a:pPr lvl="0" algn="ctr">
              <a:buClr>
                <a:schemeClr val="bg1"/>
              </a:buClr>
            </a:pPr>
            <a:endParaRPr sz="2400" b="0" dirty="0">
              <a:latin typeface="Tahoma" panose="020B0604030504040204" pitchFamily="34" charset="0"/>
            </a:endParaRPr>
          </a:p>
        </p:txBody>
      </p:sp>
      <p:sp>
        <p:nvSpPr>
          <p:cNvPr id="24581" name="矩形 24580"/>
          <p:cNvSpPr/>
          <p:nvPr/>
        </p:nvSpPr>
        <p:spPr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/>
          <a:lstStyle/>
          <a:p>
            <a:pPr lvl="0" algn="ctr">
              <a:buClr>
                <a:schemeClr val="bg1"/>
              </a:buClr>
            </a:pPr>
            <a:endParaRPr sz="2400" b="0" dirty="0">
              <a:latin typeface="Tahoma" panose="020B0604030504040204" pitchFamily="34" charset="0"/>
            </a:endParaRPr>
          </a:p>
        </p:txBody>
      </p:sp>
      <p:sp>
        <p:nvSpPr>
          <p:cNvPr id="24582" name="矩形 24581"/>
          <p:cNvSpPr/>
          <p:nvPr/>
        </p:nvSpPr>
        <p:spPr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lvl="0" algn="ctr">
              <a:buClr>
                <a:schemeClr val="bg1"/>
              </a:buClr>
            </a:pPr>
            <a:endParaRPr sz="2400" b="0" dirty="0">
              <a:latin typeface="Tahoma" panose="020B0604030504040204" pitchFamily="34" charset="0"/>
            </a:endParaRPr>
          </a:p>
        </p:txBody>
      </p:sp>
      <p:sp>
        <p:nvSpPr>
          <p:cNvPr id="24583" name="矩形 24582"/>
          <p:cNvSpPr/>
          <p:nvPr/>
        </p:nvSpPr>
        <p:spPr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none" anchor="ctr"/>
          <a:lstStyle/>
          <a:p>
            <a:pPr lvl="0" algn="ctr">
              <a:buClr>
                <a:schemeClr val="bg1"/>
              </a:buClr>
            </a:pPr>
            <a:endParaRPr sz="2400" b="0" dirty="0">
              <a:latin typeface="Tahoma" panose="020B0604030504040204" pitchFamily="34" charset="0"/>
            </a:endParaRPr>
          </a:p>
        </p:txBody>
      </p:sp>
      <p:sp>
        <p:nvSpPr>
          <p:cNvPr id="24584" name="矩形 24583"/>
          <p:cNvSpPr/>
          <p:nvPr/>
        </p:nvSpPr>
        <p:spPr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/>
          <a:lstStyle/>
          <a:p>
            <a:pPr lvl="0" algn="ctr">
              <a:buClr>
                <a:schemeClr val="bg1"/>
              </a:buClr>
            </a:pPr>
            <a:endParaRPr sz="2400" b="0" dirty="0">
              <a:latin typeface="Tahoma" panose="020B0604030504040204" pitchFamily="34" charset="0"/>
            </a:endParaRPr>
          </a:p>
        </p:txBody>
      </p:sp>
      <p:sp>
        <p:nvSpPr>
          <p:cNvPr id="24585" name="标题 24584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4586" name="文本占位符 24585"/>
          <p:cNvSpPr>
            <a:spLocks noGrp="1"/>
          </p:cNvSpPr>
          <p:nvPr>
            <p:ph type="body" idx="1"/>
          </p:nvPr>
        </p:nvSpPr>
        <p:spPr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4587" name="日期占位符 24586"/>
          <p:cNvSpPr>
            <a:spLocks noGrp="1"/>
          </p:cNvSpPr>
          <p:nvPr>
            <p:ph type="dt" sz="half" idx="2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>
              <a:defRPr sz="1400" b="0">
                <a:latin typeface="Tahoma" panose="020B0604030504040204" pitchFamily="34" charset="0"/>
              </a:defRPr>
            </a:lvl1pPr>
          </a:lstStyle>
          <a:p>
            <a:pPr lvl="0">
              <a:buClr>
                <a:schemeClr val="bg1"/>
              </a:buClr>
            </a:pP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4588" name="页脚占位符 24587"/>
          <p:cNvSpPr>
            <a:spLocks noGrp="1"/>
          </p:cNvSpPr>
          <p:nvPr>
            <p:ph type="ftr" sz="quarter" idx="3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ctr">
              <a:defRPr sz="1400" b="0">
                <a:latin typeface="Tahoma" panose="020B0604030504040204" pitchFamily="34" charset="0"/>
              </a:defRPr>
            </a:lvl1pPr>
          </a:lstStyle>
          <a:p>
            <a:pPr lvl="0">
              <a:buClr>
                <a:schemeClr val="bg1"/>
              </a:buClr>
            </a:pPr>
            <a:endParaRPr lang="zh-CN" altLang="en-US" dirty="0"/>
          </a:p>
        </p:txBody>
      </p:sp>
      <p:sp>
        <p:nvSpPr>
          <p:cNvPr id="24589" name="灯片编号占位符 24588"/>
          <p:cNvSpPr>
            <a:spLocks noGrp="1"/>
          </p:cNvSpPr>
          <p:nvPr>
            <p:ph type="sldNum" sz="quarter" idx="4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r">
              <a:defRPr sz="1400" b="0">
                <a:latin typeface="Tahoma" panose="020B0604030504040204" pitchFamily="34" charset="0"/>
              </a:defRPr>
            </a:lvl1pPr>
          </a:lstStyle>
          <a:p>
            <a:pPr lvl="0">
              <a:buClr>
                <a:schemeClr val="bg1"/>
              </a:buClr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microsoft.com/office/2007/relationships/media" Target="file:///D:\&#22826;&#21518;&#25945;&#23398;&#26448;&#26009;\&#26032;&#26631;&#35838;&#20214;\2021.1&#24405;&#35838;&#26032;&#26631;&#20934;&#19971;&#24180;&#32423;&#19978;1-4\&#20934;&#22791;&#22909;&#30340;&#24405;&#35838;&#35838;&#20214;\M2\U1\Module%202%20Words%20and%20expressions.mp3" TargetMode="External"/><Relationship Id="rId1" Type="http://schemas.openxmlformats.org/officeDocument/2006/relationships/audio" Target="file:///D:\&#22826;&#21518;&#25945;&#23398;&#26448;&#26009;\&#26032;&#26631;&#35838;&#20214;\2021.1&#24405;&#35838;&#26032;&#26631;&#20934;&#19971;&#24180;&#32423;&#19978;1-4\&#20934;&#22791;&#22909;&#30340;&#24405;&#35838;&#35838;&#20214;\M2\U1\Module%202%20Words%20and%20expressions.mp3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12.png"/><Relationship Id="rId3" Type="http://schemas.openxmlformats.org/officeDocument/2006/relationships/tags" Target="../tags/tag1.xml"/><Relationship Id="rId2" Type="http://schemas.microsoft.com/office/2007/relationships/media" Target="../media/media2.avi"/><Relationship Id="rId1" Type="http://schemas.openxmlformats.org/officeDocument/2006/relationships/video" Target="../media/media2.avi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8418" name="WordArt 3"/>
          <p:cNvSpPr>
            <a:spLocks noTextEdit="1"/>
          </p:cNvSpPr>
          <p:nvPr/>
        </p:nvSpPr>
        <p:spPr>
          <a:xfrm>
            <a:off x="6211888" y="513556"/>
            <a:ext cx="178593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/>
          </a:bodyPr>
          <a:p>
            <a:pPr algn="ctr"/>
            <a:r>
              <a:rPr lang="zh-CN" altLang="en-US" sz="4500">
                <a:ln w="9525" cap="flat" cmpd="sng">
                  <a:solidFill>
                    <a:srgbClr val="99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99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七年级上册</a:t>
            </a:r>
            <a:endParaRPr lang="zh-CN" altLang="en-US" sz="4500">
              <a:ln w="9525" cap="flat" cmpd="sng">
                <a:solidFill>
                  <a:srgbClr val="99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9933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188419" name="Picture 4" descr="QQ截图201212281523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559" y="4692650"/>
            <a:ext cx="8574881" cy="216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8420" name="Picture 5" descr="QQ截图20121228152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172" y="71438"/>
            <a:ext cx="3359548" cy="1446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84559" y="0"/>
            <a:ext cx="1852613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500"/>
              <a:t>外研版新标准</a:t>
            </a:r>
            <a:endParaRPr lang="zh-CN" altLang="en-US" sz="3500"/>
          </a:p>
        </p:txBody>
      </p:sp>
      <p:sp>
        <p:nvSpPr>
          <p:cNvPr id="128009" name="矩形 128008"/>
          <p:cNvSpPr/>
          <p:nvPr/>
        </p:nvSpPr>
        <p:spPr>
          <a:xfrm>
            <a:off x="1118791" y="1409700"/>
            <a:ext cx="6661944" cy="3144838"/>
          </a:xfrm>
          <a:prstGeom prst="rect">
            <a:avLst/>
          </a:prstGeom>
          <a:noFill/>
          <a:ln w="9525">
            <a:noFill/>
          </a:ln>
        </p:spPr>
        <p:txBody>
          <a:bodyPr lIns="68023" tIns="34012" rIns="68023" bIns="34012"/>
          <a:lstStyle>
            <a:lvl1pPr marL="265430" lvl="0" indent="-265430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200" b="1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73405" lvl="1" indent="-220980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19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881380" lvl="2" indent="-176530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19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235075" lvl="3" indent="-175895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5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587500" lvl="4" indent="-175895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5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5pPr>
          </a:lstStyle>
          <a:p>
            <a:pPr lvl="0" algn="ctr">
              <a:buNone/>
            </a:pPr>
            <a:r>
              <a:rPr lang="en-US" altLang="zh-CN" sz="5000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Module 2 </a:t>
            </a:r>
            <a:endParaRPr lang="en-US" altLang="zh-CN" sz="5000">
              <a:solidFill>
                <a:srgbClr val="0033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>
              <a:buNone/>
            </a:pPr>
            <a:r>
              <a:rPr lang="en-US" altLang="zh-CN" sz="5000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My family</a:t>
            </a:r>
            <a:endParaRPr lang="en-US" altLang="zh-CN" sz="5000">
              <a:solidFill>
                <a:srgbClr val="0033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>
              <a:buNone/>
            </a:pPr>
            <a:r>
              <a:rPr lang="en-US" altLang="zh-CN" sz="4000">
                <a:latin typeface="Times New Roman" panose="02020603050405020304" pitchFamily="18" charset="0"/>
                <a:ea typeface="宋体" panose="02010600030101010101" pitchFamily="2" charset="-122"/>
              </a:rPr>
              <a:t>Unit 2</a:t>
            </a:r>
            <a:endParaRPr lang="en-US" altLang="zh-CN" sz="400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0" algn="ctr">
              <a:buNone/>
            </a:pPr>
            <a:r>
              <a:rPr lang="en-US" altLang="zh-CN" sz="4000">
                <a:latin typeface="Times New Roman" panose="02020603050405020304" pitchFamily="18" charset="0"/>
                <a:ea typeface="宋体" panose="02010600030101010101" pitchFamily="2" charset="-122"/>
              </a:rPr>
              <a:t>These are my parents.</a:t>
            </a:r>
            <a:endParaRPr lang="en-US" altLang="zh-CN" sz="40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标题 44033"/>
          <p:cNvSpPr>
            <a:spLocks noGrp="1"/>
          </p:cNvSpPr>
          <p:nvPr>
            <p:ph type="title"/>
          </p:nvPr>
        </p:nvSpPr>
        <p:spPr>
          <a:xfrm>
            <a:off x="-20320" y="22860"/>
            <a:ext cx="4029710" cy="754380"/>
          </a:xfrm>
        </p:spPr>
        <p:txBody>
          <a:bodyPr lIns="91435" tIns="45717" rIns="91435" bIns="45717" anchor="ctr"/>
          <a:lstStyle/>
          <a:p>
            <a:r>
              <a:rPr lang="en-US" altLang="zh-CN">
                <a:solidFill>
                  <a:srgbClr val="FF0000"/>
                </a:solidFill>
              </a:rPr>
              <a:t>8. Writing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44035" name="文本占位符 44034"/>
          <p:cNvSpPr>
            <a:spLocks noGrp="1"/>
          </p:cNvSpPr>
          <p:nvPr>
            <p:ph type="body" idx="1"/>
          </p:nvPr>
        </p:nvSpPr>
        <p:spPr>
          <a:xfrm>
            <a:off x="457200" y="776605"/>
            <a:ext cx="8229600" cy="4915535"/>
          </a:xfrm>
        </p:spPr>
        <p:txBody>
          <a:bodyPr lIns="91435" tIns="45717" rIns="91435" bIns="45717"/>
          <a:lstStyle/>
          <a:p>
            <a:r>
              <a:rPr lang="en-US" altLang="zh-CN" dirty="0"/>
              <a:t>                    My family </a:t>
            </a:r>
            <a:endParaRPr lang="en-US" altLang="zh-CN" dirty="0"/>
          </a:p>
        </p:txBody>
      </p:sp>
      <p:sp>
        <p:nvSpPr>
          <p:cNvPr id="115745" name="Rectangle 2"/>
          <p:cNvSpPr/>
          <p:nvPr/>
        </p:nvSpPr>
        <p:spPr>
          <a:xfrm>
            <a:off x="457200" y="2590800"/>
            <a:ext cx="4751388" cy="2663825"/>
          </a:xfrm>
          <a:prstGeom prst="rect">
            <a:avLst/>
          </a:prstGeom>
          <a:noFill/>
          <a:ln w="9525">
            <a:noFill/>
          </a:ln>
        </p:spPr>
        <p:txBody>
          <a:bodyPr lIns="91435" tIns="45717" rIns="91435" bIns="45717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v"/>
              <a:defRPr sz="280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•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–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609600" lvl="0" indent="-609600" defTabSz="913130">
              <a:buNone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Members:</a:t>
            </a:r>
            <a:endParaRPr lang="en-US" altLang="zh-CN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609600" lvl="0" indent="-609600" defTabSz="913130">
              <a:buNone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Job and place:</a:t>
            </a:r>
            <a:endParaRPr lang="en-US" altLang="zh-CN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609600" lvl="0" indent="-609600" defTabSz="913130">
              <a:buNone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Hobby:</a:t>
            </a:r>
            <a:endParaRPr lang="en-US" altLang="zh-CN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609600" lvl="0" indent="-609600" defTabSz="913130">
              <a:buNone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........     </a:t>
            </a:r>
            <a:endParaRPr lang="en-US" altLang="zh-CN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609600" lvl="0" indent="-609600" defTabSz="913130">
              <a:buNone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And other information.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5746" name="矩形 115745"/>
          <p:cNvSpPr/>
          <p:nvPr/>
        </p:nvSpPr>
        <p:spPr>
          <a:xfrm>
            <a:off x="278130" y="1446530"/>
            <a:ext cx="809117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ym typeface="+mn-ea"/>
              </a:rPr>
              <a:t>1</a:t>
            </a:r>
            <a:r>
              <a:rPr lang="en-US" altLang="zh-CN" sz="2800" dirty="0" smtClean="0">
                <a:sym typeface="+mn-ea"/>
              </a:rPr>
              <a:t>. Put </a:t>
            </a:r>
            <a:r>
              <a:rPr lang="en-US" altLang="zh-CN" sz="2800" dirty="0">
                <a:sym typeface="+mn-ea"/>
              </a:rPr>
              <a:t>Module 1 and Module 2 </a:t>
            </a:r>
            <a:r>
              <a:rPr lang="en-US" altLang="zh-CN" sz="2800" dirty="0" smtClean="0">
                <a:sym typeface="+mn-ea"/>
              </a:rPr>
              <a:t>together to</a:t>
            </a:r>
            <a:endParaRPr lang="en-US" altLang="zh-CN" sz="2800" dirty="0">
              <a:sym typeface="+mn-ea"/>
            </a:endParaRPr>
          </a:p>
          <a:p>
            <a:r>
              <a:rPr lang="en-US" altLang="zh-CN" sz="2800" dirty="0">
                <a:sym typeface="+mn-ea"/>
              </a:rPr>
              <a:t>  introduce your family.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5752" name="图片 115751" descr="t015ce1f41a0ba6d732"/>
          <p:cNvPicPr>
            <a:picLocks noChangeAspect="1"/>
          </p:cNvPicPr>
          <p:nvPr/>
        </p:nvPicPr>
        <p:blipFill>
          <a:blip r:embed="rId1" cstate="print">
            <a:lum bright="6000" contrast="8000"/>
          </a:blip>
          <a:srcRect b="18051"/>
          <a:stretch>
            <a:fillRect/>
          </a:stretch>
        </p:blipFill>
        <p:spPr>
          <a:xfrm>
            <a:off x="4796790" y="2214245"/>
            <a:ext cx="3744913" cy="2039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5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57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5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95220" y="1701370"/>
            <a:ext cx="8209124" cy="6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43" tIns="45671" rIns="91343" bIns="45671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59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31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75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47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19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991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63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zh-CN" sz="3600" b="1">
                <a:latin typeface="Times New Roman" panose="02020603050405020304" pitchFamily="18" charset="0"/>
              </a:rPr>
              <a:t>y name is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zh-CN" sz="3600" b="1">
                <a:latin typeface="Times New Roman" panose="02020603050405020304" pitchFamily="18" charset="0"/>
              </a:rPr>
              <a:t>ony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r>
              <a:rPr lang="en-US" altLang="zh-CN" sz="3600" b="1">
                <a:latin typeface="Times New Roman" panose="02020603050405020304" pitchFamily="18" charset="0"/>
              </a:rPr>
              <a:t>mith and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zh-CN" sz="3600" b="1">
                <a:latin typeface="Arial" panose="020B0604020202020204"/>
              </a:rPr>
              <a:t>’</a:t>
            </a:r>
            <a:r>
              <a:rPr lang="en-US" altLang="zh-CN" sz="3600" b="1">
                <a:latin typeface="Times New Roman" panose="02020603050405020304" pitchFamily="18" charset="0"/>
              </a:rPr>
              <a:t>m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  <a:r>
              <a:rPr lang="en-US" altLang="zh-CN" sz="3600" b="1">
                <a:latin typeface="Times New Roman" panose="02020603050405020304" pitchFamily="18" charset="0"/>
              </a:rPr>
              <a:t>nglish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40" name="Line 4"/>
          <p:cNvSpPr>
            <a:spLocks noChangeShapeType="1"/>
          </p:cNvSpPr>
          <p:nvPr/>
        </p:nvSpPr>
        <p:spPr bwMode="auto">
          <a:xfrm flipH="1" flipV="1">
            <a:off x="684094" y="2274330"/>
            <a:ext cx="1872925" cy="12254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141" name="Line 5"/>
          <p:cNvSpPr>
            <a:spLocks noChangeShapeType="1"/>
          </p:cNvSpPr>
          <p:nvPr/>
        </p:nvSpPr>
        <p:spPr bwMode="auto">
          <a:xfrm flipV="1">
            <a:off x="2557019" y="2274330"/>
            <a:ext cx="431725" cy="12254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142" name="Line 6"/>
          <p:cNvSpPr>
            <a:spLocks noChangeShapeType="1"/>
          </p:cNvSpPr>
          <p:nvPr/>
        </p:nvSpPr>
        <p:spPr bwMode="auto">
          <a:xfrm flipV="1">
            <a:off x="2557020" y="2258414"/>
            <a:ext cx="1512624" cy="12254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143" name="Line 7"/>
          <p:cNvSpPr>
            <a:spLocks noChangeShapeType="1"/>
          </p:cNvSpPr>
          <p:nvPr/>
        </p:nvSpPr>
        <p:spPr bwMode="auto">
          <a:xfrm flipV="1">
            <a:off x="2557019" y="2274330"/>
            <a:ext cx="3598237" cy="12254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144" name="Line 8"/>
          <p:cNvSpPr>
            <a:spLocks noChangeShapeType="1"/>
          </p:cNvSpPr>
          <p:nvPr/>
        </p:nvSpPr>
        <p:spPr bwMode="auto">
          <a:xfrm flipV="1">
            <a:off x="2557020" y="2274330"/>
            <a:ext cx="4536287" cy="12254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755519" y="3429796"/>
            <a:ext cx="4202970" cy="76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3" tIns="45671" rIns="91343" bIns="45671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59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31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75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47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19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991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63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400" b="1">
                <a:solidFill>
                  <a:srgbClr val="FF0000"/>
                </a:solidFill>
                <a:latin typeface="Times New Roman" panose="02020603050405020304" pitchFamily="18" charset="0"/>
              </a:rPr>
              <a:t>capital letter</a:t>
            </a:r>
            <a:endParaRPr lang="en-US" altLang="zh-CN" sz="4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179357" y="4295601"/>
            <a:ext cx="8712274" cy="1849384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3" tIns="45671" rIns="91343" bIns="45671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59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31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75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47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19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991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63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200" b="1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提示</a:t>
            </a:r>
            <a:r>
              <a:rPr lang="en-US" altLang="zh-CN" sz="3200" b="1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: </a:t>
            </a:r>
            <a:r>
              <a:rPr lang="zh-CN" altLang="en-US" sz="3200" b="1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英语句子的首字母</a:t>
            </a:r>
            <a:r>
              <a:rPr lang="en-US" altLang="zh-CN" sz="3200" b="1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; </a:t>
            </a:r>
            <a:r>
              <a:rPr lang="zh-CN" altLang="en-US" sz="3200" b="1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姓名的首字母</a:t>
            </a:r>
            <a:r>
              <a:rPr lang="en-US" altLang="zh-CN" sz="3200" b="1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; </a:t>
            </a:r>
            <a:r>
              <a:rPr lang="zh-CN" altLang="en-US" sz="3200" b="1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第一人称</a:t>
            </a:r>
            <a:r>
              <a:rPr lang="en-US" altLang="zh-CN" sz="3200" b="1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I</a:t>
            </a:r>
            <a:r>
              <a:rPr lang="zh-CN" altLang="en-US" sz="3200" b="1"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以及国家名称的首字母都需要大写。英语中句号用实心小圆点表示。</a:t>
            </a:r>
            <a:endParaRPr lang="zh-CN" altLang="en-US" sz="3200" b="1">
              <a:latin typeface="黑体" panose="02010609060101010101" pitchFamily="2" charset="-122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1147" name="Line 11"/>
          <p:cNvSpPr>
            <a:spLocks noChangeShapeType="1"/>
          </p:cNvSpPr>
          <p:nvPr/>
        </p:nvSpPr>
        <p:spPr bwMode="auto">
          <a:xfrm flipV="1">
            <a:off x="6877443" y="2274329"/>
            <a:ext cx="1511038" cy="12971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5867969" y="3429796"/>
            <a:ext cx="2125293" cy="76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43" tIns="45671" rIns="91343" bIns="45671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59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31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75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47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19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991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63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400" b="1">
                <a:solidFill>
                  <a:srgbClr val="FF0000"/>
                </a:solidFill>
                <a:latin typeface="Times New Roman" panose="02020603050405020304" pitchFamily="18" charset="0"/>
              </a:rPr>
              <a:t>full stop</a:t>
            </a:r>
            <a:endParaRPr lang="en-US" altLang="zh-CN" sz="4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49" name="Text Box 13"/>
          <p:cNvSpPr txBox="1">
            <a:spLocks noChangeArrowheads="1"/>
          </p:cNvSpPr>
          <p:nvPr/>
        </p:nvSpPr>
        <p:spPr bwMode="auto">
          <a:xfrm>
            <a:off x="539656" y="565002"/>
            <a:ext cx="5567983" cy="77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3" tIns="45671" rIns="91343" bIns="45671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59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31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75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47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19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991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63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700" b="1">
                <a:solidFill>
                  <a:srgbClr val="003399"/>
                </a:solidFill>
                <a:latin typeface="Times New Roman" panose="02020603050405020304" pitchFamily="18" charset="0"/>
              </a:rPr>
              <a:t>5. Look at this sentence.</a:t>
            </a:r>
            <a:endParaRPr lang="en-US" altLang="zh-CN" sz="3700" b="1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ldLvl="0" autoUpdateAnimBg="0"/>
      <p:bldP spid="91140" grpId="0" animBg="1"/>
      <p:bldP spid="91141" grpId="0" animBg="1"/>
      <p:bldP spid="91142" grpId="0" animBg="1"/>
      <p:bldP spid="91143" grpId="0" animBg="1"/>
      <p:bldP spid="91144" grpId="0" animBg="1"/>
      <p:bldP spid="91145" grpId="0" bldLvl="0" autoUpdateAnimBg="0"/>
      <p:bldP spid="91146" grpId="0" bldLvl="0" animBg="1" autoUpdateAnimBg="0"/>
      <p:bldP spid="91147" grpId="0" animBg="1"/>
      <p:bldP spid="91148" grpId="0" bldLvl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63562"/>
          </a:xfrm>
        </p:spPr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My family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211763"/>
          </a:xfrm>
        </p:spPr>
        <p:txBody>
          <a:bodyPr/>
          <a:lstStyle/>
          <a:p>
            <a:r>
              <a:rPr lang="en-US" altLang="zh-CN" sz="2800" dirty="0" smtClean="0"/>
              <a:t>    I love my family, because I have a happy family. </a:t>
            </a:r>
            <a:br>
              <a:rPr lang="en-US" altLang="zh-CN" sz="2800" dirty="0" smtClean="0"/>
            </a:br>
            <a:r>
              <a:rPr lang="en-US" altLang="zh-CN" sz="2800" dirty="0" smtClean="0"/>
              <a:t>    </a:t>
            </a:r>
            <a:r>
              <a:rPr lang="en-US" altLang="zh-CN" sz="2800" u="sng" dirty="0" smtClean="0"/>
              <a:t>My father is an officer and he works in the government</a:t>
            </a:r>
            <a:r>
              <a:rPr lang="en-US" altLang="zh-CN" sz="2800" dirty="0" smtClean="0"/>
              <a:t>. He is tall </a:t>
            </a:r>
            <a:r>
              <a:rPr lang="en-US" altLang="zh-CN" sz="2800" dirty="0" smtClean="0">
                <a:solidFill>
                  <a:srgbClr val="FF0000"/>
                </a:solidFill>
              </a:rPr>
              <a:t>with</a:t>
            </a:r>
            <a:r>
              <a:rPr lang="en-US" altLang="zh-CN" sz="2800" dirty="0" smtClean="0"/>
              <a:t> a pair of black glasses. </a:t>
            </a:r>
            <a:r>
              <a:rPr lang="en-US" altLang="zh-CN" sz="2800" u="sng" dirty="0" smtClean="0"/>
              <a:t>His hobby is playing table tennis</a:t>
            </a:r>
            <a:r>
              <a:rPr lang="en-US" altLang="zh-CN" sz="2800" dirty="0" smtClean="0"/>
              <a:t> .My mother is a housewife. She is very kind and nice. I love my parents very much! </a:t>
            </a:r>
            <a:br>
              <a:rPr lang="en-US" altLang="zh-CN" sz="2800" dirty="0" smtClean="0"/>
            </a:br>
            <a:r>
              <a:rPr lang="en-US" altLang="zh-CN" sz="2800" dirty="0" smtClean="0"/>
              <a:t>    I am </a:t>
            </a:r>
            <a:r>
              <a:rPr lang="en-US" altLang="zh-CN" sz="2800" u="sng" dirty="0" smtClean="0"/>
              <a:t>an eleven-year-old schoolboy, </a:t>
            </a:r>
            <a:r>
              <a:rPr lang="en-US" altLang="zh-CN" sz="2800" dirty="0" smtClean="0"/>
              <a:t>I am in  </a:t>
            </a:r>
            <a:r>
              <a:rPr lang="en-US" altLang="zh-CN" sz="2800" dirty="0" err="1" smtClean="0"/>
              <a:t>Guidian</a:t>
            </a:r>
            <a:r>
              <a:rPr lang="en-US" altLang="zh-CN" sz="2800" dirty="0" smtClean="0"/>
              <a:t> Middle School. </a:t>
            </a:r>
            <a:r>
              <a:rPr lang="en-US" altLang="zh-CN" sz="2800" u="sng" dirty="0" smtClean="0"/>
              <a:t>Playing volleyball is my </a:t>
            </a:r>
            <a:r>
              <a:rPr lang="en-US" altLang="zh-CN" sz="2800" u="sng" dirty="0" err="1" smtClean="0"/>
              <a:t>favourite</a:t>
            </a:r>
            <a:r>
              <a:rPr lang="en-US" altLang="zh-CN" sz="2800" u="sng" dirty="0" smtClean="0"/>
              <a:t> sport </a:t>
            </a:r>
            <a:r>
              <a:rPr lang="en-US" altLang="zh-CN" sz="2800" dirty="0" smtClean="0"/>
              <a:t>. There is a little baby in my home, she is my sister. </a:t>
            </a:r>
            <a:r>
              <a:rPr lang="en-US" altLang="zh-CN" sz="2800" u="sng" dirty="0" smtClean="0"/>
              <a:t>She is </a:t>
            </a:r>
            <a:r>
              <a:rPr lang="en-US" altLang="zh-CN" sz="2800" u="sng" dirty="0" smtClean="0">
                <a:solidFill>
                  <a:srgbClr val="FF0000"/>
                </a:solidFill>
              </a:rPr>
              <a:t>so</a:t>
            </a:r>
            <a:r>
              <a:rPr lang="en-US" altLang="zh-CN" sz="2800" u="sng" dirty="0" smtClean="0"/>
              <a:t> lovely </a:t>
            </a:r>
            <a:r>
              <a:rPr lang="en-US" altLang="zh-CN" sz="2800" u="sng" dirty="0" smtClean="0">
                <a:solidFill>
                  <a:srgbClr val="FF0000"/>
                </a:solidFill>
              </a:rPr>
              <a:t>that</a:t>
            </a:r>
            <a:r>
              <a:rPr lang="en-US" altLang="zh-CN" sz="2800" u="sng" dirty="0" smtClean="0"/>
              <a:t> everyone likes her.  </a:t>
            </a:r>
            <a:br>
              <a:rPr lang="en-US" altLang="zh-CN" sz="2800" dirty="0" smtClean="0"/>
            </a:br>
            <a:r>
              <a:rPr lang="en-US" altLang="zh-CN" sz="2800" dirty="0" smtClean="0"/>
              <a:t>  I’m very happy to live with my parents together! 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7394" name="内容占位符 2"/>
          <p:cNvSpPr>
            <a:spLocks noGrp="1"/>
          </p:cNvSpPr>
          <p:nvPr>
            <p:ph/>
          </p:nvPr>
        </p:nvSpPr>
        <p:spPr>
          <a:xfrm>
            <a:off x="284559" y="0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 lIns="88182" tIns="44091" rIns="88182" bIns="44091"/>
          <a:p>
            <a:endParaRPr dirty="0">
              <a:ea typeface="宋体" panose="02010600030101010101" pitchFamily="2" charset="-122"/>
            </a:endParaRPr>
          </a:p>
        </p:txBody>
      </p:sp>
      <p:pic>
        <p:nvPicPr>
          <p:cNvPr id="187395" name="Picture 2" descr="C:\Users\AppleBar\Desktop\剪头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513" y="2492375"/>
            <a:ext cx="2160984" cy="223242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7396" name="组合 21"/>
          <p:cNvGrpSpPr/>
          <p:nvPr/>
        </p:nvGrpSpPr>
        <p:grpSpPr>
          <a:xfrm>
            <a:off x="7408466" y="1125141"/>
            <a:ext cx="1146969" cy="3022203"/>
            <a:chOff x="4500563" y="773113"/>
            <a:chExt cx="1655762" cy="3311525"/>
          </a:xfrm>
        </p:grpSpPr>
        <p:sp>
          <p:nvSpPr>
            <p:cNvPr id="187397" name="Freeform 2"/>
            <p:cNvSpPr/>
            <p:nvPr/>
          </p:nvSpPr>
          <p:spPr>
            <a:xfrm>
              <a:off x="4713288" y="773113"/>
              <a:ext cx="219075" cy="863600"/>
            </a:xfrm>
            <a:custGeom>
              <a:avLst/>
              <a:gdLst>
                <a:gd name="txL" fmla="*/ 0 w 138"/>
                <a:gd name="txT" fmla="*/ 0 h 544"/>
                <a:gd name="txR" fmla="*/ 138 w 138"/>
                <a:gd name="txB" fmla="*/ 544 h 544"/>
              </a:gdLst>
              <a:ahLst/>
              <a:cxnLst>
                <a:cxn ang="0">
                  <a:pos x="74612" y="0"/>
                </a:cxn>
                <a:cxn ang="0">
                  <a:pos x="9525" y="342900"/>
                </a:cxn>
                <a:cxn ang="0">
                  <a:pos x="19050" y="542925"/>
                </a:cxn>
                <a:cxn ang="0">
                  <a:pos x="60325" y="693737"/>
                </a:cxn>
                <a:cxn ang="0">
                  <a:pos x="109538" y="793750"/>
                </a:cxn>
                <a:cxn ang="0">
                  <a:pos x="219075" y="863600"/>
                </a:cxn>
              </a:cxnLst>
              <a:rect l="txL" t="txT" r="txR" b="txB"/>
              <a:pathLst>
                <a:path w="138" h="544">
                  <a:moveTo>
                    <a:pt x="47" y="0"/>
                  </a:moveTo>
                  <a:lnTo>
                    <a:pt x="6" y="216"/>
                  </a:lnTo>
                  <a:cubicBezTo>
                    <a:pt x="0" y="273"/>
                    <a:pt x="7" y="305"/>
                    <a:pt x="12" y="342"/>
                  </a:cubicBezTo>
                  <a:cubicBezTo>
                    <a:pt x="17" y="379"/>
                    <a:pt x="29" y="411"/>
                    <a:pt x="38" y="437"/>
                  </a:cubicBezTo>
                  <a:lnTo>
                    <a:pt x="69" y="500"/>
                  </a:lnTo>
                  <a:lnTo>
                    <a:pt x="138" y="544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398" name="Oval 3"/>
            <p:cNvSpPr/>
            <p:nvPr/>
          </p:nvSpPr>
          <p:spPr>
            <a:xfrm>
              <a:off x="4932363" y="1347788"/>
              <a:ext cx="360362" cy="360362"/>
            </a:xfrm>
            <a:prstGeom prst="ellipse">
              <a:avLst/>
            </a:pr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lIns="88182" tIns="44091" rIns="88182" bIns="44091" anchor="ctr"/>
            <a:p>
              <a:pPr algn="ctr" defTabSz="704850" eaLnBrk="1" hangingPunct="1"/>
              <a:endParaRPr lang="zh-CN" altLang="zh-CN"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399" name="Freeform 4"/>
            <p:cNvSpPr/>
            <p:nvPr/>
          </p:nvSpPr>
          <p:spPr>
            <a:xfrm>
              <a:off x="5054600" y="1347788"/>
              <a:ext cx="165100" cy="288925"/>
            </a:xfrm>
            <a:custGeom>
              <a:avLst/>
              <a:gdLst>
                <a:gd name="txL" fmla="*/ 0 w 104"/>
                <a:gd name="txT" fmla="*/ 0 h 182"/>
                <a:gd name="txR" fmla="*/ 104 w 104"/>
                <a:gd name="txB" fmla="*/ 182 h 182"/>
              </a:gdLst>
              <a:ahLst/>
              <a:cxnLst>
                <a:cxn ang="0">
                  <a:pos x="93662" y="0"/>
                </a:cxn>
                <a:cxn ang="0">
                  <a:pos x="39688" y="179387"/>
                </a:cxn>
                <a:cxn ang="0">
                  <a:pos x="165100" y="288925"/>
                </a:cxn>
              </a:cxnLst>
              <a:rect l="txL" t="txT" r="txR" b="txB"/>
              <a:pathLst>
                <a:path w="104" h="182">
                  <a:moveTo>
                    <a:pt x="59" y="0"/>
                  </a:moveTo>
                  <a:cubicBezTo>
                    <a:pt x="53" y="19"/>
                    <a:pt x="0" y="50"/>
                    <a:pt x="25" y="113"/>
                  </a:cubicBezTo>
                  <a:cubicBezTo>
                    <a:pt x="50" y="176"/>
                    <a:pt x="88" y="168"/>
                    <a:pt x="104" y="182"/>
                  </a:cubicBezTo>
                </a:path>
              </a:pathLst>
            </a:cu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0" name="Freeform 5"/>
            <p:cNvSpPr/>
            <p:nvPr/>
          </p:nvSpPr>
          <p:spPr>
            <a:xfrm>
              <a:off x="5292725" y="1492250"/>
              <a:ext cx="142875" cy="144463"/>
            </a:xfrm>
            <a:custGeom>
              <a:avLst/>
              <a:gdLst>
                <a:gd name="txL" fmla="*/ 0 w 90"/>
                <a:gd name="txT" fmla="*/ 0 h 91"/>
                <a:gd name="txR" fmla="*/ 90 w 90"/>
                <a:gd name="txB" fmla="*/ 91 h 91"/>
              </a:gdLst>
              <a:ahLst/>
              <a:cxnLst>
                <a:cxn ang="0">
                  <a:pos x="0" y="0"/>
                </a:cxn>
                <a:cxn ang="0">
                  <a:pos x="103188" y="55563"/>
                </a:cxn>
                <a:cxn ang="0">
                  <a:pos x="142875" y="144463"/>
                </a:cxn>
              </a:cxnLst>
              <a:rect l="txL" t="txT" r="txR" b="txB"/>
              <a:pathLst>
                <a:path w="90" h="91">
                  <a:moveTo>
                    <a:pt x="0" y="0"/>
                  </a:moveTo>
                  <a:lnTo>
                    <a:pt x="65" y="35"/>
                  </a:lnTo>
                  <a:lnTo>
                    <a:pt x="90" y="91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1" name="Freeform 6"/>
            <p:cNvSpPr/>
            <p:nvPr/>
          </p:nvSpPr>
          <p:spPr>
            <a:xfrm>
              <a:off x="5148263" y="1565275"/>
              <a:ext cx="792162" cy="273050"/>
            </a:xfrm>
            <a:custGeom>
              <a:avLst/>
              <a:gdLst>
                <a:gd name="txL" fmla="*/ 0 w 499"/>
                <a:gd name="txT" fmla="*/ 0 h 172"/>
                <a:gd name="txR" fmla="*/ 499 w 499"/>
                <a:gd name="txB" fmla="*/ 172 h 172"/>
              </a:gdLst>
              <a:ahLst/>
              <a:cxnLst>
                <a:cxn ang="0">
                  <a:pos x="0" y="217488"/>
                </a:cxn>
                <a:cxn ang="0">
                  <a:pos x="106362" y="254000"/>
                </a:cxn>
                <a:cxn ang="0">
                  <a:pos x="238125" y="273050"/>
                </a:cxn>
                <a:cxn ang="0">
                  <a:pos x="419100" y="254000"/>
                </a:cxn>
                <a:cxn ang="0">
                  <a:pos x="630237" y="142875"/>
                </a:cxn>
                <a:cxn ang="0">
                  <a:pos x="792162" y="0"/>
                </a:cxn>
              </a:cxnLst>
              <a:rect l="txL" t="txT" r="txR" b="txB"/>
              <a:pathLst>
                <a:path w="499" h="172">
                  <a:moveTo>
                    <a:pt x="0" y="137"/>
                  </a:moveTo>
                  <a:lnTo>
                    <a:pt x="67" y="160"/>
                  </a:lnTo>
                  <a:lnTo>
                    <a:pt x="150" y="172"/>
                  </a:lnTo>
                  <a:lnTo>
                    <a:pt x="264" y="160"/>
                  </a:lnTo>
                  <a:lnTo>
                    <a:pt x="397" y="90"/>
                  </a:lnTo>
                  <a:lnTo>
                    <a:pt x="499" y="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2" name="Freeform 7"/>
            <p:cNvSpPr/>
            <p:nvPr/>
          </p:nvSpPr>
          <p:spPr>
            <a:xfrm>
              <a:off x="4883150" y="1735138"/>
              <a:ext cx="93663" cy="536575"/>
            </a:xfrm>
            <a:custGeom>
              <a:avLst/>
              <a:gdLst>
                <a:gd name="txL" fmla="*/ 0 w 59"/>
                <a:gd name="txT" fmla="*/ 0 h 338"/>
                <a:gd name="txR" fmla="*/ 59 w 59"/>
                <a:gd name="txB" fmla="*/ 338 h 338"/>
              </a:gdLst>
              <a:ahLst/>
              <a:cxnLst>
                <a:cxn ang="0">
                  <a:pos x="93663" y="0"/>
                </a:cxn>
                <a:cxn ang="0">
                  <a:pos x="20638" y="125413"/>
                </a:cxn>
                <a:cxn ang="0">
                  <a:pos x="0" y="265113"/>
                </a:cxn>
                <a:cxn ang="0">
                  <a:pos x="20638" y="385762"/>
                </a:cxn>
                <a:cxn ang="0">
                  <a:pos x="90488" y="536575"/>
                </a:cxn>
              </a:cxnLst>
              <a:rect l="txL" t="txT" r="txR" b="txB"/>
              <a:pathLst>
                <a:path w="59" h="338">
                  <a:moveTo>
                    <a:pt x="59" y="0"/>
                  </a:moveTo>
                  <a:lnTo>
                    <a:pt x="13" y="79"/>
                  </a:lnTo>
                  <a:lnTo>
                    <a:pt x="0" y="167"/>
                  </a:lnTo>
                  <a:lnTo>
                    <a:pt x="13" y="243"/>
                  </a:lnTo>
                  <a:lnTo>
                    <a:pt x="57" y="338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3" name="Freeform 8"/>
            <p:cNvSpPr/>
            <p:nvPr/>
          </p:nvSpPr>
          <p:spPr>
            <a:xfrm>
              <a:off x="4502150" y="2284413"/>
              <a:ext cx="503238" cy="360362"/>
            </a:xfrm>
            <a:custGeom>
              <a:avLst/>
              <a:gdLst>
                <a:gd name="txL" fmla="*/ 0 w 317"/>
                <a:gd name="txT" fmla="*/ 0 h 227"/>
                <a:gd name="txR" fmla="*/ 317 w 317"/>
                <a:gd name="txB" fmla="*/ 227 h 227"/>
              </a:gdLst>
              <a:ahLst/>
              <a:cxnLst>
                <a:cxn ang="0">
                  <a:pos x="503238" y="0"/>
                </a:cxn>
                <a:cxn ang="0">
                  <a:pos x="331788" y="127000"/>
                </a:cxn>
                <a:cxn ang="0">
                  <a:pos x="0" y="360362"/>
                </a:cxn>
              </a:cxnLst>
              <a:rect l="txL" t="txT" r="txR" b="txB"/>
              <a:pathLst>
                <a:path w="317" h="227">
                  <a:moveTo>
                    <a:pt x="317" y="0"/>
                  </a:moveTo>
                  <a:cubicBezTo>
                    <a:pt x="299" y="13"/>
                    <a:pt x="262" y="42"/>
                    <a:pt x="209" y="80"/>
                  </a:cubicBezTo>
                  <a:cubicBezTo>
                    <a:pt x="156" y="118"/>
                    <a:pt x="44" y="197"/>
                    <a:pt x="0" y="227"/>
                  </a:cubicBez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4" name="Freeform 9"/>
            <p:cNvSpPr/>
            <p:nvPr/>
          </p:nvSpPr>
          <p:spPr>
            <a:xfrm>
              <a:off x="4500563" y="2139950"/>
              <a:ext cx="1008062" cy="661988"/>
            </a:xfrm>
            <a:custGeom>
              <a:avLst/>
              <a:gdLst>
                <a:gd name="txL" fmla="*/ 0 w 635"/>
                <a:gd name="txT" fmla="*/ 0 h 417"/>
                <a:gd name="txR" fmla="*/ 635 w 635"/>
                <a:gd name="txB" fmla="*/ 417 h 417"/>
              </a:gdLst>
              <a:ahLst/>
              <a:cxnLst>
                <a:cxn ang="0">
                  <a:pos x="0" y="504825"/>
                </a:cxn>
                <a:cxn ang="0">
                  <a:pos x="71437" y="576263"/>
                </a:cxn>
                <a:cxn ang="0">
                  <a:pos x="215900" y="649288"/>
                </a:cxn>
                <a:cxn ang="0">
                  <a:pos x="287337" y="576263"/>
                </a:cxn>
                <a:cxn ang="0">
                  <a:pos x="358775" y="649288"/>
                </a:cxn>
                <a:cxn ang="0">
                  <a:pos x="431800" y="649288"/>
                </a:cxn>
                <a:cxn ang="0">
                  <a:pos x="503237" y="576263"/>
                </a:cxn>
                <a:cxn ang="0">
                  <a:pos x="647700" y="649288"/>
                </a:cxn>
                <a:cxn ang="0">
                  <a:pos x="719137" y="504825"/>
                </a:cxn>
                <a:cxn ang="0">
                  <a:pos x="792162" y="504825"/>
                </a:cxn>
                <a:cxn ang="0">
                  <a:pos x="863600" y="360363"/>
                </a:cxn>
                <a:cxn ang="0">
                  <a:pos x="935037" y="360363"/>
                </a:cxn>
                <a:cxn ang="0">
                  <a:pos x="935037" y="215900"/>
                </a:cxn>
                <a:cxn ang="0">
                  <a:pos x="1008062" y="144463"/>
                </a:cxn>
                <a:cxn ang="0">
                  <a:pos x="935037" y="0"/>
                </a:cxn>
                <a:cxn ang="0">
                  <a:pos x="792162" y="144463"/>
                </a:cxn>
                <a:cxn ang="0">
                  <a:pos x="473075" y="150813"/>
                </a:cxn>
              </a:cxnLst>
              <a:rect l="txL" t="txT" r="txR" b="txB"/>
              <a:pathLst>
                <a:path w="635" h="417">
                  <a:moveTo>
                    <a:pt x="0" y="318"/>
                  </a:moveTo>
                  <a:cubicBezTo>
                    <a:pt x="11" y="333"/>
                    <a:pt x="22" y="348"/>
                    <a:pt x="45" y="363"/>
                  </a:cubicBezTo>
                  <a:cubicBezTo>
                    <a:pt x="68" y="378"/>
                    <a:pt x="113" y="409"/>
                    <a:pt x="136" y="409"/>
                  </a:cubicBezTo>
                  <a:cubicBezTo>
                    <a:pt x="159" y="409"/>
                    <a:pt x="166" y="363"/>
                    <a:pt x="181" y="363"/>
                  </a:cubicBezTo>
                  <a:cubicBezTo>
                    <a:pt x="196" y="363"/>
                    <a:pt x="211" y="401"/>
                    <a:pt x="226" y="409"/>
                  </a:cubicBezTo>
                  <a:cubicBezTo>
                    <a:pt x="241" y="417"/>
                    <a:pt x="257" y="417"/>
                    <a:pt x="272" y="409"/>
                  </a:cubicBezTo>
                  <a:cubicBezTo>
                    <a:pt x="287" y="401"/>
                    <a:pt x="294" y="363"/>
                    <a:pt x="317" y="363"/>
                  </a:cubicBezTo>
                  <a:cubicBezTo>
                    <a:pt x="340" y="363"/>
                    <a:pt x="385" y="416"/>
                    <a:pt x="408" y="409"/>
                  </a:cubicBezTo>
                  <a:cubicBezTo>
                    <a:pt x="431" y="402"/>
                    <a:pt x="438" y="333"/>
                    <a:pt x="453" y="318"/>
                  </a:cubicBezTo>
                  <a:cubicBezTo>
                    <a:pt x="468" y="303"/>
                    <a:pt x="484" y="333"/>
                    <a:pt x="499" y="318"/>
                  </a:cubicBezTo>
                  <a:cubicBezTo>
                    <a:pt x="514" y="303"/>
                    <a:pt x="529" y="242"/>
                    <a:pt x="544" y="227"/>
                  </a:cubicBezTo>
                  <a:cubicBezTo>
                    <a:pt x="559" y="212"/>
                    <a:pt x="582" y="242"/>
                    <a:pt x="589" y="227"/>
                  </a:cubicBezTo>
                  <a:cubicBezTo>
                    <a:pt x="596" y="212"/>
                    <a:pt x="581" y="159"/>
                    <a:pt x="589" y="136"/>
                  </a:cubicBezTo>
                  <a:cubicBezTo>
                    <a:pt x="597" y="113"/>
                    <a:pt x="635" y="114"/>
                    <a:pt x="635" y="91"/>
                  </a:cubicBezTo>
                  <a:cubicBezTo>
                    <a:pt x="635" y="68"/>
                    <a:pt x="612" y="0"/>
                    <a:pt x="589" y="0"/>
                  </a:cubicBezTo>
                  <a:cubicBezTo>
                    <a:pt x="566" y="0"/>
                    <a:pt x="547" y="75"/>
                    <a:pt x="499" y="91"/>
                  </a:cubicBezTo>
                  <a:cubicBezTo>
                    <a:pt x="451" y="107"/>
                    <a:pt x="340" y="94"/>
                    <a:pt x="298" y="95"/>
                  </a:cubicBezTo>
                </a:path>
              </a:pathLst>
            </a:custGeom>
            <a:solidFill>
              <a:srgbClr val="FFFF00"/>
            </a:solidFill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5" name="Freeform 10"/>
            <p:cNvSpPr/>
            <p:nvPr/>
          </p:nvSpPr>
          <p:spPr>
            <a:xfrm>
              <a:off x="4903788" y="2860675"/>
              <a:ext cx="173037" cy="1079500"/>
            </a:xfrm>
            <a:custGeom>
              <a:avLst/>
              <a:gdLst>
                <a:gd name="txL" fmla="*/ 0 w 109"/>
                <a:gd name="txT" fmla="*/ 0 h 680"/>
                <a:gd name="txR" fmla="*/ 109 w 109"/>
                <a:gd name="txB" fmla="*/ 680 h 680"/>
              </a:gdLst>
              <a:ahLst/>
              <a:cxnLst>
                <a:cxn ang="0">
                  <a:pos x="28575" y="0"/>
                </a:cxn>
                <a:cxn ang="0">
                  <a:pos x="0" y="384175"/>
                </a:cxn>
                <a:cxn ang="0">
                  <a:pos x="173037" y="1079500"/>
                </a:cxn>
              </a:cxnLst>
              <a:rect l="txL" t="txT" r="txR" b="txB"/>
              <a:pathLst>
                <a:path w="109" h="680">
                  <a:moveTo>
                    <a:pt x="18" y="0"/>
                  </a:moveTo>
                  <a:lnTo>
                    <a:pt x="0" y="242"/>
                  </a:lnTo>
                  <a:lnTo>
                    <a:pt x="109" y="68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6" name="Freeform 11"/>
            <p:cNvSpPr/>
            <p:nvPr/>
          </p:nvSpPr>
          <p:spPr>
            <a:xfrm>
              <a:off x="5435600" y="2068513"/>
              <a:ext cx="576263" cy="484187"/>
            </a:xfrm>
            <a:custGeom>
              <a:avLst/>
              <a:gdLst>
                <a:gd name="txL" fmla="*/ 0 w 363"/>
                <a:gd name="txT" fmla="*/ 0 h 305"/>
                <a:gd name="txR" fmla="*/ 363 w 363"/>
                <a:gd name="txB" fmla="*/ 305 h 305"/>
              </a:gdLst>
              <a:ahLst/>
              <a:cxnLst>
                <a:cxn ang="0">
                  <a:pos x="0" y="431800"/>
                </a:cxn>
                <a:cxn ang="0">
                  <a:pos x="60325" y="463550"/>
                </a:cxn>
                <a:cxn ang="0">
                  <a:pos x="222250" y="484187"/>
                </a:cxn>
                <a:cxn ang="0">
                  <a:pos x="493713" y="152400"/>
                </a:cxn>
                <a:cxn ang="0">
                  <a:pos x="576263" y="0"/>
                </a:cxn>
              </a:cxnLst>
              <a:rect l="txL" t="txT" r="txR" b="txB"/>
              <a:pathLst>
                <a:path w="363" h="305">
                  <a:moveTo>
                    <a:pt x="0" y="272"/>
                  </a:moveTo>
                  <a:lnTo>
                    <a:pt x="38" y="292"/>
                  </a:lnTo>
                  <a:lnTo>
                    <a:pt x="140" y="305"/>
                  </a:lnTo>
                  <a:lnTo>
                    <a:pt x="311" y="96"/>
                  </a:lnTo>
                  <a:lnTo>
                    <a:pt x="363" y="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7" name="Freeform 12"/>
            <p:cNvSpPr/>
            <p:nvPr/>
          </p:nvSpPr>
          <p:spPr>
            <a:xfrm>
              <a:off x="6011863" y="1925638"/>
              <a:ext cx="144462" cy="144462"/>
            </a:xfrm>
            <a:custGeom>
              <a:avLst/>
              <a:gdLst>
                <a:gd name="txL" fmla="*/ 0 w 91"/>
                <a:gd name="txT" fmla="*/ 0 h 91"/>
                <a:gd name="txR" fmla="*/ 91 w 91"/>
                <a:gd name="txB" fmla="*/ 91 h 91"/>
              </a:gdLst>
              <a:ahLst/>
              <a:cxnLst>
                <a:cxn ang="0">
                  <a:pos x="0" y="144462"/>
                </a:cxn>
                <a:cxn ang="0">
                  <a:pos x="107950" y="58737"/>
                </a:cxn>
                <a:cxn ang="0">
                  <a:pos x="144462" y="0"/>
                </a:cxn>
              </a:cxnLst>
              <a:rect l="txL" t="txT" r="txR" b="txB"/>
              <a:pathLst>
                <a:path w="91" h="91">
                  <a:moveTo>
                    <a:pt x="0" y="91"/>
                  </a:moveTo>
                  <a:lnTo>
                    <a:pt x="68" y="37"/>
                  </a:lnTo>
                  <a:lnTo>
                    <a:pt x="91" y="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8" name="Freeform 13"/>
            <p:cNvSpPr/>
            <p:nvPr/>
          </p:nvSpPr>
          <p:spPr>
            <a:xfrm>
              <a:off x="4933950" y="3940175"/>
              <a:ext cx="144463" cy="144463"/>
            </a:xfrm>
            <a:custGeom>
              <a:avLst/>
              <a:gdLst>
                <a:gd name="txL" fmla="*/ 0 w 91"/>
                <a:gd name="txT" fmla="*/ 0 h 91"/>
                <a:gd name="txR" fmla="*/ 91 w 91"/>
                <a:gd name="txB" fmla="*/ 91 h 91"/>
              </a:gdLst>
              <a:ahLst/>
              <a:cxnLst>
                <a:cxn ang="0">
                  <a:pos x="144463" y="0"/>
                </a:cxn>
                <a:cxn ang="0">
                  <a:pos x="95250" y="71438"/>
                </a:cxn>
                <a:cxn ang="0">
                  <a:pos x="0" y="144463"/>
                </a:cxn>
              </a:cxnLst>
              <a:rect l="txL" t="txT" r="txR" b="txB"/>
              <a:pathLst>
                <a:path w="91" h="91">
                  <a:moveTo>
                    <a:pt x="91" y="0"/>
                  </a:moveTo>
                  <a:lnTo>
                    <a:pt x="60" y="45"/>
                  </a:lnTo>
                  <a:lnTo>
                    <a:pt x="0" y="91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9" name="Freeform 14"/>
            <p:cNvSpPr/>
            <p:nvPr/>
          </p:nvSpPr>
          <p:spPr>
            <a:xfrm>
              <a:off x="5076825" y="3940175"/>
              <a:ext cx="114300" cy="119063"/>
            </a:xfrm>
            <a:custGeom>
              <a:avLst/>
              <a:gdLst>
                <a:gd name="txL" fmla="*/ 0 w 72"/>
                <a:gd name="txT" fmla="*/ 0 h 75"/>
                <a:gd name="txR" fmla="*/ 72 w 72"/>
                <a:gd name="txB" fmla="*/ 75 h 75"/>
              </a:gdLst>
              <a:ahLst/>
              <a:cxnLst>
                <a:cxn ang="0">
                  <a:pos x="0" y="0"/>
                </a:cxn>
                <a:cxn ang="0">
                  <a:pos x="98425" y="9525"/>
                </a:cxn>
                <a:cxn ang="0">
                  <a:pos x="98425" y="119063"/>
                </a:cxn>
              </a:cxnLst>
              <a:rect l="txL" t="txT" r="txR" b="txB"/>
              <a:pathLst>
                <a:path w="72" h="75">
                  <a:moveTo>
                    <a:pt x="0" y="0"/>
                  </a:moveTo>
                  <a:cubicBezTo>
                    <a:pt x="10" y="1"/>
                    <a:pt x="49" y="18"/>
                    <a:pt x="62" y="6"/>
                  </a:cubicBezTo>
                  <a:cubicBezTo>
                    <a:pt x="72" y="18"/>
                    <a:pt x="62" y="61"/>
                    <a:pt x="62" y="75"/>
                  </a:cubicBez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2005526" y="2996699"/>
            <a:ext cx="7292791" cy="14763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Good  bye!</a:t>
            </a:r>
            <a:endParaRPr kumimoji="0" lang="zh-CN" altLang="en-US" sz="9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51509" y="4830763"/>
            <a:ext cx="53054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授课教师</a:t>
            </a:r>
            <a:endParaRPr lang="zh-CN" altLang="en-US" sz="4000"/>
          </a:p>
          <a:p>
            <a:r>
              <a:rPr lang="zh-CN" altLang="en-US" sz="4000"/>
              <a:t>桂林市桂电中学 杨晔</a:t>
            </a:r>
            <a:endParaRPr lang="zh-CN" altLang="en-US" sz="4000"/>
          </a:p>
        </p:txBody>
      </p:sp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矩形 4107"/>
          <p:cNvSpPr/>
          <p:nvPr/>
        </p:nvSpPr>
        <p:spPr>
          <a:xfrm>
            <a:off x="1363345" y="1398270"/>
            <a:ext cx="6116955" cy="13423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altLang="zh-CN" sz="3600" b="1">
                <a:ln w="1905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Words and expressions</a:t>
            </a:r>
            <a:endParaRPr lang="en-US" altLang="zh-CN" sz="3600" b="1">
              <a:ln w="19050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109" name="直接连接符 4108"/>
          <p:cNvSpPr/>
          <p:nvPr/>
        </p:nvSpPr>
        <p:spPr>
          <a:xfrm>
            <a:off x="0" y="914400"/>
            <a:ext cx="9144000" cy="0"/>
          </a:xfrm>
          <a:prstGeom prst="line">
            <a:avLst/>
          </a:prstGeom>
          <a:ln w="63500" cap="flat" cmpd="sng">
            <a:solidFill>
              <a:srgbClr val="666699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110" name="直接连接符 4109"/>
          <p:cNvSpPr/>
          <p:nvPr/>
        </p:nvSpPr>
        <p:spPr>
          <a:xfrm>
            <a:off x="0" y="6324600"/>
            <a:ext cx="9144000" cy="0"/>
          </a:xfrm>
          <a:prstGeom prst="line">
            <a:avLst/>
          </a:prstGeom>
          <a:ln w="63500" cap="flat" cmpd="sng">
            <a:solidFill>
              <a:srgbClr val="666699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111" name="直接连接符 4110"/>
          <p:cNvSpPr/>
          <p:nvPr/>
        </p:nvSpPr>
        <p:spPr>
          <a:xfrm flipH="1">
            <a:off x="1905000" y="6324600"/>
            <a:ext cx="381000" cy="533400"/>
          </a:xfrm>
          <a:prstGeom prst="line">
            <a:avLst/>
          </a:prstGeom>
          <a:ln w="63500" cap="flat" cmpd="sng">
            <a:solidFill>
              <a:srgbClr val="666699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113" name="直接连接符 4112"/>
          <p:cNvSpPr/>
          <p:nvPr/>
        </p:nvSpPr>
        <p:spPr>
          <a:xfrm>
            <a:off x="6705600" y="6324600"/>
            <a:ext cx="457200" cy="533400"/>
          </a:xfrm>
          <a:prstGeom prst="line">
            <a:avLst/>
          </a:prstGeom>
          <a:ln w="63500" cap="flat" cmpd="sng">
            <a:solidFill>
              <a:srgbClr val="666699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2" name="Module 2 Words and expressions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62120" y="311912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7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755519" y="253058"/>
            <a:ext cx="7466303" cy="155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000" b="1">
                <a:solidFill>
                  <a:srgbClr val="6600CC"/>
                </a:solidFill>
                <a:latin typeface="Times New Roman" panose="02020603050405020304" pitchFamily="18" charset="0"/>
              </a:rPr>
              <a:t>When you see a man or a woman,</a:t>
            </a:r>
            <a:endParaRPr lang="en-US" altLang="zh-CN" sz="4000" b="1">
              <a:solidFill>
                <a:srgbClr val="6600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4000" b="1">
                <a:solidFill>
                  <a:srgbClr val="6600CC"/>
                </a:solidFill>
                <a:latin typeface="Times New Roman" panose="02020603050405020304" pitchFamily="18" charset="0"/>
              </a:rPr>
              <a:t>What jobs can you think of ?</a:t>
            </a:r>
            <a:endParaRPr lang="en-US" altLang="zh-CN" sz="4000" b="1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7763" name="Group 3"/>
          <p:cNvGrpSpPr/>
          <p:nvPr/>
        </p:nvGrpSpPr>
        <p:grpSpPr bwMode="auto">
          <a:xfrm>
            <a:off x="3779182" y="3358176"/>
            <a:ext cx="1585637" cy="1510384"/>
            <a:chOff x="0" y="0"/>
            <a:chExt cx="2494" cy="2380"/>
          </a:xfrm>
        </p:grpSpPr>
        <p:sp>
          <p:nvSpPr>
            <p:cNvPr id="117764" name="Oval 4"/>
            <p:cNvSpPr>
              <a:spLocks noChangeArrowheads="1"/>
            </p:cNvSpPr>
            <p:nvPr/>
          </p:nvSpPr>
          <p:spPr bwMode="auto">
            <a:xfrm>
              <a:off x="0" y="0"/>
              <a:ext cx="2495" cy="23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pic>
          <p:nvPicPr>
            <p:cNvPr id="117765" name="Picture 5" descr="RM_053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" y="340"/>
              <a:ext cx="1700" cy="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7766" name="Group 6"/>
          <p:cNvGrpSpPr/>
          <p:nvPr/>
        </p:nvGrpSpPr>
        <p:grpSpPr bwMode="auto">
          <a:xfrm>
            <a:off x="3203019" y="2996894"/>
            <a:ext cx="2666537" cy="2232948"/>
            <a:chOff x="0" y="0"/>
            <a:chExt cx="4196" cy="3515"/>
          </a:xfrm>
        </p:grpSpPr>
        <p:sp>
          <p:nvSpPr>
            <p:cNvPr id="117767" name="Line 7"/>
            <p:cNvSpPr>
              <a:spLocks noChangeShapeType="1"/>
            </p:cNvSpPr>
            <p:nvPr/>
          </p:nvSpPr>
          <p:spPr bwMode="auto">
            <a:xfrm>
              <a:off x="3402" y="1814"/>
              <a:ext cx="79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7768" name="Line 8"/>
            <p:cNvSpPr>
              <a:spLocks noChangeShapeType="1"/>
            </p:cNvSpPr>
            <p:nvPr/>
          </p:nvSpPr>
          <p:spPr bwMode="auto">
            <a:xfrm>
              <a:off x="2834" y="2835"/>
              <a:ext cx="680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7769" name="Line 9"/>
            <p:cNvSpPr>
              <a:spLocks noChangeShapeType="1"/>
            </p:cNvSpPr>
            <p:nvPr/>
          </p:nvSpPr>
          <p:spPr bwMode="auto">
            <a:xfrm flipH="1">
              <a:off x="0" y="1814"/>
              <a:ext cx="907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7770" name="Line 10"/>
            <p:cNvSpPr>
              <a:spLocks noChangeShapeType="1"/>
            </p:cNvSpPr>
            <p:nvPr/>
          </p:nvSpPr>
          <p:spPr bwMode="auto">
            <a:xfrm flipV="1">
              <a:off x="2721" y="0"/>
              <a:ext cx="342" cy="6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7771" name="Line 11"/>
            <p:cNvSpPr>
              <a:spLocks noChangeShapeType="1"/>
            </p:cNvSpPr>
            <p:nvPr/>
          </p:nvSpPr>
          <p:spPr bwMode="auto">
            <a:xfrm flipH="1" flipV="1">
              <a:off x="794" y="113"/>
              <a:ext cx="567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7772" name="Line 12"/>
            <p:cNvSpPr>
              <a:spLocks noChangeShapeType="1"/>
            </p:cNvSpPr>
            <p:nvPr/>
          </p:nvSpPr>
          <p:spPr bwMode="auto">
            <a:xfrm flipH="1">
              <a:off x="907" y="2835"/>
              <a:ext cx="567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4572794" y="2134272"/>
            <a:ext cx="1584050" cy="7894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CN" sz="4000" b="1">
                <a:solidFill>
                  <a:srgbClr val="FF5050"/>
                </a:solidFill>
                <a:latin typeface="Times New Roman" panose="02020603050405020304" pitchFamily="18" charset="0"/>
              </a:rPr>
              <a:t>actor</a:t>
            </a:r>
            <a:r>
              <a:rPr lang="en-US" altLang="zh-CN" sz="4000">
                <a:latin typeface="Times New Roman" panose="02020603050405020304" pitchFamily="18" charset="0"/>
              </a:rPr>
              <a:t> </a:t>
            </a:r>
            <a:endParaRPr lang="en-US" altLang="zh-CN" sz="4000">
              <a:latin typeface="Times New Roman" panose="02020603050405020304" pitchFamily="18" charset="0"/>
            </a:endParaRP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5940982" y="3501415"/>
            <a:ext cx="2015775" cy="93583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CN" sz="4000" b="1">
                <a:solidFill>
                  <a:srgbClr val="FF5050"/>
                </a:solidFill>
                <a:latin typeface="Times New Roman" panose="02020603050405020304" pitchFamily="18" charset="0"/>
              </a:rPr>
              <a:t>teacher</a:t>
            </a:r>
            <a:r>
              <a:rPr lang="en-US" altLang="zh-CN" sz="4000">
                <a:latin typeface="Times New Roman" panose="02020603050405020304" pitchFamily="18" charset="0"/>
              </a:rPr>
              <a:t> </a:t>
            </a:r>
            <a:endParaRPr lang="en-US" altLang="zh-CN" sz="4000">
              <a:latin typeface="Times New Roman" panose="02020603050405020304" pitchFamily="18" charset="0"/>
            </a:endParaRP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1618969" y="2204301"/>
            <a:ext cx="2449088" cy="79259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CN" sz="4000" b="1">
                <a:solidFill>
                  <a:srgbClr val="FF5050"/>
                </a:solidFill>
                <a:latin typeface="Times New Roman" panose="02020603050405020304" pitchFamily="18" charset="0"/>
              </a:rPr>
              <a:t>manager</a:t>
            </a:r>
            <a:r>
              <a:rPr lang="en-US" altLang="zh-CN" sz="4000"/>
              <a:t> </a:t>
            </a:r>
            <a:endParaRPr lang="en-US" altLang="zh-CN" sz="4000"/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539656" y="3717867"/>
            <a:ext cx="2591938" cy="79259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CN" sz="4000" b="1">
                <a:solidFill>
                  <a:srgbClr val="FF5050"/>
                </a:solidFill>
                <a:latin typeface="Times New Roman" panose="02020603050405020304" pitchFamily="18" charset="0"/>
              </a:rPr>
              <a:t>bus driver</a:t>
            </a:r>
            <a:r>
              <a:rPr lang="en-US" altLang="zh-CN" sz="4000"/>
              <a:t> </a:t>
            </a:r>
            <a:endParaRPr lang="en-US" altLang="zh-CN" sz="4000"/>
          </a:p>
        </p:txBody>
      </p:sp>
      <p:sp>
        <p:nvSpPr>
          <p:cNvPr id="117777" name="Rectangle 17"/>
          <p:cNvSpPr>
            <a:spLocks noChangeArrowheads="1"/>
          </p:cNvSpPr>
          <p:nvPr/>
        </p:nvSpPr>
        <p:spPr bwMode="auto">
          <a:xfrm>
            <a:off x="1188832" y="5158222"/>
            <a:ext cx="2734787" cy="8642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CN" sz="4000" b="1">
                <a:solidFill>
                  <a:srgbClr val="FF5050"/>
                </a:solidFill>
                <a:latin typeface="Times New Roman" panose="02020603050405020304" pitchFamily="18" charset="0"/>
              </a:rPr>
              <a:t>policeman</a:t>
            </a:r>
            <a:r>
              <a:rPr lang="en-US" altLang="zh-CN" sz="4000" b="1">
                <a:latin typeface="Times New Roman" panose="02020603050405020304" pitchFamily="18" charset="0"/>
              </a:rPr>
              <a:t> </a:t>
            </a:r>
            <a:endParaRPr lang="en-US" altLang="zh-CN" sz="4000" b="1">
              <a:latin typeface="Times New Roman" panose="02020603050405020304" pitchFamily="18" charset="0"/>
            </a:endParaRPr>
          </a:p>
        </p:txBody>
      </p:sp>
      <p:sp>
        <p:nvSpPr>
          <p:cNvPr id="117778" name="Rectangle 18"/>
          <p:cNvSpPr>
            <a:spLocks noChangeArrowheads="1"/>
          </p:cNvSpPr>
          <p:nvPr/>
        </p:nvSpPr>
        <p:spPr bwMode="auto">
          <a:xfrm>
            <a:off x="5293394" y="5301462"/>
            <a:ext cx="1584050" cy="79100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CN" sz="4000" b="1"/>
              <a:t>?</a:t>
            </a:r>
            <a:endParaRPr lang="en-US" altLang="zh-CN" sz="4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1776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17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117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11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117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000"/>
                                        <p:tgtEl>
                                          <p:spTgt spid="117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17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7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 bldLvl="0"/>
      <p:bldP spid="117773" grpId="0" bldLvl="0" animBg="1" autoUpdateAnimBg="0"/>
      <p:bldP spid="117774" grpId="0" bldLvl="0" animBg="1" autoUpdateAnimBg="0"/>
      <p:bldP spid="117775" grpId="0" bldLvl="0" animBg="1" autoUpdateAnimBg="0"/>
      <p:bldP spid="117776" grpId="0" bldLvl="0" animBg="1" autoUpdateAnimBg="0"/>
      <p:bldP spid="117777" grpId="0" bldLvl="0" animBg="1" autoUpdateAnimBg="0"/>
      <p:bldP spid="117778" grpId="0" bldLvl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7" name="Picture 87" descr="t0107e960e04023ae1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23215" y="911225"/>
            <a:ext cx="3128645" cy="2266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0" name="Text Box 90"/>
          <p:cNvSpPr txBox="1"/>
          <p:nvPr/>
        </p:nvSpPr>
        <p:spPr>
          <a:xfrm>
            <a:off x="571818" y="209550"/>
            <a:ext cx="1871662" cy="521970"/>
          </a:xfrm>
          <a:prstGeom prst="rect">
            <a:avLst/>
          </a:prstGeom>
          <a:solidFill>
            <a:srgbClr val="0000CC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</a:rPr>
              <a:t>hospital</a:t>
            </a:r>
            <a:endParaRPr lang="en-US" altLang="zh-CN" sz="2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91" name="Text Box 91"/>
          <p:cNvSpPr txBox="1"/>
          <p:nvPr/>
        </p:nvSpPr>
        <p:spPr>
          <a:xfrm>
            <a:off x="44133" y="2936240"/>
            <a:ext cx="20161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>
                <a:solidFill>
                  <a:srgbClr val="0000CC"/>
                </a:solidFill>
                <a:latin typeface="Times New Roman" panose="02020603050405020304" pitchFamily="18" charset="0"/>
              </a:rPr>
              <a:t>nurse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92" name="Text Box 92"/>
          <p:cNvSpPr txBox="1"/>
          <p:nvPr/>
        </p:nvSpPr>
        <p:spPr>
          <a:xfrm>
            <a:off x="2060575" y="3177540"/>
            <a:ext cx="15843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>
                <a:solidFill>
                  <a:srgbClr val="0000CC"/>
                </a:solidFill>
                <a:latin typeface="Times New Roman" panose="02020603050405020304" pitchFamily="18" charset="0"/>
              </a:rPr>
              <a:t>doctor</a:t>
            </a:r>
            <a:endParaRPr lang="en-US" altLang="zh-CN" sz="28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8" name="Rectangle 93"/>
          <p:cNvSpPr/>
          <p:nvPr/>
        </p:nvSpPr>
        <p:spPr>
          <a:xfrm>
            <a:off x="2627630" y="96838"/>
            <a:ext cx="157670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/'h</a:t>
            </a:r>
            <a:r>
              <a:rPr lang="en-US" altLang="zh-CN"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ɔ</a:t>
            </a:r>
            <a:r>
              <a:rPr lang="en-US" altLang="zh-CN"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sp</a:t>
            </a:r>
            <a:r>
              <a:rPr lang="en-US" altLang="zh-CN"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zh-CN"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tl</a:t>
            </a:r>
            <a:r>
              <a:rPr lang="en-US" altLang="zh-CN" sz="2800">
                <a:solidFill>
                  <a:srgbClr val="0000FF"/>
                </a:solidFill>
                <a:latin typeface="Times New Roman" panose="02020603050405020304" pitchFamily="18" charset="0"/>
              </a:rPr>
              <a:t> /</a:t>
            </a:r>
            <a:endParaRPr lang="en-US" altLang="zh-CN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9" name="Rectangle 94"/>
          <p:cNvSpPr/>
          <p:nvPr/>
        </p:nvSpPr>
        <p:spPr>
          <a:xfrm>
            <a:off x="510858" y="3310573"/>
            <a:ext cx="108204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/n</a:t>
            </a:r>
            <a:r>
              <a:rPr lang="en-US" altLang="zh-CN"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ə:</a:t>
            </a:r>
            <a:r>
              <a:rPr lang="en-US" altLang="zh-CN"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s</a:t>
            </a:r>
            <a:r>
              <a:rPr lang="en-US" altLang="zh-CN" sz="2800">
                <a:solidFill>
                  <a:srgbClr val="0000FF"/>
                </a:solidFill>
                <a:latin typeface="Times New Roman" panose="02020603050405020304" pitchFamily="18" charset="0"/>
              </a:rPr>
              <a:t> /</a:t>
            </a:r>
            <a:endParaRPr lang="en-US" altLang="zh-CN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10" name="WordArt 95" descr="窄竖线"/>
          <p:cNvSpPr>
            <a:spLocks noTextEdit="1"/>
          </p:cNvSpPr>
          <p:nvPr/>
        </p:nvSpPr>
        <p:spPr>
          <a:xfrm>
            <a:off x="4191000" y="5701348"/>
            <a:ext cx="5001578" cy="92805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  <a:normAutofit/>
          </a:bodyPr>
          <a:lstStyle/>
          <a:p>
            <a:pPr algn="ctr"/>
            <a:r>
              <a:rPr lang="zh-CN" altLang="en-US" sz="3600" b="0" dirty="0">
                <a:ln w="1270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  <a:ea typeface="Arial Black" panose="020B0A04020102020204" pitchFamily="34" charset="0"/>
              </a:rPr>
              <a:t>1.Wh</a:t>
            </a:r>
            <a:r>
              <a:rPr lang="en-US" altLang="zh-CN" sz="3600" b="0" dirty="0">
                <a:ln w="1270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  <a:ea typeface="Arial Black" panose="020B0A04020102020204" pitchFamily="34" charset="0"/>
              </a:rPr>
              <a:t>at</a:t>
            </a:r>
            <a:r>
              <a:rPr lang="zh-CN" altLang="en-US" sz="3600" b="0" dirty="0">
                <a:ln w="1270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  <a:ea typeface="Arial Black" panose="020B0A04020102020204" pitchFamily="34" charset="0"/>
              </a:rPr>
              <a:t> and wh</a:t>
            </a:r>
            <a:r>
              <a:rPr lang="en-US" altLang="zh-CN" sz="3600" b="0" dirty="0">
                <a:ln w="1270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  <a:ea typeface="Arial Black" panose="020B0A04020102020204" pitchFamily="34" charset="0"/>
              </a:rPr>
              <a:t>ere</a:t>
            </a:r>
            <a:endParaRPr lang="en-US" altLang="zh-CN" sz="3600" b="0" dirty="0">
              <a:ln w="1270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 panose="020B0A04020102020204" pitchFamily="34" charset="0"/>
              <a:ea typeface="Arial Black" panose="020B0A04020102020204" pitchFamily="34" charset="0"/>
            </a:endParaRPr>
          </a:p>
        </p:txBody>
      </p:sp>
      <p:sp>
        <p:nvSpPr>
          <p:cNvPr id="111637" name="Text Box 21"/>
          <p:cNvSpPr txBox="1"/>
          <p:nvPr/>
        </p:nvSpPr>
        <p:spPr>
          <a:xfrm>
            <a:off x="7156450" y="2987040"/>
            <a:ext cx="14414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driver</a:t>
            </a:r>
            <a:endParaRPr lang="en-US" altLang="zh-CN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1638" name="Text Box 22"/>
          <p:cNvSpPr txBox="1"/>
          <p:nvPr/>
        </p:nvSpPr>
        <p:spPr>
          <a:xfrm>
            <a:off x="6053773" y="676275"/>
            <a:ext cx="2519362" cy="521970"/>
          </a:xfrm>
          <a:prstGeom prst="rect">
            <a:avLst/>
          </a:prstGeom>
          <a:solidFill>
            <a:srgbClr val="0000CC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</a:rPr>
              <a:t>bus station</a:t>
            </a:r>
            <a:endParaRPr lang="en-US" altLang="zh-CN" sz="2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32" name="Rectangle 23"/>
          <p:cNvSpPr/>
          <p:nvPr/>
        </p:nvSpPr>
        <p:spPr>
          <a:xfrm>
            <a:off x="5619115" y="2987040"/>
            <a:ext cx="153733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/'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dr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ai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ə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/</a:t>
            </a:r>
            <a:endParaRPr lang="en-US" altLang="zh-CN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33" name="Rectangle 24"/>
          <p:cNvSpPr/>
          <p:nvPr/>
        </p:nvSpPr>
        <p:spPr>
          <a:xfrm>
            <a:off x="6140450" y="97155"/>
            <a:ext cx="234632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/b</a:t>
            </a:r>
            <a:r>
              <a:rPr lang="en-US" altLang="zh-CN"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ʌ</a:t>
            </a:r>
            <a:r>
              <a:rPr lang="en-US" altLang="zh-CN"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s/ /'st</a:t>
            </a:r>
            <a:r>
              <a:rPr lang="en-US" altLang="zh-CN"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ei</a:t>
            </a:r>
            <a:r>
              <a:rPr lang="en-US" altLang="zh-CN"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ʃ</a:t>
            </a:r>
            <a:r>
              <a:rPr lang="en-US" altLang="zh-CN"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ə</a:t>
            </a:r>
            <a:r>
              <a:rPr lang="en-US" altLang="zh-CN"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n</a:t>
            </a:r>
            <a:r>
              <a:rPr lang="en-US" altLang="zh-CN" sz="2800">
                <a:solidFill>
                  <a:srgbClr val="0000FF"/>
                </a:solidFill>
                <a:latin typeface="Times New Roman" panose="02020603050405020304" pitchFamily="18" charset="0"/>
              </a:rPr>
              <a:t> /</a:t>
            </a:r>
            <a:endParaRPr lang="en-US" altLang="zh-CN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1636" name="Picture 20" descr="t018639a5149075bfe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0835" y="1198245"/>
            <a:ext cx="2515235" cy="1788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844" name="Picture 12" descr="t011aa292c5969c4731"/>
          <p:cNvPicPr>
            <a:picLocks noChangeAspect="1"/>
          </p:cNvPicPr>
          <p:nvPr/>
        </p:nvPicPr>
        <p:blipFill>
          <a:blip r:embed="rId3" cstate="print">
            <a:lum bright="4001" contrast="6000"/>
          </a:blip>
          <a:srcRect r="9526"/>
          <a:stretch>
            <a:fillRect/>
          </a:stretch>
        </p:blipFill>
        <p:spPr>
          <a:xfrm>
            <a:off x="323215" y="4268470"/>
            <a:ext cx="1978025" cy="22282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0846" name="Text Box 14"/>
          <p:cNvSpPr txBox="1"/>
          <p:nvPr/>
        </p:nvSpPr>
        <p:spPr>
          <a:xfrm>
            <a:off x="7695883" y="4167188"/>
            <a:ext cx="1296987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>
                <a:solidFill>
                  <a:srgbClr val="0000CC"/>
                </a:solidFill>
                <a:latin typeface="Arial" panose="020B0604020202020204" pitchFamily="34" charset="0"/>
              </a:rPr>
              <a:t>actor</a:t>
            </a:r>
            <a:endParaRPr lang="en-US" altLang="zh-CN" sz="32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20848" name="Text Box 16"/>
          <p:cNvSpPr txBox="1"/>
          <p:nvPr/>
        </p:nvSpPr>
        <p:spPr>
          <a:xfrm>
            <a:off x="4124325" y="5122228"/>
            <a:ext cx="2016125" cy="57943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>
                <a:solidFill>
                  <a:srgbClr val="0000CC"/>
                </a:solidFill>
                <a:latin typeface="Arial" panose="020B0604020202020204" pitchFamily="34" charset="0"/>
              </a:rPr>
              <a:t>manager</a:t>
            </a:r>
            <a:endParaRPr lang="en-US" altLang="zh-CN" sz="32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124936" name="Picture 8" descr="t0114998719db84b83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50" y="4196080"/>
            <a:ext cx="1872615" cy="2372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06" name="Rectangle 16"/>
          <p:cNvSpPr/>
          <p:nvPr/>
        </p:nvSpPr>
        <p:spPr>
          <a:xfrm>
            <a:off x="5946775" y="5121275"/>
            <a:ext cx="2540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/'m</a:t>
            </a:r>
            <a:r>
              <a:rPr lang="en-US" altLang="zh-CN"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æ</a:t>
            </a:r>
            <a:r>
              <a:rPr lang="en-US" altLang="zh-CN"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n</a:t>
            </a:r>
            <a:r>
              <a:rPr lang="en-US" altLang="zh-CN"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zh-CN"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dʒ</a:t>
            </a:r>
            <a:r>
              <a:rPr lang="en-US" altLang="zh-CN"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ə</a:t>
            </a:r>
            <a:r>
              <a:rPr lang="en-US" altLang="zh-CN"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zh-CN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0841" name="Picture 9" descr="t01cb39826540565aa1"/>
          <p:cNvPicPr>
            <a:picLocks noChangeAspect="1"/>
          </p:cNvPicPr>
          <p:nvPr/>
        </p:nvPicPr>
        <p:blipFill>
          <a:blip r:embed="rId5" cstate="print"/>
          <a:srcRect l="4877" b="5902"/>
          <a:stretch>
            <a:fillRect/>
          </a:stretch>
        </p:blipFill>
        <p:spPr>
          <a:xfrm>
            <a:off x="211455" y="3930015"/>
            <a:ext cx="3531870" cy="2499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0849" name="Text Box 17"/>
          <p:cNvSpPr txBox="1"/>
          <p:nvPr/>
        </p:nvSpPr>
        <p:spPr>
          <a:xfrm>
            <a:off x="4204018" y="4196080"/>
            <a:ext cx="1871662" cy="521970"/>
          </a:xfrm>
          <a:prstGeom prst="rect">
            <a:avLst/>
          </a:prstGeom>
          <a:solidFill>
            <a:srgbClr val="0000CC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</a:rPr>
              <a:t>theatre</a:t>
            </a:r>
            <a:endParaRPr lang="en-US" altLang="zh-CN" sz="2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6333" name="Rectangle 18"/>
          <p:cNvSpPr/>
          <p:nvPr/>
        </p:nvSpPr>
        <p:spPr>
          <a:xfrm>
            <a:off x="6140450" y="4196080"/>
            <a:ext cx="1287780" cy="5219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/'θ</a:t>
            </a:r>
            <a:r>
              <a:rPr lang="en-US" altLang="zh-CN"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iə</a:t>
            </a:r>
            <a:r>
              <a:rPr lang="en-US" altLang="zh-CN"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t</a:t>
            </a:r>
            <a:r>
              <a:rPr lang="en-US" altLang="zh-CN" sz="2800" err="1">
                <a:solidFill>
                  <a:srgbClr val="FF0000"/>
                </a:solidFill>
                <a:latin typeface="Times New Roman" panose="02020603050405020304" pitchFamily="18" charset="0"/>
              </a:rPr>
              <a:t>ə</a:t>
            </a:r>
            <a:r>
              <a:rPr lang="en-US" altLang="zh-CN" sz="2800">
                <a:solidFill>
                  <a:srgbClr val="0000FF"/>
                </a:solidFill>
                <a:latin typeface="Times New Roman" panose="02020603050405020304" pitchFamily="18" charset="0"/>
              </a:rPr>
              <a:t> /</a:t>
            </a:r>
            <a:endParaRPr lang="en-US" altLang="zh-CN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1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1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20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2000"/>
                                        <p:tgtEl>
                                          <p:spTgt spid="120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0" grpId="0" animBg="1"/>
      <p:bldP spid="102491" grpId="0"/>
      <p:bldP spid="102492" grpId="0"/>
      <p:bldP spid="51208" grpId="0"/>
      <p:bldP spid="51209" grpId="0"/>
      <p:bldP spid="51210" grpId="0"/>
      <p:bldP spid="111637" grpId="0"/>
      <p:bldP spid="111638" grpId="0" animBg="1"/>
      <p:bldP spid="52232" grpId="0"/>
      <p:bldP spid="52233" grpId="0"/>
      <p:bldP spid="120846" grpId="0"/>
      <p:bldP spid="120848" grpId="0" animBg="1"/>
      <p:bldP spid="55306" grpId="0"/>
      <p:bldP spid="120849" grpId="0" animBg="1"/>
      <p:bldP spid="563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59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636478" y="7958"/>
            <a:ext cx="1787215" cy="66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8397" tIns="59198" rIns="118397" bIns="59198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592455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84275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767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36855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257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2829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7401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973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hospital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3325236" y="7958"/>
            <a:ext cx="2358615" cy="66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8397" tIns="59198" rIns="118397" bIns="59198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592455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84275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767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36855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257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2829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7401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973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bus station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6623488" y="7958"/>
            <a:ext cx="1634841" cy="66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8397" tIns="59198" rIns="118397" bIns="59198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592455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84275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767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36855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257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2829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7401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973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theatre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760281" y="3159232"/>
            <a:ext cx="1457072" cy="66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8397" tIns="59198" rIns="118397" bIns="59198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592455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84275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767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36855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257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2829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7401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973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school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3076958" y="3220983"/>
            <a:ext cx="2815736" cy="66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8397" tIns="59198" rIns="118397" bIns="59198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592455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84275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767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36855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257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2829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7401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973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police station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6877444" y="3159232"/>
            <a:ext cx="1203116" cy="66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8397" tIns="59198" rIns="118397" bIns="59198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592455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84275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767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36855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257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2829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7401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9735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hotel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6598" y="2683327"/>
            <a:ext cx="1601510" cy="586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nurses</a:t>
            </a:r>
            <a:endParaRPr lang="zh-CN" alt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063758" y="2713020"/>
            <a:ext cx="2175826" cy="586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bus driver</a:t>
            </a:r>
            <a:endParaRPr lang="zh-CN" alt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40632" y="2683327"/>
            <a:ext cx="1601510" cy="586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actor</a:t>
            </a:r>
            <a:endParaRPr lang="zh-CN" alt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20787" y="6043164"/>
            <a:ext cx="2856979" cy="524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English teacher</a:t>
            </a:r>
            <a:endParaRPr lang="zh-CN" alt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08054" y="6012309"/>
            <a:ext cx="2311272" cy="586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policeman</a:t>
            </a:r>
            <a:endParaRPr lang="zh-CN" alt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99892" y="6012309"/>
            <a:ext cx="3311793" cy="586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hotel manager</a:t>
            </a:r>
            <a:endParaRPr lang="zh-CN" altLang="en-US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79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79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79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79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79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500"/>
                                        <p:tgtEl>
                                          <p:spTgt spid="79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4810" y="295910"/>
            <a:ext cx="8359140" cy="5996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3200"/>
              <a:t>P 10 3. Read the passage and write the letters of the pictures in Activity 1.</a:t>
            </a:r>
            <a:endParaRPr lang="en-US" altLang="zh-CN" sz="3200"/>
          </a:p>
          <a:p>
            <a:pPr>
              <a:lnSpc>
                <a:spcPct val="120000"/>
              </a:lnSpc>
            </a:pPr>
            <a:endParaRPr lang="en-US" altLang="zh-CN" sz="3200"/>
          </a:p>
          <a:p>
            <a:pPr>
              <a:lnSpc>
                <a:spcPct val="120000"/>
              </a:lnSpc>
            </a:pPr>
            <a:r>
              <a:rPr lang="en-US" altLang="zh-CN" sz="3200"/>
              <a:t>1 These are Betty's parents. _______</a:t>
            </a:r>
            <a:endParaRPr lang="en-US" altLang="zh-CN" sz="3200"/>
          </a:p>
          <a:p>
            <a:pPr>
              <a:lnSpc>
                <a:spcPct val="120000"/>
              </a:lnSpc>
            </a:pPr>
            <a:r>
              <a:rPr lang="en-US" altLang="zh-CN" sz="3200"/>
              <a:t>2 These are Lingling's mother and Daming's mother. ___________</a:t>
            </a:r>
            <a:endParaRPr lang="en-US" altLang="zh-CN" sz="3200"/>
          </a:p>
          <a:p>
            <a:pPr>
              <a:lnSpc>
                <a:spcPct val="120000"/>
              </a:lnSpc>
            </a:pPr>
            <a:r>
              <a:rPr lang="en-US" altLang="zh-CN" sz="3200"/>
              <a:t>3 This is Tony's father. ___________</a:t>
            </a:r>
            <a:endParaRPr lang="en-US" altLang="zh-CN" sz="3200"/>
          </a:p>
          <a:p>
            <a:pPr>
              <a:lnSpc>
                <a:spcPct val="120000"/>
              </a:lnSpc>
            </a:pPr>
            <a:r>
              <a:rPr lang="en-US" altLang="zh-CN" sz="3200"/>
              <a:t>4 This is Tony's mother. __________</a:t>
            </a:r>
            <a:endParaRPr lang="en-US" altLang="zh-CN" sz="3200"/>
          </a:p>
          <a:p>
            <a:pPr>
              <a:lnSpc>
                <a:spcPct val="120000"/>
              </a:lnSpc>
            </a:pPr>
            <a:r>
              <a:rPr lang="en-US" altLang="zh-CN" sz="3200"/>
              <a:t>5 This is Daming's father. _________</a:t>
            </a:r>
            <a:endParaRPr lang="en-US" altLang="zh-CN" sz="3200"/>
          </a:p>
          <a:p>
            <a:pPr>
              <a:lnSpc>
                <a:spcPct val="120000"/>
              </a:lnSpc>
            </a:pPr>
            <a:r>
              <a:rPr lang="en-US" altLang="zh-CN" sz="3200"/>
              <a:t>6 This is Lingling's father. __________</a:t>
            </a:r>
            <a:endParaRPr lang="en-US" altLang="zh-CN" sz="3200"/>
          </a:p>
        </p:txBody>
      </p:sp>
      <p:sp>
        <p:nvSpPr>
          <p:cNvPr id="3" name="文本框 2"/>
          <p:cNvSpPr txBox="1"/>
          <p:nvPr/>
        </p:nvSpPr>
        <p:spPr>
          <a:xfrm>
            <a:off x="6417310" y="1946910"/>
            <a:ext cx="767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c</a:t>
            </a:r>
            <a:endParaRPr lang="en-US" altLang="zh-CN" sz="360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53915" y="3216910"/>
            <a:ext cx="767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a</a:t>
            </a:r>
            <a:endParaRPr lang="en-US" altLang="zh-CN" sz="36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21630" y="3738880"/>
            <a:ext cx="767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f</a:t>
            </a:r>
            <a:endParaRPr lang="en-US" altLang="zh-CN" sz="36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67705" y="4384040"/>
            <a:ext cx="767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d</a:t>
            </a:r>
            <a:endParaRPr lang="en-US" altLang="zh-CN" sz="36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79795" y="5029200"/>
            <a:ext cx="767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e</a:t>
            </a:r>
            <a:endParaRPr lang="en-US" altLang="zh-CN" sz="36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89345" y="5531485"/>
            <a:ext cx="767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</a:rPr>
              <a:t>b</a:t>
            </a:r>
            <a:endParaRPr lang="en-US" altLang="zh-CN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684095" y="1198439"/>
            <a:ext cx="7632961" cy="808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3" tIns="45671" rIns="91343" bIns="45671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59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31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75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47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19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991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63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endParaRPr lang="zh-CN" altLang="zh-CN" sz="3600" b="1">
              <a:latin typeface="Times New Roman" panose="02020603050405020304" pitchFamily="18" charset="0"/>
              <a:ea typeface="华文新魏" panose="02010800040101010101" pitchFamily="2" charset="-122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539656" y="541128"/>
            <a:ext cx="4525010" cy="64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43" tIns="45671" rIns="91343" bIns="45671">
            <a:spAutoFit/>
          </a:bodyPr>
          <a:lstStyle/>
          <a:p>
            <a:pPr defTabSz="913130"/>
            <a:r>
              <a:rPr lang="en-US" altLang="zh-CN" sz="3600" b="1" dirty="0" smtClean="0">
                <a:solidFill>
                  <a:srgbClr val="003399"/>
                </a:solidFill>
              </a:rPr>
              <a:t> Complete </a:t>
            </a:r>
            <a:r>
              <a:rPr lang="en-US" altLang="zh-CN" sz="3600" b="1" dirty="0">
                <a:solidFill>
                  <a:srgbClr val="003399"/>
                </a:solidFill>
              </a:rPr>
              <a:t>the table.</a:t>
            </a:r>
            <a:endParaRPr lang="en-US" altLang="zh-CN" sz="3600" b="1" dirty="0">
              <a:solidFill>
                <a:srgbClr val="003399"/>
              </a:solidFill>
            </a:endParaRPr>
          </a:p>
        </p:txBody>
      </p:sp>
      <p:graphicFrame>
        <p:nvGraphicFramePr>
          <p:cNvPr id="84078" name="Group 110"/>
          <p:cNvGraphicFramePr>
            <a:graphicFrameLocks noGrp="1"/>
          </p:cNvGraphicFramePr>
          <p:nvPr/>
        </p:nvGraphicFramePr>
        <p:xfrm>
          <a:off x="349189" y="1448313"/>
          <a:ext cx="8471017" cy="1930138"/>
        </p:xfrm>
        <a:graphic>
          <a:graphicData uri="http://schemas.openxmlformats.org/drawingml/2006/table">
            <a:tbl>
              <a:tblPr/>
              <a:tblGrid>
                <a:gridCol w="1630080"/>
                <a:gridCol w="1536433"/>
                <a:gridCol w="1544369"/>
                <a:gridCol w="1891971"/>
                <a:gridCol w="1868164"/>
              </a:tblGrid>
              <a:tr h="631847"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Betty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>
                        <a:alpha val="50000"/>
                      </a:srgb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Daming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>
                        <a:alpha val="50000"/>
                      </a:srgbClr>
                    </a:solidFill>
                  </a:tcPr>
                </a:tc>
                <a:tc hMerge="1">
                  <a:tcPr/>
                </a:tc>
              </a:tr>
              <a:tr h="717791"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Father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actor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theatre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900" b="0" i="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900" b="0" i="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80500"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Mother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900" b="0" i="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900" b="0" i="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nurse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900" b="0" i="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4079" name="Group 111"/>
          <p:cNvGraphicFramePr>
            <a:graphicFrameLocks noGrp="1"/>
          </p:cNvGraphicFramePr>
          <p:nvPr/>
        </p:nvGraphicFramePr>
        <p:xfrm>
          <a:off x="253162" y="3398658"/>
          <a:ext cx="8494825" cy="2089291"/>
        </p:xfrm>
        <a:graphic>
          <a:graphicData uri="http://schemas.openxmlformats.org/drawingml/2006/table">
            <a:tbl>
              <a:tblPr/>
              <a:tblGrid>
                <a:gridCol w="1726900"/>
                <a:gridCol w="1687219"/>
                <a:gridCol w="1390409"/>
                <a:gridCol w="1609445"/>
                <a:gridCol w="2080852"/>
              </a:tblGrid>
              <a:tr h="833973"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Tony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>
                        <a:alpha val="50000"/>
                      </a:srgb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Lingling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>
                        <a:alpha val="50000"/>
                      </a:srgbClr>
                    </a:solidFill>
                  </a:tcPr>
                </a:tc>
                <a:tc hMerge="1">
                  <a:tcPr/>
                </a:tc>
              </a:tr>
              <a:tr h="580500"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Father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900" b="0" i="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900" b="0" i="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900" b="0" i="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900" b="0" i="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4818"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Mother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9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900" b="0" i="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900" b="0" i="0" u="none" strike="noStrike" cap="none" normalizeH="0" baseline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842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9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91327" marR="91327" marT="45788" marB="45788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4038" name="Text Box 70"/>
          <p:cNvSpPr txBox="1">
            <a:spLocks noChangeArrowheads="1"/>
          </p:cNvSpPr>
          <p:nvPr/>
        </p:nvSpPr>
        <p:spPr bwMode="auto">
          <a:xfrm>
            <a:off x="1896734" y="2796358"/>
            <a:ext cx="1955460" cy="56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3" tIns="45671" rIns="91343" bIns="45671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59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31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75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47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19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991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63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100" b="1">
                <a:solidFill>
                  <a:srgbClr val="0033CC"/>
                </a:solidFill>
                <a:latin typeface="Times New Roman" panose="02020603050405020304" pitchFamily="18" charset="0"/>
              </a:rPr>
              <a:t>manager</a:t>
            </a:r>
            <a:endParaRPr lang="en-US" altLang="zh-CN" sz="3100" b="1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039" name="Text Box 71"/>
          <p:cNvSpPr txBox="1">
            <a:spLocks noChangeArrowheads="1"/>
          </p:cNvSpPr>
          <p:nvPr/>
        </p:nvSpPr>
        <p:spPr bwMode="auto">
          <a:xfrm>
            <a:off x="3563319" y="2775668"/>
            <a:ext cx="1955460" cy="58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3" tIns="45671" rIns="91343" bIns="45671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59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31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75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47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19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991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63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solidFill>
                  <a:srgbClr val="0033CC"/>
                </a:solidFill>
                <a:latin typeface="Times New Roman" panose="02020603050405020304" pitchFamily="18" charset="0"/>
              </a:rPr>
              <a:t>theatre</a:t>
            </a:r>
            <a:endParaRPr lang="en-US" altLang="zh-CN" sz="3200" b="1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040" name="Text Box 72"/>
          <p:cNvSpPr txBox="1">
            <a:spLocks noChangeArrowheads="1"/>
          </p:cNvSpPr>
          <p:nvPr/>
        </p:nvSpPr>
        <p:spPr bwMode="auto">
          <a:xfrm>
            <a:off x="5004520" y="2169287"/>
            <a:ext cx="2376074" cy="58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3" tIns="45671" rIns="91343" bIns="45671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59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31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75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47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19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991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63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solidFill>
                  <a:srgbClr val="0033CC"/>
                </a:solidFill>
                <a:latin typeface="Times New Roman" panose="02020603050405020304" pitchFamily="18" charset="0"/>
              </a:rPr>
              <a:t>policeman</a:t>
            </a:r>
            <a:endParaRPr lang="en-US" altLang="zh-CN" sz="3200">
              <a:solidFill>
                <a:srgbClr val="0033CC"/>
              </a:solidFill>
            </a:endParaRPr>
          </a:p>
        </p:txBody>
      </p:sp>
      <p:sp>
        <p:nvSpPr>
          <p:cNvPr id="84041" name="Text Box 73"/>
          <p:cNvSpPr txBox="1">
            <a:spLocks noChangeArrowheads="1"/>
          </p:cNvSpPr>
          <p:nvPr/>
        </p:nvSpPr>
        <p:spPr bwMode="auto">
          <a:xfrm>
            <a:off x="7164731" y="1898723"/>
            <a:ext cx="1726900" cy="106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3" tIns="45671" rIns="91343" bIns="45671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59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31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75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47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19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991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63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solidFill>
                  <a:srgbClr val="0033CC"/>
                </a:solidFill>
                <a:latin typeface="Times New Roman" panose="02020603050405020304" pitchFamily="18" charset="0"/>
              </a:rPr>
              <a:t>police station</a:t>
            </a:r>
            <a:endParaRPr lang="en-US" altLang="zh-CN" sz="3200">
              <a:solidFill>
                <a:srgbClr val="0033CC"/>
              </a:solidFill>
            </a:endParaRPr>
          </a:p>
        </p:txBody>
      </p:sp>
      <p:sp>
        <p:nvSpPr>
          <p:cNvPr id="84042" name="Text Box 74"/>
          <p:cNvSpPr txBox="1">
            <a:spLocks noChangeArrowheads="1"/>
          </p:cNvSpPr>
          <p:nvPr/>
        </p:nvSpPr>
        <p:spPr bwMode="auto">
          <a:xfrm>
            <a:off x="7042516" y="2797949"/>
            <a:ext cx="1944349" cy="58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3" tIns="45671" rIns="91343" bIns="45671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59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31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75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47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19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991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63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solidFill>
                  <a:srgbClr val="0033CC"/>
                </a:solidFill>
                <a:latin typeface="Times New Roman" panose="02020603050405020304" pitchFamily="18" charset="0"/>
              </a:rPr>
              <a:t>hospital</a:t>
            </a:r>
            <a:endParaRPr lang="en-US" altLang="zh-CN" sz="3200">
              <a:solidFill>
                <a:srgbClr val="0033CC"/>
              </a:solidFill>
            </a:endParaRPr>
          </a:p>
        </p:txBody>
      </p:sp>
      <p:sp>
        <p:nvSpPr>
          <p:cNvPr id="84043" name="Text Box 75"/>
          <p:cNvSpPr txBox="1">
            <a:spLocks noChangeArrowheads="1"/>
          </p:cNvSpPr>
          <p:nvPr/>
        </p:nvSpPr>
        <p:spPr bwMode="auto">
          <a:xfrm>
            <a:off x="1942965" y="4191000"/>
            <a:ext cx="3526813" cy="58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3" tIns="45671" rIns="91343" bIns="45671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59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31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75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47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19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991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63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manager   hotel</a:t>
            </a:r>
            <a:endParaRPr lang="en-US" altLang="zh-CN" sz="3200" dirty="0">
              <a:solidFill>
                <a:srgbClr val="0033CC"/>
              </a:solidFill>
            </a:endParaRPr>
          </a:p>
        </p:txBody>
      </p:sp>
      <p:sp>
        <p:nvSpPr>
          <p:cNvPr id="84044" name="Text Box 76"/>
          <p:cNvSpPr txBox="1">
            <a:spLocks noChangeArrowheads="1"/>
          </p:cNvSpPr>
          <p:nvPr/>
        </p:nvSpPr>
        <p:spPr bwMode="auto">
          <a:xfrm>
            <a:off x="1920096" y="4955298"/>
            <a:ext cx="3526813" cy="58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3" tIns="45671" rIns="91343" bIns="45671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59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31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75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47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19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991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63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teacher     </a:t>
            </a:r>
            <a:r>
              <a:rPr lang="en-US" altLang="zh-CN" sz="32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school </a:t>
            </a:r>
            <a:endParaRPr lang="en-US" altLang="zh-CN" sz="3200" dirty="0">
              <a:solidFill>
                <a:srgbClr val="0033CC"/>
              </a:solidFill>
            </a:endParaRPr>
          </a:p>
        </p:txBody>
      </p:sp>
      <p:sp>
        <p:nvSpPr>
          <p:cNvPr id="84045" name="Text Box 77"/>
          <p:cNvSpPr txBox="1">
            <a:spLocks noChangeArrowheads="1"/>
          </p:cNvSpPr>
          <p:nvPr/>
        </p:nvSpPr>
        <p:spPr bwMode="auto">
          <a:xfrm>
            <a:off x="5253351" y="4191000"/>
            <a:ext cx="3707756" cy="58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3" tIns="45671" rIns="91343" bIns="45671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59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31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75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47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19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991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63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driver   bus station</a:t>
            </a:r>
            <a:endParaRPr lang="en-US" altLang="zh-CN" sz="3200" dirty="0">
              <a:solidFill>
                <a:srgbClr val="0033CC"/>
              </a:solidFill>
            </a:endParaRPr>
          </a:p>
        </p:txBody>
      </p:sp>
      <p:sp>
        <p:nvSpPr>
          <p:cNvPr id="84046" name="Text Box 78"/>
          <p:cNvSpPr txBox="1">
            <a:spLocks noChangeArrowheads="1"/>
          </p:cNvSpPr>
          <p:nvPr/>
        </p:nvSpPr>
        <p:spPr bwMode="auto">
          <a:xfrm>
            <a:off x="5260480" y="4884338"/>
            <a:ext cx="3528399" cy="58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3" tIns="45671" rIns="91343" bIns="45671">
            <a:spAutoFit/>
          </a:bodyPr>
          <a:lstStyle>
            <a:lvl1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59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31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7530" defTabSz="91313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47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19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991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633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nurse    hospital</a:t>
            </a:r>
            <a:endParaRPr lang="en-US" altLang="zh-CN" sz="3200" dirty="0">
              <a:solidFill>
                <a:srgbClr val="0033CC"/>
              </a:solidFill>
            </a:endParaRPr>
          </a:p>
        </p:txBody>
      </p:sp>
      <p:pic>
        <p:nvPicPr>
          <p:cNvPr id="2" name="Unit 2-activity 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042516" y="1524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0206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</a:rPr>
              <a:t>A: What does Betty’s father do?     B: He is an actor. </a:t>
            </a:r>
            <a:endParaRPr lang="en-US" altLang="zh-CN" sz="2800" dirty="0" smtClean="0">
              <a:solidFill>
                <a:srgbClr val="FF0000"/>
              </a:solidFill>
            </a:endParaRPr>
          </a:p>
          <a:p>
            <a:r>
              <a:rPr lang="en-US" altLang="zh-CN" sz="2800" dirty="0" smtClean="0">
                <a:solidFill>
                  <a:srgbClr val="FF0000"/>
                </a:solidFill>
              </a:rPr>
              <a:t>A: Where does he work?      B: He works at a theatre. 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4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4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8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8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6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971" grpId="0" bldLvl="0" animBg="1" autoUpdateAnimBg="0"/>
      <p:bldP spid="84038" grpId="0" autoUpdateAnimBg="0"/>
      <p:bldP spid="84039" grpId="0" autoUpdateAnimBg="0"/>
      <p:bldP spid="84040" grpId="0" autoUpdateAnimBg="0"/>
      <p:bldP spid="84041" grpId="0" autoUpdateAnimBg="0"/>
      <p:bldP spid="84042" grpId="0" autoUpdateAnimBg="0"/>
      <p:bldP spid="84043" grpId="0" autoUpdateAnimBg="0"/>
      <p:bldP spid="84044" grpId="0" autoUpdateAnimBg="0"/>
      <p:bldP spid="84045" grpId="0" autoUpdateAnimBg="0"/>
      <p:bldP spid="84046" grpId="0" autoUpdateAnimBg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00760" y="930910"/>
            <a:ext cx="66192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/>
              <a:t>Watch and read</a:t>
            </a:r>
            <a:endParaRPr lang="en-US" altLang="zh-CN" sz="4400"/>
          </a:p>
        </p:txBody>
      </p:sp>
      <p:pic>
        <p:nvPicPr>
          <p:cNvPr id="3" name="2-3donghua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3900" y="419100"/>
            <a:ext cx="7696200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13893"/>
            <a:ext cx="1789938" cy="234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83" y="1499076"/>
            <a:ext cx="1803400" cy="23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57" y="4320606"/>
            <a:ext cx="1683581" cy="210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83" y="3990016"/>
            <a:ext cx="16764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758697" y="0"/>
            <a:ext cx="19014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6. </a:t>
            </a:r>
            <a:r>
              <a:rPr lang="en-US" altLang="zh-CN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Retelling</a:t>
            </a:r>
            <a:endParaRPr lang="en-US" altLang="zh-CN" sz="2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029" y="1944931"/>
            <a:ext cx="24855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Betty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King </a:t>
            </a:r>
            <a:endParaRPr lang="en-US" altLang="zh-C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American </a:t>
            </a:r>
            <a:endParaRPr lang="en-US" altLang="zh-CN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actor</a:t>
            </a:r>
            <a:endParaRPr lang="en-US" altLang="zh-CN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 manager of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31213" y="1514044"/>
            <a:ext cx="1951175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Daming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Chinese</a:t>
            </a:r>
            <a:endParaRPr lang="en-US" altLang="zh-CN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father's job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policeman</a:t>
            </a:r>
            <a:endParaRPr lang="en-US" altLang="zh-CN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nurse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29064" y="4611230"/>
            <a:ext cx="265002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Tony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Smith 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teacher </a:t>
            </a:r>
            <a:endParaRPr lang="en-US" altLang="zh-CN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otel manager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04538" y="4180344"/>
            <a:ext cx="25362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Wang </a:t>
            </a:r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Lingling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Chinese</a:t>
            </a:r>
            <a:endParaRPr lang="en-US" altLang="zh-CN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nurse</a:t>
            </a:r>
            <a:endParaRPr lang="en-US" altLang="zh-CN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hospital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 driver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835" y="306465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</a:rPr>
              <a:t>I have made many friends in my new school. Now let me introduce them to you. This is …. 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736*4416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ends">
  <a:themeElements>
    <a:clrScheme name="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0"/>
      </a:accent5>
      <a:accent6>
        <a:srgbClr val="E5B900"/>
      </a:accent6>
      <a:hlink>
        <a:srgbClr val="FF0000"/>
      </a:hlink>
      <a:folHlink>
        <a:srgbClr val="3333CC"/>
      </a:folHlink>
    </a:clrScheme>
    <a:fontScheme name="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FFFFFF"/>
        </a:dk1>
        <a:lt1>
          <a:srgbClr val="000000"/>
        </a:lt1>
        <a:dk2>
          <a:srgbClr val="DDDDDD"/>
        </a:dk2>
        <a:lt2>
          <a:srgbClr val="969696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CDCDC"/>
        </a:accent4>
        <a:accent5>
          <a:srgbClr val="AAEFD0"/>
        </a:accent5>
        <a:accent6>
          <a:srgbClr val="2D2DB7"/>
        </a:accent6>
        <a:hlink>
          <a:srgbClr val="FF5050"/>
        </a:hlink>
        <a:folHlink>
          <a:srgbClr val="FFCF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CC"/>
        </a:lt1>
        <a:dk2>
          <a:srgbClr val="FFFFCC"/>
        </a:dk2>
        <a:lt2>
          <a:srgbClr val="000094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CDCDC"/>
        </a:accent4>
        <a:accent5>
          <a:srgbClr val="ADC8FF"/>
        </a:accent5>
        <a:accent6>
          <a:srgbClr val="8900E5"/>
        </a:accent6>
        <a:hlink>
          <a:srgbClr val="FF3399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0"/>
        </a:accent5>
        <a:accent6>
          <a:srgbClr val="E5B900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5"/>
        </a:accent5>
        <a:accent6>
          <a:srgbClr val="ACACAC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CCA"/>
        </a:accent5>
        <a:accent6>
          <a:srgbClr val="4345A2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AAB82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2257</Words>
  <Application>WPS 演示</Application>
  <PresentationFormat>全屏显示(4:3)</PresentationFormat>
  <Paragraphs>213</Paragraphs>
  <Slides>13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8" baseType="lpstr">
      <vt:lpstr>Arial</vt:lpstr>
      <vt:lpstr>宋体</vt:lpstr>
      <vt:lpstr>Wingdings</vt:lpstr>
      <vt:lpstr>Tahoma</vt:lpstr>
      <vt:lpstr>黑体</vt:lpstr>
      <vt:lpstr>Verdana</vt:lpstr>
      <vt:lpstr>Times New Roman</vt:lpstr>
      <vt:lpstr>Arial Black</vt:lpstr>
      <vt:lpstr>华文新魏</vt:lpstr>
      <vt:lpstr>Arial</vt:lpstr>
      <vt:lpstr>微软雅黑</vt:lpstr>
      <vt:lpstr>Arial Unicode MS</vt:lpstr>
      <vt:lpstr>Calibri</vt:lpstr>
      <vt:lpstr>默认设计模板</vt:lpstr>
      <vt:lpstr>Blends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8. Writing </vt:lpstr>
      <vt:lpstr>PowerPoint 演示文稿</vt:lpstr>
      <vt:lpstr>My family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杨晔</cp:lastModifiedBy>
  <cp:revision>136</cp:revision>
  <dcterms:created xsi:type="dcterms:W3CDTF">2017-10-27T16:35:00Z</dcterms:created>
  <dcterms:modified xsi:type="dcterms:W3CDTF">2021-01-17T11:17:21Z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KSOProductBuildVer">
    <vt:lpwstr>2052-11.1.0.10228</vt:lpwstr>
  </property>
</Properties>
</file>