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mp3" ContentType="audio/mp3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  <p:sldMasterId id="2147483685" r:id="rId5"/>
  </p:sldMasterIdLst>
  <p:notesMasterIdLst>
    <p:notesMasterId r:id="rId16"/>
  </p:notesMasterIdLst>
  <p:sldIdLst>
    <p:sldId id="384" r:id="rId6"/>
    <p:sldId id="258" r:id="rId7"/>
    <p:sldId id="315" r:id="rId8"/>
    <p:sldId id="316" r:id="rId9"/>
    <p:sldId id="368" r:id="rId10"/>
    <p:sldId id="314" r:id="rId11"/>
    <p:sldId id="281" r:id="rId12"/>
    <p:sldId id="282" r:id="rId13"/>
    <p:sldId id="317" r:id="rId14"/>
    <p:sldId id="305" r:id="rId15"/>
    <p:sldId id="306" r:id="rId17"/>
    <p:sldId id="319" r:id="rId18"/>
    <p:sldId id="267" r:id="rId19"/>
    <p:sldId id="268" r:id="rId20"/>
    <p:sldId id="266" r:id="rId21"/>
    <p:sldId id="269" r:id="rId22"/>
    <p:sldId id="369" r:id="rId23"/>
    <p:sldId id="381" r:id="rId24"/>
    <p:sldId id="382" r:id="rId25"/>
    <p:sldId id="383" r:id="rId26"/>
    <p:sldId id="320" r:id="rId27"/>
    <p:sldId id="370" r:id="rId28"/>
    <p:sldId id="371" r:id="rId29"/>
    <p:sldId id="372" r:id="rId30"/>
    <p:sldId id="321" r:id="rId31"/>
    <p:sldId id="284" r:id="rId32"/>
    <p:sldId id="324" r:id="rId33"/>
    <p:sldId id="325" r:id="rId34"/>
    <p:sldId id="287" r:id="rId35"/>
    <p:sldId id="288" r:id="rId36"/>
    <p:sldId id="289" r:id="rId37"/>
    <p:sldId id="290" r:id="rId38"/>
    <p:sldId id="292" r:id="rId39"/>
    <p:sldId id="293" r:id="rId40"/>
    <p:sldId id="326" r:id="rId41"/>
    <p:sldId id="291" r:id="rId42"/>
    <p:sldId id="285" r:id="rId43"/>
    <p:sldId id="327" r:id="rId44"/>
    <p:sldId id="294" r:id="rId45"/>
    <p:sldId id="328" r:id="rId46"/>
    <p:sldId id="295" r:id="rId47"/>
    <p:sldId id="329" r:id="rId48"/>
    <p:sldId id="278" r:id="rId49"/>
    <p:sldId id="386" r:id="rId50"/>
    <p:sldId id="310" r:id="rId51"/>
    <p:sldId id="279" r:id="rId52"/>
    <p:sldId id="280" r:id="rId53"/>
    <p:sldId id="318" r:id="rId54"/>
    <p:sldId id="373" r:id="rId55"/>
    <p:sldId id="374" r:id="rId56"/>
    <p:sldId id="375" r:id="rId57"/>
    <p:sldId id="376" r:id="rId58"/>
    <p:sldId id="377" r:id="rId59"/>
    <p:sldId id="378" r:id="rId60"/>
    <p:sldId id="380" r:id="rId61"/>
    <p:sldId id="302" r:id="rId62"/>
    <p:sldId id="385" r:id="rId6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FF"/>
    <a:srgbClr val="009900"/>
    <a:srgbClr val="FF0066"/>
    <a:srgbClr val="FBF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8"/>
    <p:restoredTop sz="96726"/>
  </p:normalViewPr>
  <p:slideViewPr>
    <p:cSldViewPr showGuides="1">
      <p:cViewPr varScale="1">
        <p:scale>
          <a:sx n="93" d="100"/>
          <a:sy n="93" d="100"/>
        </p:scale>
        <p:origin x="-9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6" Type="http://schemas.openxmlformats.org/officeDocument/2006/relationships/tableStyles" Target="tableStyles.xml"/><Relationship Id="rId65" Type="http://schemas.openxmlformats.org/officeDocument/2006/relationships/viewProps" Target="viewProps.xml"/><Relationship Id="rId64" Type="http://schemas.openxmlformats.org/officeDocument/2006/relationships/presProps" Target="presProps.xml"/><Relationship Id="rId63" Type="http://schemas.openxmlformats.org/officeDocument/2006/relationships/slide" Target="slides/slide57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0" Type="http://schemas.openxmlformats.org/officeDocument/2006/relationships/slide" Target="slides/slide54.xml"/><Relationship Id="rId6" Type="http://schemas.openxmlformats.org/officeDocument/2006/relationships/slide" Target="slides/slide1.xml"/><Relationship Id="rId59" Type="http://schemas.openxmlformats.org/officeDocument/2006/relationships/slide" Target="slides/slide53.xml"/><Relationship Id="rId58" Type="http://schemas.openxmlformats.org/officeDocument/2006/relationships/slide" Target="slides/slide52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0" Type="http://schemas.openxmlformats.org/officeDocument/2006/relationships/slide" Target="slides/slide34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5538" name="页眉占位符 6553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dirty="0"/>
          </a:p>
        </p:txBody>
      </p:sp>
      <p:sp>
        <p:nvSpPr>
          <p:cNvPr id="65539" name="日期占位符 6553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dirty="0"/>
          </a:p>
        </p:txBody>
      </p:sp>
      <p:sp>
        <p:nvSpPr>
          <p:cNvPr id="65540" name="幻灯片图像占位符 65539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5541" name="文本占位符 65540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5542" name="页脚占位符 6554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zh-CN" altLang="en-US" sz="1200" dirty="0"/>
          </a:p>
        </p:txBody>
      </p:sp>
      <p:sp>
        <p:nvSpPr>
          <p:cNvPr id="65543" name="灯片编号占位符 6554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66562" name="幻灯片图像占位符 66561"/>
          <p:cNvSpPr>
            <a:spLocks noRot="1" noTextEdit="1"/>
          </p:cNvSpPr>
          <p:nvPr>
            <p:ph type="sldImg"/>
          </p:nvPr>
        </p:nvSpPr>
        <p:spPr/>
      </p:sp>
      <p:sp>
        <p:nvSpPr>
          <p:cNvPr id="66563" name="文本占位符 66562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r>
              <a:rPr lang="zh-CN" altLang="en-US" dirty="0"/>
              <a:t>导入一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0350" y="339725"/>
            <a:ext cx="1993900" cy="58372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39725"/>
            <a:ext cx="5866112" cy="58372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716F7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0350" y="339725"/>
            <a:ext cx="1993900" cy="58372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39725"/>
            <a:ext cx="5866112" cy="58372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0350" y="339725"/>
            <a:ext cx="1993900" cy="58372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39725"/>
            <a:ext cx="5866112" cy="58372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矩形 1"/>
          <p:cNvSpPr>
            <a:spLocks noChangeArrowheads="1"/>
          </p:cNvSpPr>
          <p:nvPr/>
        </p:nvSpPr>
        <p:spPr bwMode="auto">
          <a:xfrm>
            <a:off x="0" y="0"/>
            <a:ext cx="9153525" cy="6480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7" name="矩形 7"/>
          <p:cNvSpPr>
            <a:spLocks noChangeArrowheads="1"/>
          </p:cNvSpPr>
          <p:nvPr/>
        </p:nvSpPr>
        <p:spPr bwMode="auto">
          <a:xfrm>
            <a:off x="0" y="0"/>
            <a:ext cx="6300788" cy="3429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292" name="标题占位符 1"/>
          <p:cNvSpPr>
            <a:spLocks noGrp="1"/>
          </p:cNvSpPr>
          <p:nvPr>
            <p:ph type="title"/>
          </p:nvPr>
        </p:nvSpPr>
        <p:spPr>
          <a:xfrm>
            <a:off x="1825625" y="339725"/>
            <a:ext cx="6778625" cy="7778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9" name="矩形 6"/>
          <p:cNvSpPr>
            <a:spLocks noChangeArrowheads="1"/>
          </p:cNvSpPr>
          <p:nvPr/>
        </p:nvSpPr>
        <p:spPr bwMode="auto">
          <a:xfrm>
            <a:off x="2124075" y="0"/>
            <a:ext cx="7019925" cy="347663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0" name="矩形 6"/>
          <p:cNvSpPr>
            <a:spLocks noChangeArrowheads="1"/>
          </p:cNvSpPr>
          <p:nvPr/>
        </p:nvSpPr>
        <p:spPr bwMode="auto">
          <a:xfrm>
            <a:off x="0" y="6742113"/>
            <a:ext cx="7380288" cy="115888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sldNum="0" hdr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rgbClr val="716F70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矩形 1"/>
          <p:cNvSpPr/>
          <p:nvPr/>
        </p:nvSpPr>
        <p:spPr>
          <a:xfrm>
            <a:off x="0" y="0"/>
            <a:ext cx="9153525" cy="64801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b="0" dirty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27" name="矩形 12294"/>
          <p:cNvSpPr/>
          <p:nvPr userDrawn="1"/>
        </p:nvSpPr>
        <p:spPr>
          <a:xfrm>
            <a:off x="0" y="1981200"/>
            <a:ext cx="9144000" cy="4876800"/>
          </a:xfrm>
          <a:prstGeom prst="rect">
            <a:avLst/>
          </a:prstGeom>
          <a:solidFill>
            <a:schemeClr val="bg1">
              <a:alpha val="58823"/>
            </a:schemeClr>
          </a:solidFill>
          <a:ln w="9525">
            <a:noFill/>
          </a:ln>
        </p:spPr>
        <p:txBody>
          <a:bodyPr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split orient="vert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716F70"/>
          </a:solidFill>
          <a:latin typeface="+mj-lt"/>
          <a:ea typeface="宋体" panose="0201060003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716F70"/>
          </a:solidFill>
          <a:latin typeface="+mn-lt"/>
          <a:ea typeface="宋体" panose="02010600030101010101" pitchFamily="2" charset="-122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716F70"/>
          </a:solidFill>
          <a:latin typeface="+mn-lt"/>
          <a:ea typeface="宋体" panose="02010600030101010101" pitchFamily="2" charset="-122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16F70"/>
          </a:solidFill>
          <a:latin typeface="+mn-lt"/>
          <a:ea typeface="宋体" panose="02010600030101010101" pitchFamily="2" charset="-122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16F70"/>
          </a:solidFill>
          <a:latin typeface="+mn-lt"/>
          <a:ea typeface="宋体" panose="02010600030101010101" pitchFamily="2" charset="-122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16F70"/>
          </a:solidFill>
          <a:latin typeface="+mn-lt"/>
          <a:ea typeface="宋体" panose="02010600030101010101" pitchFamily="2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矩形 1"/>
          <p:cNvSpPr>
            <a:spLocks noChangeArrowheads="1"/>
          </p:cNvSpPr>
          <p:nvPr/>
        </p:nvSpPr>
        <p:spPr bwMode="auto">
          <a:xfrm>
            <a:off x="0" y="0"/>
            <a:ext cx="9153525" cy="6480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7" name="矩形 7"/>
          <p:cNvSpPr>
            <a:spLocks noChangeArrowheads="1"/>
          </p:cNvSpPr>
          <p:nvPr/>
        </p:nvSpPr>
        <p:spPr bwMode="auto">
          <a:xfrm>
            <a:off x="0" y="0"/>
            <a:ext cx="6300788" cy="3429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292" name="标题占位符 1"/>
          <p:cNvSpPr>
            <a:spLocks noGrp="1"/>
          </p:cNvSpPr>
          <p:nvPr>
            <p:ph type="title"/>
          </p:nvPr>
        </p:nvSpPr>
        <p:spPr>
          <a:xfrm>
            <a:off x="1825625" y="339725"/>
            <a:ext cx="6778625" cy="7778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9" name="矩形 6"/>
          <p:cNvSpPr>
            <a:spLocks noChangeArrowheads="1"/>
          </p:cNvSpPr>
          <p:nvPr/>
        </p:nvSpPr>
        <p:spPr bwMode="auto">
          <a:xfrm>
            <a:off x="2124075" y="0"/>
            <a:ext cx="7019925" cy="347663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0" name="矩形 6"/>
          <p:cNvSpPr>
            <a:spLocks noChangeArrowheads="1"/>
          </p:cNvSpPr>
          <p:nvPr/>
        </p:nvSpPr>
        <p:spPr bwMode="auto">
          <a:xfrm>
            <a:off x="0" y="6742113"/>
            <a:ext cx="7380288" cy="115888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random/>
  </p:transition>
  <p:hf sldNum="0" hdr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rgbClr val="716F70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矩形 1"/>
          <p:cNvSpPr/>
          <p:nvPr userDrawn="1"/>
        </p:nvSpPr>
        <p:spPr>
          <a:xfrm>
            <a:off x="0" y="0"/>
            <a:ext cx="9153525" cy="64801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algn="ctr"/>
            <a:endParaRPr lang="zh-CN" altLang="en-US" sz="3200" dirty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27" name="矩形 7"/>
          <p:cNvSpPr/>
          <p:nvPr/>
        </p:nvSpPr>
        <p:spPr>
          <a:xfrm>
            <a:off x="0" y="0"/>
            <a:ext cx="6300788" cy="342900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p>
            <a:pPr lvl="0" algn="ctr"/>
            <a:endParaRPr lang="zh-CN" altLang="en-US" sz="3200" dirty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28" name="标题占位符 1"/>
          <p:cNvSpPr>
            <a:spLocks noGrp="1"/>
          </p:cNvSpPr>
          <p:nvPr>
            <p:ph type="title"/>
          </p:nvPr>
        </p:nvSpPr>
        <p:spPr>
          <a:xfrm>
            <a:off x="1825625" y="339725"/>
            <a:ext cx="6778625" cy="7778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9" name="矩形 6"/>
          <p:cNvSpPr/>
          <p:nvPr/>
        </p:nvSpPr>
        <p:spPr>
          <a:xfrm>
            <a:off x="2124075" y="0"/>
            <a:ext cx="7019925" cy="347663"/>
          </a:xfrm>
          <a:prstGeom prst="rect">
            <a:avLst/>
          </a:prstGeom>
          <a:solidFill>
            <a:srgbClr val="339966"/>
          </a:solidFill>
          <a:ln w="9525">
            <a:noFill/>
          </a:ln>
        </p:spPr>
        <p:txBody>
          <a:bodyPr anchor="ctr"/>
          <a:p>
            <a:pPr lvl="0" algn="ctr"/>
            <a:endParaRPr lang="zh-CN" altLang="en-US" sz="3200" dirty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30" name="矩形 6"/>
          <p:cNvSpPr/>
          <p:nvPr userDrawn="1"/>
        </p:nvSpPr>
        <p:spPr>
          <a:xfrm>
            <a:off x="0" y="6742113"/>
            <a:ext cx="7380288" cy="115887"/>
          </a:xfrm>
          <a:prstGeom prst="rect">
            <a:avLst/>
          </a:prstGeom>
          <a:solidFill>
            <a:srgbClr val="339966"/>
          </a:solidFill>
          <a:ln w="9525">
            <a:noFill/>
          </a:ln>
        </p:spPr>
        <p:txBody>
          <a:bodyPr anchor="ctr"/>
          <a:p>
            <a:pPr lvl="0" algn="ctr"/>
            <a:endParaRPr lang="zh-CN" altLang="en-US" sz="3200" dirty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random/>
  </p:transition>
  <p:hf sldNum="0" hdr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rgbClr val="716F70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1.xml"/><Relationship Id="rId5" Type="http://schemas.openxmlformats.org/officeDocument/2006/relationships/image" Target="../media/image4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media" Target="../media/media3.mp3"/><Relationship Id="rId3" Type="http://schemas.openxmlformats.org/officeDocument/2006/relationships/audio" Target="../media/media3.mp3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microsoft.com/office/2007/relationships/media" Target="../media/media4.mp3"/><Relationship Id="rId1" Type="http://schemas.openxmlformats.org/officeDocument/2006/relationships/audio" Target="../media/media4.mp3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hyperlink" Target="&#38142;&#25509;&#36164;&#28304;/Module%209%20Unit%201%20Activity%202.mp3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2.jpeg"/><Relationship Id="rId3" Type="http://schemas.openxmlformats.org/officeDocument/2006/relationships/hyperlink" Target="&#38142;&#25509;&#36164;&#28304;/Module%209%20Unit%201%20Activity%203.avi" TargetMode="External"/><Relationship Id="rId2" Type="http://schemas.openxmlformats.org/officeDocument/2006/relationships/image" Target="../media/image4.png"/><Relationship Id="rId1" Type="http://schemas.openxmlformats.org/officeDocument/2006/relationships/hyperlink" Target="M9%20&#38142;&#25509;&#36164;&#28304;\M9%20Unit1-3.mp3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microsoft.com/office/2007/relationships/media" Target="../media/media5.mp3"/><Relationship Id="rId1" Type="http://schemas.openxmlformats.org/officeDocument/2006/relationships/audio" Target="../media/media5.mp3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image" Target="../media/image22.jpeg"/><Relationship Id="rId1" Type="http://schemas.openxmlformats.org/officeDocument/2006/relationships/hyperlink" Target="&#38142;&#25509;&#36164;&#28304;/Module%209%20Unit%201%20Activity%203.avi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5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1.xml"/><Relationship Id="rId5" Type="http://schemas.openxmlformats.org/officeDocument/2006/relationships/image" Target="../media/image4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tags" Target="../tags/tag1.xml"/><Relationship Id="rId4" Type="http://schemas.microsoft.com/office/2007/relationships/media" Target="../media/media2.mp4"/><Relationship Id="rId3" Type="http://schemas.openxmlformats.org/officeDocument/2006/relationships/video" Target="../media/media2.mp4"/><Relationship Id="rId2" Type="http://schemas.openxmlformats.org/officeDocument/2006/relationships/image" Target="../media/image15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WordArt 3"/>
          <p:cNvSpPr>
            <a:spLocks noTextEdit="1"/>
          </p:cNvSpPr>
          <p:nvPr/>
        </p:nvSpPr>
        <p:spPr>
          <a:xfrm>
            <a:off x="2895600" y="1981200"/>
            <a:ext cx="58197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20000"/>
          </a:bodyPr>
          <a:p>
            <a:pPr algn="ctr"/>
            <a:r>
              <a:rPr lang="zh-CN" altLang="en-US" sz="3600">
                <a:ln w="9525" cap="flat" cmpd="sng">
                  <a:solidFill>
                    <a:srgbClr val="99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外研八年级（下） 授课教师 杨晔</a:t>
            </a:r>
            <a:endParaRPr lang="en-US" altLang="zh-CN" sz="3600">
              <a:ln w="9525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9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075" name="Picture 4" descr="QQ截图201212281523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14600"/>
            <a:ext cx="9144000" cy="434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5" descr="QQ截图201212281521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28600"/>
            <a:ext cx="3581400" cy="1446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游戏原声 - Theme From SWAT-Rhythm Heritage [mqms]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79665" y="52260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50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4517" name="图片 64516" descr="4499633_222846023390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5338" y="3581400"/>
            <a:ext cx="2811462" cy="289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4" name="文本框 64513"/>
          <p:cNvSpPr txBox="1"/>
          <p:nvPr/>
        </p:nvSpPr>
        <p:spPr>
          <a:xfrm>
            <a:off x="914400" y="549275"/>
            <a:ext cx="7010400" cy="1127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400" b="1">
                <a:solidFill>
                  <a:schemeClr val="hlink"/>
                </a:solidFill>
                <a:latin typeface="Arial" panose="020B0604020202020204" pitchFamily="34" charset="0"/>
              </a:rPr>
              <a:t>Can you list some expressions we use when we call somebody?</a:t>
            </a:r>
            <a:endParaRPr lang="en-US" altLang="zh-CN" sz="3400" b="1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64515" name="文本框 64514"/>
          <p:cNvSpPr txBox="1"/>
          <p:nvPr/>
        </p:nvSpPr>
        <p:spPr>
          <a:xfrm>
            <a:off x="914400" y="1793875"/>
            <a:ext cx="6477000" cy="3892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1. May I speak to</a:t>
            </a:r>
            <a:r>
              <a:rPr lang="en-US" altLang="zh-CN" sz="3200" b="1" u="sng">
                <a:latin typeface="Times New Roman" panose="02020603050405020304" pitchFamily="18" charset="0"/>
              </a:rPr>
              <a:t> Mary</a:t>
            </a:r>
            <a:r>
              <a:rPr lang="en-US" altLang="zh-CN" sz="3200" b="1">
                <a:latin typeface="Times New Roman" panose="02020603050405020304" pitchFamily="18" charset="0"/>
              </a:rPr>
              <a:t>?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2. Is that </a:t>
            </a:r>
            <a:r>
              <a:rPr lang="en-US" altLang="zh-CN" sz="3200" b="1" u="sng">
                <a:latin typeface="Times New Roman" panose="02020603050405020304" pitchFamily="18" charset="0"/>
              </a:rPr>
              <a:t>Jim</a:t>
            </a:r>
            <a:r>
              <a:rPr lang="en-US" altLang="zh-CN" sz="3200" b="1">
                <a:latin typeface="Times New Roman" panose="02020603050405020304" pitchFamily="18" charset="0"/>
              </a:rPr>
              <a:t> speaking?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3. This is </a:t>
            </a:r>
            <a:r>
              <a:rPr lang="en-US" altLang="zh-CN" sz="3200" b="1" u="sng">
                <a:latin typeface="Times New Roman" panose="02020603050405020304" pitchFamily="18" charset="0"/>
              </a:rPr>
              <a:t>Linda</a:t>
            </a:r>
            <a:r>
              <a:rPr lang="en-US" altLang="zh-CN" sz="3200" b="1">
                <a:latin typeface="Times New Roman" panose="02020603050405020304" pitchFamily="18" charset="0"/>
              </a:rPr>
              <a:t> speaking.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4. Hold the line, please.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5. May I ask who is calling?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6. Can I take a message?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7587" name="图片 67586" descr="sy_201109061645104300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1200" y="3417888"/>
            <a:ext cx="3200400" cy="3211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6" name="文本框 67585"/>
          <p:cNvSpPr txBox="1"/>
          <p:nvPr/>
        </p:nvSpPr>
        <p:spPr>
          <a:xfrm>
            <a:off x="609600" y="838200"/>
            <a:ext cx="7239000" cy="3259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7. Would you like to leave a message?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8. I’ll call back later.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9. I’m sorry, but he isn’t in right now.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10. Sorry, but I have to hang up now.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11. Your line was busy just now.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2946" name="图片 82945" descr="边框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81000"/>
            <a:ext cx="9144000" cy="624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947" name="矩形 82946"/>
          <p:cNvSpPr/>
          <p:nvPr/>
        </p:nvSpPr>
        <p:spPr>
          <a:xfrm>
            <a:off x="1447800" y="2590800"/>
            <a:ext cx="6248400" cy="1981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Listening and vocabulary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5" name="矩形 23554"/>
          <p:cNvSpPr/>
          <p:nvPr/>
        </p:nvSpPr>
        <p:spPr>
          <a:xfrm>
            <a:off x="457200" y="838200"/>
            <a:ext cx="8077200" cy="609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buAutoNum type="arabicPeriod"/>
            </a:pPr>
            <a:r>
              <a:rPr lang="en-US" altLang="zh-CN" sz="3400" b="1">
                <a:solidFill>
                  <a:srgbClr val="000066"/>
                </a:solidFill>
                <a:latin typeface="Times New Roman" panose="02020603050405020304" pitchFamily="18" charset="0"/>
              </a:rPr>
              <a:t> Listen and choose the correct answer.</a:t>
            </a:r>
            <a:endParaRPr lang="en-US" altLang="zh-CN" sz="3400" b="1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605" name="矩形 23604"/>
          <p:cNvSpPr/>
          <p:nvPr/>
        </p:nvSpPr>
        <p:spPr>
          <a:xfrm>
            <a:off x="457200" y="1905000"/>
            <a:ext cx="6553200" cy="3378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35000"/>
              </a:lnSpc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</a:rPr>
              <a:t>Lingling wants to speak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3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to </a:t>
            </a:r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Betty</a:t>
            </a:r>
            <a:r>
              <a:rPr lang="en-US" altLang="zh-CN" sz="3200" b="1">
                <a:latin typeface="Times New Roman" panose="02020603050405020304" pitchFamily="18" charset="0"/>
              </a:rPr>
              <a:t> / </a:t>
            </a:r>
            <a:r>
              <a:rPr lang="en-US" altLang="zh-CN" sz="3200" b="1" err="1">
                <a:solidFill>
                  <a:schemeClr val="accent2"/>
                </a:solidFill>
                <a:latin typeface="Times New Roman" panose="02020603050405020304" pitchFamily="18" charset="0"/>
              </a:rPr>
              <a:t>Mrs</a:t>
            </a:r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 King</a:t>
            </a:r>
            <a:r>
              <a:rPr lang="en-US" altLang="zh-CN" sz="3200" b="1">
                <a:latin typeface="Times New Roman" panose="02020603050405020304" pitchFamily="18" charset="0"/>
              </a:rPr>
              <a:t>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3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2. Betty is </a:t>
            </a:r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in</a:t>
            </a:r>
            <a:r>
              <a:rPr lang="en-US" altLang="zh-CN" sz="3200" b="1">
                <a:latin typeface="Times New Roman" panose="02020603050405020304" pitchFamily="18" charset="0"/>
              </a:rPr>
              <a:t> / </a:t>
            </a:r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out</a:t>
            </a:r>
            <a:r>
              <a:rPr lang="en-US" altLang="zh-CN" sz="3200" b="1">
                <a:latin typeface="Times New Roman" panose="02020603050405020304" pitchFamily="18" charset="0"/>
              </a:rPr>
              <a:t>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3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3. </a:t>
            </a:r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Betty’s friend</a:t>
            </a:r>
            <a:r>
              <a:rPr lang="en-US" altLang="zh-CN" sz="3200" b="1">
                <a:latin typeface="Times New Roman" panose="02020603050405020304" pitchFamily="18" charset="0"/>
              </a:rPr>
              <a:t> / </a:t>
            </a:r>
            <a:r>
              <a:rPr lang="en-US" altLang="zh-CN" sz="3200" b="1" err="1">
                <a:solidFill>
                  <a:schemeClr val="accent2"/>
                </a:solidFill>
                <a:latin typeface="Times New Roman" panose="02020603050405020304" pitchFamily="18" charset="0"/>
              </a:rPr>
              <a:t>Mrs</a:t>
            </a:r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 King’s friend</a:t>
            </a:r>
            <a:r>
              <a:rPr lang="en-US" altLang="zh-CN" sz="3200" b="1">
                <a:latin typeface="Times New Roman" panose="02020603050405020304" pitchFamily="18" charset="0"/>
              </a:rPr>
              <a:t> works on the Friendship Helpline.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grpSp>
        <p:nvGrpSpPr>
          <p:cNvPr id="23613" name="组合 23612"/>
          <p:cNvGrpSpPr/>
          <p:nvPr/>
        </p:nvGrpSpPr>
        <p:grpSpPr>
          <a:xfrm>
            <a:off x="5162550" y="1828800"/>
            <a:ext cx="3600450" cy="4752975"/>
            <a:chOff x="3252" y="1152"/>
            <a:chExt cx="2268" cy="2994"/>
          </a:xfrm>
        </p:grpSpPr>
        <p:pic>
          <p:nvPicPr>
            <p:cNvPr id="23606" name="图片 23605" descr="U1-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252" y="1152"/>
              <a:ext cx="1452" cy="13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607" name="图片 23606" descr="U1-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6" y="1968"/>
              <a:ext cx="864" cy="217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3608" name="椭圆 23607"/>
          <p:cNvSpPr/>
          <p:nvPr/>
        </p:nvSpPr>
        <p:spPr>
          <a:xfrm>
            <a:off x="1219200" y="2743200"/>
            <a:ext cx="1143000" cy="609600"/>
          </a:xfrm>
          <a:prstGeom prst="ellipse">
            <a:avLst/>
          </a:prstGeom>
          <a:solidFill>
            <a:schemeClr val="bg1">
              <a:alpha val="999"/>
            </a:schemeClr>
          </a:solidFill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609" name="椭圆 23608"/>
          <p:cNvSpPr/>
          <p:nvPr/>
        </p:nvSpPr>
        <p:spPr>
          <a:xfrm>
            <a:off x="2971800" y="3352800"/>
            <a:ext cx="762000" cy="609600"/>
          </a:xfrm>
          <a:prstGeom prst="ellipse">
            <a:avLst/>
          </a:prstGeom>
          <a:solidFill>
            <a:schemeClr val="bg1">
              <a:alpha val="999"/>
            </a:schemeClr>
          </a:solidFill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610" name="椭圆 23609"/>
          <p:cNvSpPr/>
          <p:nvPr/>
        </p:nvSpPr>
        <p:spPr>
          <a:xfrm>
            <a:off x="3505200" y="3962400"/>
            <a:ext cx="3505200" cy="685800"/>
          </a:xfrm>
          <a:prstGeom prst="ellipse">
            <a:avLst/>
          </a:prstGeom>
          <a:solidFill>
            <a:schemeClr val="bg1">
              <a:alpha val="999"/>
            </a:schemeClr>
          </a:solidFill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Module 9 Unit 1 Activity 1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36060" y="554609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6" dur="64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608" grpId="0" animBg="1"/>
      <p:bldP spid="23609" grpId="0" animBg="1"/>
      <p:bldP spid="236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9" name="文本框 24578"/>
          <p:cNvSpPr txBox="1"/>
          <p:nvPr/>
        </p:nvSpPr>
        <p:spPr>
          <a:xfrm>
            <a:off x="533400" y="1676400"/>
            <a:ext cx="7162800" cy="3597275"/>
          </a:xfrm>
          <a:prstGeom prst="rect">
            <a:avLst/>
          </a:prstGeom>
          <a:noFill/>
          <a:ln w="9525">
            <a:noFill/>
          </a:ln>
        </p:spPr>
        <p:txBody>
          <a:bodyPr lIns="91422" tIns="45711" rIns="91422" bIns="45711">
            <a:spAutoFit/>
          </a:bodyPr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a: I’m sorry, she’s not in at the moment.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err="1">
                <a:latin typeface="Times New Roman" panose="02020603050405020304" pitchFamily="18" charset="0"/>
              </a:rPr>
              <a:t>b: Is that Mrs</a:t>
            </a:r>
            <a:r>
              <a:rPr lang="en-US" altLang="zh-CN" sz="3200" b="1">
                <a:latin typeface="Times New Roman" panose="02020603050405020304" pitchFamily="18" charset="0"/>
              </a:rPr>
              <a:t> King?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c: Could I speak to betty, please?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d: May I have the number?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e: Can I take a message?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f: Thanks so much.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24580" name="矩形 24579"/>
          <p:cNvSpPr/>
          <p:nvPr/>
        </p:nvSpPr>
        <p:spPr>
          <a:xfrm>
            <a:off x="7896225" y="1709738"/>
            <a:ext cx="576263" cy="576262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22" tIns="45711" rIns="91422" bIns="45711" anchor="ctr"/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1" name="矩形 24580"/>
          <p:cNvSpPr/>
          <p:nvPr/>
        </p:nvSpPr>
        <p:spPr>
          <a:xfrm>
            <a:off x="7896225" y="2357438"/>
            <a:ext cx="576263" cy="504825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22" tIns="45711" rIns="91422" bIns="45711" anchor="ctr"/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2" name="矩形 24581"/>
          <p:cNvSpPr/>
          <p:nvPr/>
        </p:nvSpPr>
        <p:spPr>
          <a:xfrm>
            <a:off x="7896225" y="2933700"/>
            <a:ext cx="576263" cy="517525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22" tIns="45711" rIns="91422" bIns="45711" anchor="ctr"/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4" name="矩形 24583"/>
          <p:cNvSpPr/>
          <p:nvPr/>
        </p:nvSpPr>
        <p:spPr>
          <a:xfrm>
            <a:off x="7924800" y="3581400"/>
            <a:ext cx="576263" cy="503238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22" tIns="45711" rIns="91422" bIns="45711" anchor="ctr"/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5" name="矩形 24584"/>
          <p:cNvSpPr/>
          <p:nvPr/>
        </p:nvSpPr>
        <p:spPr>
          <a:xfrm>
            <a:off x="7924800" y="4157663"/>
            <a:ext cx="576263" cy="503237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22" tIns="45711" rIns="91422" bIns="45711" anchor="ctr"/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6" name="矩形 24585"/>
          <p:cNvSpPr/>
          <p:nvPr/>
        </p:nvSpPr>
        <p:spPr>
          <a:xfrm>
            <a:off x="7924800" y="4733925"/>
            <a:ext cx="574675" cy="503238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22" tIns="45711" rIns="91422" bIns="45711" anchor="ctr"/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9" name="矩形 24588"/>
          <p:cNvSpPr/>
          <p:nvPr/>
        </p:nvSpPr>
        <p:spPr>
          <a:xfrm>
            <a:off x="457200" y="533400"/>
            <a:ext cx="7467600" cy="1127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400" b="1">
                <a:solidFill>
                  <a:srgbClr val="000066"/>
                </a:solidFill>
                <a:latin typeface="Times New Roman" panose="02020603050405020304" pitchFamily="18" charset="0"/>
              </a:rPr>
              <a:t>2. Number the sentences in the order  </a:t>
            </a:r>
            <a:endParaRPr lang="en-US" altLang="zh-CN" sz="3400" b="1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r>
              <a:rPr lang="en-US" altLang="zh-CN" sz="3400" b="1">
                <a:solidFill>
                  <a:srgbClr val="000066"/>
                </a:solidFill>
                <a:latin typeface="Times New Roman" panose="02020603050405020304" pitchFamily="18" charset="0"/>
              </a:rPr>
              <a:t>    you hear them.</a:t>
            </a:r>
            <a:endParaRPr lang="en-US" altLang="zh-CN" sz="3400" b="1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6" name="矩形 24595"/>
          <p:cNvSpPr/>
          <p:nvPr/>
        </p:nvSpPr>
        <p:spPr>
          <a:xfrm>
            <a:off x="533400" y="5516563"/>
            <a:ext cx="58674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>
                <a:solidFill>
                  <a:srgbClr val="000066"/>
                </a:solidFill>
                <a:latin typeface="Times New Roman" panose="02020603050405020304" pitchFamily="18" charset="0"/>
              </a:rPr>
              <a:t>Now listen again and check.</a:t>
            </a:r>
            <a:endParaRPr lang="en-US" altLang="zh-CN" sz="3200" b="1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Module 9 Unit 1 Activity 2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532120" y="505206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7" dur="632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8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581" grpId="0" animBg="1"/>
      <p:bldP spid="24582" grpId="0" animBg="1"/>
      <p:bldP spid="24584" grpId="0" animBg="1"/>
      <p:bldP spid="24585" grpId="0" animBg="1"/>
      <p:bldP spid="2458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4" name="矩形 22533"/>
          <p:cNvSpPr/>
          <p:nvPr/>
        </p:nvSpPr>
        <p:spPr>
          <a:xfrm>
            <a:off x="228600" y="1066800"/>
            <a:ext cx="8686800" cy="5457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200" b="1" err="1">
                <a:latin typeface="Times New Roman" panose="02020603050405020304" pitchFamily="18" charset="0"/>
              </a:rPr>
              <a:t>Mrs</a:t>
            </a:r>
            <a:r>
              <a:rPr lang="en-US" altLang="zh-CN" sz="3200" b="1">
                <a:latin typeface="Times New Roman" panose="02020603050405020304" pitchFamily="18" charset="0"/>
              </a:rPr>
              <a:t> King: Hello!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 err="1">
                <a:latin typeface="Times New Roman" panose="02020603050405020304" pitchFamily="18" charset="0"/>
              </a:rPr>
              <a:t>  Lingling</a:t>
            </a:r>
            <a:r>
              <a:rPr lang="en-US" altLang="zh-CN" sz="3200" b="1">
                <a:latin typeface="Times New Roman" panose="02020603050405020304" pitchFamily="18" charset="0"/>
              </a:rPr>
              <a:t>: Hello! Could I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speak to Betty</a:t>
            </a:r>
            <a:r>
              <a:rPr lang="en-US" altLang="zh-CN" sz="3200" b="1">
                <a:latin typeface="Times New Roman" panose="02020603050405020304" pitchFamily="18" charset="0"/>
              </a:rPr>
              <a:t>, please?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 err="1">
                <a:latin typeface="Times New Roman" panose="02020603050405020304" pitchFamily="18" charset="0"/>
              </a:rPr>
              <a:t>Mrs</a:t>
            </a:r>
            <a:r>
              <a:rPr lang="en-US" altLang="zh-CN" sz="3200" b="1">
                <a:latin typeface="Times New Roman" panose="02020603050405020304" pitchFamily="18" charset="0"/>
              </a:rPr>
              <a:t> King: I'm sorry, she's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not in</a:t>
            </a:r>
            <a:r>
              <a:rPr lang="en-US" altLang="zh-CN" sz="3200" b="1">
                <a:latin typeface="Times New Roman" panose="02020603050405020304" pitchFamily="18" charset="0"/>
              </a:rPr>
              <a:t> at the moment.    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 err="1">
                <a:latin typeface="Times New Roman" panose="02020603050405020304" pitchFamily="18" charset="0"/>
              </a:rPr>
              <a:t>  Lingling: Is that Mrs</a:t>
            </a:r>
            <a:r>
              <a:rPr lang="en-US" altLang="zh-CN" sz="3200" b="1">
                <a:latin typeface="Times New Roman" panose="02020603050405020304" pitchFamily="18" charset="0"/>
              </a:rPr>
              <a:t> King?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 err="1">
                <a:latin typeface="Times New Roman" panose="02020603050405020304" pitchFamily="18" charset="0"/>
              </a:rPr>
              <a:t>Mrs</a:t>
            </a:r>
            <a:r>
              <a:rPr lang="en-US" altLang="zh-CN" sz="3200" b="1">
                <a:latin typeface="Times New Roman" panose="02020603050405020304" pitchFamily="18" charset="0"/>
              </a:rPr>
              <a:t> King: Yes, this is Betty's mother. Is it  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               important? Can I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take a message</a:t>
            </a:r>
            <a:r>
              <a:rPr lang="en-US" altLang="zh-CN" sz="3200" b="1">
                <a:latin typeface="Times New Roman" panose="02020603050405020304" pitchFamily="18" charset="0"/>
              </a:rPr>
              <a:t>?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 err="1">
                <a:latin typeface="Times New Roman" panose="02020603050405020304" pitchFamily="18" charset="0"/>
              </a:rPr>
              <a:t>  Lingling</a:t>
            </a:r>
            <a:r>
              <a:rPr lang="en-US" altLang="zh-CN" sz="3200" b="1">
                <a:latin typeface="Times New Roman" panose="02020603050405020304" pitchFamily="18" charset="0"/>
              </a:rPr>
              <a:t>: Yes, please.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This is</a:t>
            </a:r>
            <a:r>
              <a:rPr lang="en-US" altLang="zh-CN" sz="3200" b="1">
                <a:latin typeface="Times New Roman" panose="02020603050405020304" pitchFamily="18" charset="0"/>
              </a:rPr>
              <a:t> Lingling, Betty’s  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               classmate. I have a problem with my  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               best friend and I need her help.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 err="1">
                <a:latin typeface="Times New Roman" panose="02020603050405020304" pitchFamily="18" charset="0"/>
              </a:rPr>
              <a:t>Mrs</a:t>
            </a:r>
            <a:r>
              <a:rPr lang="en-US" altLang="zh-CN" sz="3200" b="1">
                <a:latin typeface="Times New Roman" panose="02020603050405020304" pitchFamily="18" charset="0"/>
              </a:rPr>
              <a:t> King: Oh, I'm sorry to hear that, Lingling. 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22535" name="矩形 22534"/>
          <p:cNvSpPr/>
          <p:nvPr/>
        </p:nvSpPr>
        <p:spPr>
          <a:xfrm>
            <a:off x="228600" y="455613"/>
            <a:ext cx="2176463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400" b="1" err="1">
                <a:solidFill>
                  <a:srgbClr val="000099"/>
                </a:solidFill>
                <a:latin typeface="Times New Roman" panose="02020603050405020304" pitchFamily="18" charset="0"/>
              </a:rPr>
              <a:t>Tapescript</a:t>
            </a:r>
            <a:endParaRPr lang="en-US" altLang="zh-CN" sz="3400" b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539" name="图片 22538" descr="灰色喇叭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533400"/>
            <a:ext cx="600075" cy="76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5" name="矩形 25604"/>
          <p:cNvSpPr/>
          <p:nvPr/>
        </p:nvSpPr>
        <p:spPr>
          <a:xfrm>
            <a:off x="304800" y="457200"/>
            <a:ext cx="8534400" cy="599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              But Betty is visiting her grandmother.  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              She won't be back until tomorrow.  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              Maybe you can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try calling</a:t>
            </a:r>
            <a:r>
              <a:rPr lang="en-US" altLang="zh-CN" sz="3200" b="1">
                <a:latin typeface="Times New Roman" panose="02020603050405020304" pitchFamily="18" charset="0"/>
              </a:rPr>
              <a:t> my friend,  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              Jane. She works on the Friendship  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              Helpline at school.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 err="1">
                <a:latin typeface="Times New Roman" panose="02020603050405020304" pitchFamily="18" charset="0"/>
              </a:rPr>
              <a:t>  Lingling: Thanks so much, Mrs</a:t>
            </a:r>
            <a:r>
              <a:rPr lang="en-US" altLang="zh-CN" sz="3200" b="1">
                <a:latin typeface="Times New Roman" panose="02020603050405020304" pitchFamily="18" charset="0"/>
              </a:rPr>
              <a:t> King. May I  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               have the number?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 err="1">
                <a:latin typeface="Times New Roman" panose="02020603050405020304" pitchFamily="18" charset="0"/>
              </a:rPr>
              <a:t>Mrs</a:t>
            </a:r>
            <a:r>
              <a:rPr lang="en-US" altLang="zh-CN" sz="3200" b="1">
                <a:latin typeface="Times New Roman" panose="02020603050405020304" pitchFamily="18" charset="0"/>
              </a:rPr>
              <a:t> King: You can call her on 58590808.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 err="1">
                <a:latin typeface="Times New Roman" panose="02020603050405020304" pitchFamily="18" charset="0"/>
              </a:rPr>
              <a:t>  Lingling: Thank you, Mrs</a:t>
            </a:r>
            <a:r>
              <a:rPr lang="en-US" altLang="zh-CN" sz="3200" b="1">
                <a:latin typeface="Times New Roman" panose="02020603050405020304" pitchFamily="18" charset="0"/>
              </a:rPr>
              <a:t> King.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 err="1">
                <a:latin typeface="Times New Roman" panose="02020603050405020304" pitchFamily="18" charset="0"/>
              </a:rPr>
              <a:t>Mrs</a:t>
            </a:r>
            <a:r>
              <a:rPr lang="en-US" altLang="zh-CN" sz="3200" b="1">
                <a:latin typeface="Times New Roman" panose="02020603050405020304" pitchFamily="18" charset="0"/>
              </a:rPr>
              <a:t> King: You're welcome, Lingling. I hope my  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               friend can help you.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矩形 98305">
            <a:hlinkClick r:id="rId1" action="ppaction://hlinkfile"/>
          </p:cNvPr>
          <p:cNvSpPr>
            <a:spLocks noTextEdit="1"/>
          </p:cNvSpPr>
          <p:nvPr/>
        </p:nvSpPr>
        <p:spPr>
          <a:xfrm>
            <a:off x="457200" y="685800"/>
            <a:ext cx="25908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Listen and answer</a:t>
            </a:r>
            <a:endParaRPr lang="zh-CN" altLang="en-US" sz="3600" b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98309" name="文本框 98308"/>
          <p:cNvSpPr txBox="1"/>
          <p:nvPr/>
        </p:nvSpPr>
        <p:spPr>
          <a:xfrm>
            <a:off x="457200" y="3733800"/>
            <a:ext cx="8686800" cy="180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buAutoNum type="alphaLcPeriod"/>
            </a:pP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Try to find out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whether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 she feels lonely without you.</a:t>
            </a:r>
            <a:endParaRPr lang="en-US" altLang="zh-CN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marL="342900" indent="-342900">
              <a:buAutoNum type="alphaLcPeriod"/>
            </a:pPr>
            <a:r>
              <a:rPr lang="en-US" altLang="zh-CN" sz="2800" u="sng" dirty="0">
                <a:solidFill>
                  <a:schemeClr val="hlink"/>
                </a:solidFill>
                <a:latin typeface="Times New Roman" panose="02020603050405020304" pitchFamily="18" charset="0"/>
              </a:rPr>
              <a:t>Be 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patient</a:t>
            </a:r>
            <a:r>
              <a:rPr lang="en-US" altLang="zh-CN" sz="2800" u="sng" dirty="0">
                <a:solidFill>
                  <a:schemeClr val="hlink"/>
                </a:solidFill>
                <a:latin typeface="Times New Roman" panose="02020603050405020304" pitchFamily="18" charset="0"/>
              </a:rPr>
              <a:t> with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 her and 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explain to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 her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that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 she can </a:t>
            </a:r>
            <a:r>
              <a:rPr lang="en-US" altLang="zh-CN" sz="2800" u="sng" dirty="0">
                <a:solidFill>
                  <a:schemeClr val="hlink"/>
                </a:solidFill>
                <a:latin typeface="Times New Roman" panose="02020603050405020304" pitchFamily="18" charset="0"/>
              </a:rPr>
              <a:t>make friends with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 your other friends too. </a:t>
            </a:r>
            <a:endParaRPr lang="en-US" altLang="zh-CN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marL="342900" indent="-342900">
              <a:buAutoNum type="alphaLcPeriod"/>
            </a:pP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Try to 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introduce</a:t>
            </a:r>
            <a:r>
              <a:rPr lang="en-US" altLang="zh-CN" sz="2800" u="sng" dirty="0">
                <a:solidFill>
                  <a:schemeClr val="hlink"/>
                </a:solidFill>
                <a:latin typeface="Times New Roman" panose="02020603050405020304" pitchFamily="18" charset="0"/>
              </a:rPr>
              <a:t> her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to </a:t>
            </a:r>
            <a:r>
              <a:rPr lang="en-US" altLang="zh-CN" sz="2800" u="sng" dirty="0">
                <a:solidFill>
                  <a:schemeClr val="hlink"/>
                </a:solidFill>
                <a:latin typeface="Times New Roman" panose="02020603050405020304" pitchFamily="18" charset="0"/>
              </a:rPr>
              <a:t>them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.</a:t>
            </a:r>
            <a:endParaRPr lang="en-US" altLang="zh-CN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矩形 98309"/>
          <p:cNvSpPr/>
          <p:nvPr/>
        </p:nvSpPr>
        <p:spPr>
          <a:xfrm>
            <a:off x="457200" y="2133600"/>
            <a:ext cx="510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dirty="0">
                <a:latin typeface="Times New Roman" panose="02020603050405020304" pitchFamily="18" charset="0"/>
              </a:rPr>
              <a:t>1.What’s Lingling’s problem?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98311" name="矩形 98310"/>
          <p:cNvSpPr/>
          <p:nvPr/>
        </p:nvSpPr>
        <p:spPr>
          <a:xfrm>
            <a:off x="762000" y="2133600"/>
            <a:ext cx="74676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                                                 Lingling’s friend doesn’t want her to see her other friends. 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6" name="矩形 98311"/>
          <p:cNvSpPr/>
          <p:nvPr/>
        </p:nvSpPr>
        <p:spPr>
          <a:xfrm>
            <a:off x="457200" y="3200400"/>
            <a:ext cx="83391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dirty="0">
                <a:latin typeface="Times New Roman" panose="02020603050405020304" pitchFamily="18" charset="0"/>
              </a:rPr>
              <a:t>2. What advice does the helpline give to Lingling?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10247" name="矩形 98313"/>
          <p:cNvSpPr>
            <a:spLocks noTextEdit="1"/>
          </p:cNvSpPr>
          <p:nvPr/>
        </p:nvSpPr>
        <p:spPr>
          <a:xfrm>
            <a:off x="307340" y="5926455"/>
            <a:ext cx="5029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20000"/>
          </a:bodyPr>
          <a:p>
            <a:pPr algn="ctr" eaLnBrk="0" hangingPunct="0"/>
            <a:r>
              <a:rPr lang="zh-CN" altLang="en-US" sz="3600" b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Do you have any other advice?</a:t>
            </a:r>
            <a:endParaRPr lang="zh-CN" altLang="en-US" sz="3600" b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pic>
        <p:nvPicPr>
          <p:cNvPr id="2" name="M9 Unit1-3">
            <a:hlinkClick r:id="" action="ppaction://media"/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01038" y="2400300"/>
            <a:ext cx="412750" cy="41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Picture 3" descr="1230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940" y="5452110"/>
            <a:ext cx="2004060" cy="1405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8309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charRg st="54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8309">
                                            <p:txEl>
                                              <p:charRg st="54" end="1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charRg st="149" end="1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8309">
                                            <p:txEl>
                                              <p:charRg st="149" end="1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104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文本框 32769"/>
          <p:cNvSpPr txBox="1"/>
          <p:nvPr/>
        </p:nvSpPr>
        <p:spPr>
          <a:xfrm>
            <a:off x="304800" y="1219200"/>
            <a:ext cx="7702550" cy="4921250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>
            <a:spAutoFit/>
          </a:bodyPr>
          <a:p>
            <a:pPr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1. Lingling called to ask for advice about  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her schoolwork.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2. Lingling and her best friend are now in  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the same school.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3. Lingling is happy to see her best friend  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at the same school.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4. Lingling is having a hard time in the new  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school.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5. Lingling gets help from the helpline.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32771" name="矩形 32770"/>
          <p:cNvSpPr/>
          <p:nvPr/>
        </p:nvSpPr>
        <p:spPr>
          <a:xfrm>
            <a:off x="468313" y="504825"/>
            <a:ext cx="6640512" cy="609600"/>
          </a:xfrm>
          <a:prstGeom prst="rect">
            <a:avLst/>
          </a:prstGeom>
          <a:noFill/>
          <a:ln w="9525">
            <a:noFill/>
          </a:ln>
        </p:spPr>
        <p:txBody>
          <a:bodyPr wrap="none" lIns="91431" tIns="45716" rIns="91431" bIns="45716" anchor="t">
            <a:spAutoFit/>
          </a:bodyPr>
          <a:p>
            <a:r>
              <a:rPr lang="en-US" altLang="zh-CN" sz="3400" b="1">
                <a:solidFill>
                  <a:srgbClr val="000066"/>
                </a:solidFill>
                <a:latin typeface="Times New Roman" panose="02020603050405020304" pitchFamily="18" charset="0"/>
              </a:rPr>
              <a:t>Now Check (√) the true sentences.</a:t>
            </a:r>
            <a:endParaRPr lang="en-US" altLang="zh-CN" sz="3400" b="1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2" name="矩形 32771"/>
          <p:cNvSpPr/>
          <p:nvPr/>
        </p:nvSpPr>
        <p:spPr>
          <a:xfrm>
            <a:off x="8099425" y="1270000"/>
            <a:ext cx="576263" cy="43338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773" name="矩形 32772"/>
          <p:cNvSpPr/>
          <p:nvPr/>
        </p:nvSpPr>
        <p:spPr>
          <a:xfrm>
            <a:off x="8077200" y="4648200"/>
            <a:ext cx="576263" cy="43338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774" name="矩形 32773"/>
          <p:cNvSpPr/>
          <p:nvPr/>
        </p:nvSpPr>
        <p:spPr>
          <a:xfrm>
            <a:off x="8099425" y="2565400"/>
            <a:ext cx="576263" cy="43497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775" name="矩形 32774"/>
          <p:cNvSpPr/>
          <p:nvPr/>
        </p:nvSpPr>
        <p:spPr>
          <a:xfrm>
            <a:off x="8153400" y="3581400"/>
            <a:ext cx="576263" cy="43338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√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6" name="矩形 32775"/>
          <p:cNvSpPr/>
          <p:nvPr/>
        </p:nvSpPr>
        <p:spPr>
          <a:xfrm>
            <a:off x="8153400" y="5715000"/>
            <a:ext cx="576263" cy="43338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777" name="矩形 32776"/>
          <p:cNvSpPr/>
          <p:nvPr/>
        </p:nvSpPr>
        <p:spPr>
          <a:xfrm>
            <a:off x="8077200" y="4572000"/>
            <a:ext cx="576263" cy="579438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×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2778" name="矩形 32777"/>
          <p:cNvSpPr/>
          <p:nvPr/>
        </p:nvSpPr>
        <p:spPr>
          <a:xfrm>
            <a:off x="8077200" y="5562600"/>
            <a:ext cx="576263" cy="641350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√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9" name="矩形 32778"/>
          <p:cNvSpPr/>
          <p:nvPr/>
        </p:nvSpPr>
        <p:spPr>
          <a:xfrm>
            <a:off x="8077200" y="2438400"/>
            <a:ext cx="592138" cy="641350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√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1" name="矩形 32780"/>
          <p:cNvSpPr/>
          <p:nvPr/>
        </p:nvSpPr>
        <p:spPr>
          <a:xfrm>
            <a:off x="8099425" y="1196975"/>
            <a:ext cx="592138" cy="579438"/>
          </a:xfrm>
          <a:prstGeom prst="rect">
            <a:avLst/>
          </a:prstGeom>
          <a:noFill/>
          <a:ln w="9525">
            <a:noFill/>
          </a:ln>
        </p:spPr>
        <p:txBody>
          <a:bodyPr wrap="none" lIns="91431" tIns="45716" rIns="91431" bIns="45716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×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77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77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77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/>
      <p:bldP spid="327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2" name="矩形 87041"/>
          <p:cNvSpPr/>
          <p:nvPr/>
        </p:nvSpPr>
        <p:spPr>
          <a:xfrm>
            <a:off x="685800" y="3352800"/>
            <a:ext cx="7391400" cy="2720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 When you get (1)__________ from a friend, it may create problems for your friendship. She may not want you to see your other friends. If this is the case, she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87043" name="矩形 87042"/>
          <p:cNvSpPr/>
          <p:nvPr/>
        </p:nvSpPr>
        <p:spPr>
          <a:xfrm>
            <a:off x="228600" y="457200"/>
            <a:ext cx="8534400" cy="1127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TW" sz="3400" b="1">
                <a:solidFill>
                  <a:srgbClr val="000066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zh-CN" sz="3400" b="1">
                <a:solidFill>
                  <a:srgbClr val="000066"/>
                </a:solidFill>
                <a:latin typeface="Times New Roman" panose="02020603050405020304" pitchFamily="18" charset="0"/>
              </a:rPr>
              <a:t>Complete the passage with the correct  </a:t>
            </a:r>
            <a:endParaRPr lang="en-US" altLang="zh-CN" sz="3400" b="1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r>
              <a:rPr lang="en-US" altLang="zh-CN" sz="3400" b="1">
                <a:solidFill>
                  <a:srgbClr val="000066"/>
                </a:solidFill>
                <a:latin typeface="Times New Roman" panose="02020603050405020304" pitchFamily="18" charset="0"/>
              </a:rPr>
              <a:t>    form of the words in the box.</a:t>
            </a:r>
            <a:endParaRPr lang="en-US" altLang="zh-CN" sz="3400" b="1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4" name="矩形 87043"/>
          <p:cNvSpPr/>
          <p:nvPr/>
        </p:nvSpPr>
        <p:spPr>
          <a:xfrm>
            <a:off x="685800" y="1905000"/>
            <a:ext cx="7543800" cy="1066800"/>
          </a:xfrm>
          <a:prstGeom prst="rect">
            <a:avLst/>
          </a:prstGeom>
          <a:solidFill>
            <a:srgbClr val="FBF1D5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3200" b="1">
                <a:latin typeface="Times New Roman" panose="02020603050405020304" pitchFamily="18" charset="0"/>
              </a:rPr>
              <a:t>encourage     herself     introduce     lonely 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r>
              <a:rPr lang="en-US" altLang="zh-CN" sz="3200" b="1">
                <a:latin typeface="Times New Roman" panose="02020603050405020304" pitchFamily="18" charset="0"/>
              </a:rPr>
              <a:t>  patient         regret       separate       treat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87045" name="矩形 87044"/>
          <p:cNvSpPr/>
          <p:nvPr/>
        </p:nvSpPr>
        <p:spPr>
          <a:xfrm>
            <a:off x="4495800" y="3505200"/>
            <a:ext cx="187801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separated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45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5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7045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Oval 2"/>
          <p:cNvSpPr>
            <a:spLocks noChangeArrowheads="1"/>
          </p:cNvSpPr>
          <p:nvPr/>
        </p:nvSpPr>
        <p:spPr bwMode="auto">
          <a:xfrm>
            <a:off x="1042988" y="1568450"/>
            <a:ext cx="1368425" cy="11525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39" name="Text Box 3"/>
          <p:cNvSpPr txBox="1"/>
          <p:nvPr/>
        </p:nvSpPr>
        <p:spPr>
          <a:xfrm>
            <a:off x="1403350" y="1639888"/>
            <a:ext cx="1368425" cy="1096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6600" b="1">
                <a:latin typeface="Arial" panose="020B0604020202020204" pitchFamily="34" charset="0"/>
              </a:rPr>
              <a:t>9</a:t>
            </a:r>
            <a:endParaRPr lang="en-US" altLang="zh-CN" sz="6600" b="1">
              <a:latin typeface="Arial" panose="020B0604020202020204" pitchFamily="34" charset="0"/>
            </a:endParaRPr>
          </a:p>
        </p:txBody>
      </p:sp>
      <p:sp>
        <p:nvSpPr>
          <p:cNvPr id="14340" name="WordArt 4"/>
          <p:cNvSpPr>
            <a:spLocks noTextEdit="1"/>
          </p:cNvSpPr>
          <p:nvPr/>
        </p:nvSpPr>
        <p:spPr>
          <a:xfrm>
            <a:off x="2771775" y="1773238"/>
            <a:ext cx="54737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5200" b="1">
                <a:solidFill>
                  <a:srgbClr val="AE2A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Friendship</a:t>
            </a:r>
            <a:endParaRPr lang="zh-CN" altLang="en-US" sz="5200" b="1">
              <a:solidFill>
                <a:srgbClr val="AE2A28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41" name="WordArt 5"/>
          <p:cNvSpPr>
            <a:spLocks noTextEdit="1"/>
          </p:cNvSpPr>
          <p:nvPr/>
        </p:nvSpPr>
        <p:spPr>
          <a:xfrm>
            <a:off x="971550" y="1412875"/>
            <a:ext cx="1600200" cy="5334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457224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Module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42" name="Text Box 6"/>
          <p:cNvSpPr txBox="1"/>
          <p:nvPr/>
        </p:nvSpPr>
        <p:spPr>
          <a:xfrm>
            <a:off x="1258888" y="2971800"/>
            <a:ext cx="7056437" cy="323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ts val="6100"/>
              </a:lnSpc>
              <a:spcBef>
                <a:spcPct val="50000"/>
              </a:spcBef>
            </a:pPr>
            <a:r>
              <a:rPr lang="en-US" altLang="zh-CN" sz="4400" b="1">
                <a:solidFill>
                  <a:srgbClr val="003399"/>
                </a:solidFill>
                <a:latin typeface="Times New Roman" panose="02020603050405020304" pitchFamily="18" charset="0"/>
              </a:rPr>
              <a:t>Unit 1  </a:t>
            </a:r>
            <a:endParaRPr lang="en-US" altLang="zh-CN" sz="4400" b="1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zh-CN" sz="4400" b="1">
                <a:solidFill>
                  <a:srgbClr val="003399"/>
                </a:solidFill>
                <a:latin typeface="Times New Roman" panose="02020603050405020304" pitchFamily="18" charset="0"/>
              </a:rPr>
              <a:t>Could I ask if you’ve mentioned this to her?</a:t>
            </a:r>
            <a:endParaRPr lang="en-US" altLang="zh-CN" sz="4400" b="1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ts val="6100"/>
              </a:lnSpc>
              <a:spcBef>
                <a:spcPts val="2000"/>
              </a:spcBef>
            </a:pPr>
            <a:endParaRPr lang="en-US" altLang="zh-CN" sz="4400" b="1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6" name="矩形 88065"/>
          <p:cNvSpPr/>
          <p:nvPr/>
        </p:nvSpPr>
        <p:spPr>
          <a:xfrm>
            <a:off x="457200" y="838200"/>
            <a:ext cx="8305800" cy="5037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4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probably (2)_______	you like that because she does not feel sure of (3)_________. Try to find out whether she feels (4)_______ without you. It is natural to feel like that. She probably (5)_______ hurting you. Be (6) _______with her, (7)__________ her to your other friends and (8)___________her to join in more.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88067" name="矩形 88066"/>
          <p:cNvSpPr/>
          <p:nvPr/>
        </p:nvSpPr>
        <p:spPr>
          <a:xfrm>
            <a:off x="2819400" y="990600"/>
            <a:ext cx="117792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treats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68" name="矩形 88067"/>
          <p:cNvSpPr/>
          <p:nvPr/>
        </p:nvSpPr>
        <p:spPr>
          <a:xfrm>
            <a:off x="4724400" y="1752600"/>
            <a:ext cx="135890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herself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69" name="矩形 88068"/>
          <p:cNvSpPr/>
          <p:nvPr/>
        </p:nvSpPr>
        <p:spPr>
          <a:xfrm>
            <a:off x="4800600" y="2438400"/>
            <a:ext cx="122237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lonely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70" name="矩形 88069"/>
          <p:cNvSpPr/>
          <p:nvPr/>
        </p:nvSpPr>
        <p:spPr>
          <a:xfrm>
            <a:off x="1066800" y="3810000"/>
            <a:ext cx="140493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regrets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71" name="矩形 88070"/>
          <p:cNvSpPr/>
          <p:nvPr/>
        </p:nvSpPr>
        <p:spPr>
          <a:xfrm>
            <a:off x="5867400" y="3810000"/>
            <a:ext cx="140176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patient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72" name="矩形 88071"/>
          <p:cNvSpPr/>
          <p:nvPr/>
        </p:nvSpPr>
        <p:spPr>
          <a:xfrm>
            <a:off x="1905000" y="4572000"/>
            <a:ext cx="185420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introduce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73" name="矩形 88072"/>
          <p:cNvSpPr/>
          <p:nvPr/>
        </p:nvSpPr>
        <p:spPr>
          <a:xfrm>
            <a:off x="1828800" y="5257800"/>
            <a:ext cx="196850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encourage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6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806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06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806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06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6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806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070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070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8070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8071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8071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8071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807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807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807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807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807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807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4" name="文本框 84993"/>
          <p:cNvSpPr txBox="1"/>
          <p:nvPr/>
        </p:nvSpPr>
        <p:spPr>
          <a:xfrm>
            <a:off x="3048000" y="2743200"/>
            <a:ext cx="5486400" cy="3268663"/>
          </a:xfrm>
          <a:prstGeom prst="rect">
            <a:avLst/>
          </a:prstGeom>
          <a:solidFill>
            <a:srgbClr val="CCFFFF">
              <a:alpha val="47000"/>
            </a:srgbClr>
          </a:solidFill>
          <a:ln w="9525" cap="flat" cmpd="sng">
            <a:solidFill>
              <a:srgbClr val="33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</a:rPr>
              <a:t>     when</a:t>
            </a:r>
            <a:r>
              <a:rPr lang="en-US" altLang="zh-CN" sz="3200" b="1">
                <a:latin typeface="Times New Roman" panose="02020603050405020304" pitchFamily="18" charset="0"/>
              </a:rPr>
              <a:t> started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→ </a:t>
            </a: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</a:rPr>
              <a:t>what happened</a:t>
            </a:r>
            <a:r>
              <a:rPr lang="en-US" altLang="zh-CN" sz="3200" b="1">
                <a:latin typeface="Times New Roman" panose="02020603050405020304" pitchFamily="18" charset="0"/>
              </a:rPr>
              <a:t> 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→ </a:t>
            </a: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</a:rPr>
              <a:t>how</a:t>
            </a:r>
            <a:r>
              <a:rPr lang="en-US" altLang="zh-CN" sz="3200" b="1">
                <a:latin typeface="Times New Roman" panose="02020603050405020304" pitchFamily="18" charset="0"/>
              </a:rPr>
              <a:t> she is different 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→ </a:t>
            </a: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</a:rPr>
              <a:t>why </a:t>
            </a:r>
            <a:r>
              <a:rPr lang="en-US" altLang="zh-CN" sz="3200" b="1">
                <a:latin typeface="Times New Roman" panose="02020603050405020304" pitchFamily="18" charset="0"/>
              </a:rPr>
              <a:t>she treats you like that → give some </a:t>
            </a: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</a:rPr>
              <a:t>suggestions</a:t>
            </a:r>
            <a:r>
              <a:rPr lang="en-US" altLang="zh-CN" sz="3200" b="1">
                <a:latin typeface="Times New Roman" panose="02020603050405020304" pitchFamily="18" charset="0"/>
              </a:rPr>
              <a:t> 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84995" name="矩形 84994"/>
          <p:cNvSpPr/>
          <p:nvPr/>
        </p:nvSpPr>
        <p:spPr>
          <a:xfrm>
            <a:off x="3048000" y="869950"/>
            <a:ext cx="5486400" cy="1660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400" b="1">
                <a:solidFill>
                  <a:srgbClr val="0000FF"/>
                </a:solidFill>
                <a:latin typeface="Times New Roman" panose="02020603050405020304" pitchFamily="18" charset="0"/>
              </a:rPr>
              <a:t>Please pay attention to how  the Helpline asked Lingling about her problem:</a:t>
            </a:r>
            <a:endParaRPr lang="en-US" altLang="zh-CN" sz="3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4996" name="图片 84995" descr="2013102410292305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762000"/>
            <a:ext cx="22098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nimBg="1"/>
      <p:bldP spid="8499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矩形 134145"/>
          <p:cNvSpPr>
            <a:spLocks noTextEdit="1"/>
          </p:cNvSpPr>
          <p:nvPr/>
        </p:nvSpPr>
        <p:spPr>
          <a:xfrm>
            <a:off x="381000" y="1219200"/>
            <a:ext cx="8458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4. Think and find out the other way to ask the questions</a:t>
            </a:r>
            <a:endParaRPr lang="zh-CN" altLang="en-US" sz="3600" b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4339" name="文本框 134146"/>
          <p:cNvSpPr txBox="1"/>
          <p:nvPr/>
        </p:nvSpPr>
        <p:spPr>
          <a:xfrm>
            <a:off x="304800" y="1981200"/>
            <a:ext cx="7702550" cy="3935413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>
            <a:spAutoFit/>
          </a:bodyPr>
          <a:p>
            <a:pPr marL="342900" indent="-342900">
              <a:buAutoNum type="arabicPeriod"/>
            </a:pPr>
            <a:r>
              <a:rPr lang="en-US" altLang="zh-CN" sz="2800" dirty="0">
                <a:latin typeface="Times New Roman" panose="02020603050405020304" pitchFamily="18" charset="0"/>
              </a:rPr>
              <a:t>When did the problem start?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marL="342900" indent="-342900"/>
            <a:endParaRPr lang="en-US" altLang="zh-CN" sz="2800" dirty="0">
              <a:latin typeface="Times New Roman" panose="02020603050405020304" pitchFamily="18" charset="0"/>
            </a:endParaRPr>
          </a:p>
          <a:p>
            <a:pPr marL="342900" indent="-342900"/>
            <a:r>
              <a:rPr lang="en-US" altLang="zh-CN" sz="2800" dirty="0">
                <a:latin typeface="Times New Roman" panose="02020603050405020304" pitchFamily="18" charset="0"/>
              </a:rPr>
              <a:t>2. What happened then?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marL="342900" indent="-342900"/>
            <a:endParaRPr lang="en-US" altLang="zh-CN" sz="2800" dirty="0">
              <a:latin typeface="Times New Roman" panose="02020603050405020304" pitchFamily="18" charset="0"/>
            </a:endParaRPr>
          </a:p>
          <a:p>
            <a:pPr marL="342900" indent="-342900"/>
            <a:r>
              <a:rPr lang="en-US" altLang="zh-CN" sz="2800" dirty="0">
                <a:latin typeface="Times New Roman" panose="02020603050405020304" pitchFamily="18" charset="0"/>
              </a:rPr>
              <a:t>3. How is she different?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marL="342900" indent="-342900"/>
            <a:endParaRPr lang="en-US" altLang="zh-CN" sz="2800" dirty="0">
              <a:latin typeface="Times New Roman" panose="02020603050405020304" pitchFamily="18" charset="0"/>
            </a:endParaRPr>
          </a:p>
          <a:p>
            <a:pPr marL="342900" indent="-342900"/>
            <a:r>
              <a:rPr lang="en-US" altLang="zh-CN" sz="2800" dirty="0">
                <a:latin typeface="Times New Roman" panose="02020603050405020304" pitchFamily="18" charset="0"/>
              </a:rPr>
              <a:t>4. Have you mentioned this to her?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marL="342900" indent="-342900"/>
            <a:endParaRPr lang="en-US" altLang="zh-CN" sz="2800" dirty="0">
              <a:latin typeface="Times New Roman" panose="02020603050405020304" pitchFamily="18" charset="0"/>
            </a:endParaRPr>
          </a:p>
          <a:p>
            <a:pPr marL="342900" indent="-342900"/>
            <a:r>
              <a:rPr lang="en-US" altLang="zh-CN" sz="2800" dirty="0">
                <a:latin typeface="Times New Roman" panose="02020603050405020304" pitchFamily="18" charset="0"/>
              </a:rPr>
              <a:t>5. Why does she treat you like that?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134148" name="文本框 134147"/>
          <p:cNvSpPr txBox="1"/>
          <p:nvPr/>
        </p:nvSpPr>
        <p:spPr>
          <a:xfrm>
            <a:off x="1905000" y="2438400"/>
            <a:ext cx="4648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when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 the problem start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ed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.</a:t>
            </a:r>
            <a:endParaRPr lang="en-US" altLang="zh-CN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1" name="文本框 134148"/>
          <p:cNvSpPr txBox="1"/>
          <p:nvPr/>
        </p:nvSpPr>
        <p:spPr>
          <a:xfrm>
            <a:off x="685800" y="4114800"/>
            <a:ext cx="2667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Can you tell me </a:t>
            </a:r>
            <a:endParaRPr lang="en-US" altLang="zh-CN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2" name="文本框 134149"/>
          <p:cNvSpPr txBox="1"/>
          <p:nvPr/>
        </p:nvSpPr>
        <p:spPr>
          <a:xfrm>
            <a:off x="685800" y="3276600"/>
            <a:ext cx="3124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Could you explain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3" name="文本框 134150"/>
          <p:cNvSpPr txBox="1"/>
          <p:nvPr/>
        </p:nvSpPr>
        <p:spPr>
          <a:xfrm>
            <a:off x="685800" y="4953000"/>
            <a:ext cx="2057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Could I ask </a:t>
            </a:r>
            <a:endParaRPr lang="en-US" altLang="zh-CN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4" name="文本框 134151"/>
          <p:cNvSpPr txBox="1"/>
          <p:nvPr/>
        </p:nvSpPr>
        <p:spPr>
          <a:xfrm>
            <a:off x="685800" y="5867400"/>
            <a:ext cx="2286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Do you know</a:t>
            </a:r>
            <a:endParaRPr lang="en-US" altLang="zh-CN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5" name="文本框 134152"/>
          <p:cNvSpPr txBox="1"/>
          <p:nvPr/>
        </p:nvSpPr>
        <p:spPr>
          <a:xfrm>
            <a:off x="685800" y="2438400"/>
            <a:ext cx="1371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Tell me </a:t>
            </a:r>
            <a:endParaRPr lang="en-US" altLang="zh-CN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154" name="文本框 134153"/>
          <p:cNvSpPr txBox="1"/>
          <p:nvPr/>
        </p:nvSpPr>
        <p:spPr>
          <a:xfrm>
            <a:off x="3581400" y="3276600"/>
            <a:ext cx="3962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what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 happened then?</a:t>
            </a:r>
            <a:endParaRPr lang="en-US" altLang="zh-CN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155" name="文本框 134154"/>
          <p:cNvSpPr txBox="1"/>
          <p:nvPr/>
        </p:nvSpPr>
        <p:spPr>
          <a:xfrm>
            <a:off x="3124200" y="4114800"/>
            <a:ext cx="3810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how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she is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 different?</a:t>
            </a:r>
            <a:endParaRPr lang="en-US" altLang="zh-CN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156" name="文本框 134155"/>
          <p:cNvSpPr txBox="1"/>
          <p:nvPr/>
        </p:nvSpPr>
        <p:spPr>
          <a:xfrm>
            <a:off x="2438400" y="4953000"/>
            <a:ext cx="6019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if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you have mentioned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 this to her?</a:t>
            </a:r>
            <a:endParaRPr lang="en-US" altLang="zh-CN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157" name="文本框 134156"/>
          <p:cNvSpPr txBox="1"/>
          <p:nvPr/>
        </p:nvSpPr>
        <p:spPr>
          <a:xfrm>
            <a:off x="2743200" y="5867400"/>
            <a:ext cx="480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why she treats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 you like that?</a:t>
            </a:r>
            <a:endParaRPr lang="en-US" altLang="zh-CN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/>
      <p:bldP spid="134154" grpId="0"/>
      <p:bldP spid="134155" grpId="0"/>
      <p:bldP spid="134156" grpId="0"/>
      <p:bldP spid="1341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矩形 135169"/>
          <p:cNvSpPr/>
          <p:nvPr/>
        </p:nvSpPr>
        <p:spPr>
          <a:xfrm>
            <a:off x="0" y="1524000"/>
            <a:ext cx="9144000" cy="519113"/>
          </a:xfrm>
          <a:prstGeom prst="rect">
            <a:avLst/>
          </a:prstGeom>
          <a:solidFill>
            <a:srgbClr val="FFECD9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    1.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你能解释那时发生了什么吗？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5171" name="矩形 135170"/>
          <p:cNvSpPr/>
          <p:nvPr/>
        </p:nvSpPr>
        <p:spPr>
          <a:xfrm>
            <a:off x="1066800" y="1905000"/>
            <a:ext cx="630713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Could you explain 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what happened then</a:t>
            </a: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  <a:endParaRPr lang="en-US" altLang="zh-CN" sz="28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" name="矩形 135171"/>
          <p:cNvSpPr/>
          <p:nvPr/>
        </p:nvSpPr>
        <p:spPr>
          <a:xfrm>
            <a:off x="762000" y="3276600"/>
            <a:ext cx="7162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3.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我可否问一下你是否向她提及这件事吗？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5173" name="矩形 135172"/>
          <p:cNvSpPr/>
          <p:nvPr/>
        </p:nvSpPr>
        <p:spPr>
          <a:xfrm>
            <a:off x="1066800" y="3657600"/>
            <a:ext cx="7239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Could I ask 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if you have mentioned this to her</a:t>
            </a: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?                         </a:t>
            </a:r>
            <a:endParaRPr lang="en-US" altLang="zh-CN" sz="28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6" name="矩形 135173"/>
          <p:cNvSpPr>
            <a:spLocks noTextEdit="1"/>
          </p:cNvSpPr>
          <p:nvPr/>
        </p:nvSpPr>
        <p:spPr>
          <a:xfrm>
            <a:off x="381000" y="533400"/>
            <a:ext cx="2438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Practise</a:t>
            </a:r>
            <a:endParaRPr lang="zh-CN" altLang="en-US" sz="3600" b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5367" name="矩形 135175"/>
          <p:cNvSpPr/>
          <p:nvPr/>
        </p:nvSpPr>
        <p:spPr>
          <a:xfrm>
            <a:off x="762000" y="2362200"/>
            <a:ext cx="6172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你能告诉我她怎么不一样？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5177" name="矩形 135176"/>
          <p:cNvSpPr/>
          <p:nvPr/>
        </p:nvSpPr>
        <p:spPr>
          <a:xfrm>
            <a:off x="1066800" y="2743200"/>
            <a:ext cx="587533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Can you tell me 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how she is different</a:t>
            </a: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? </a:t>
            </a:r>
            <a:endParaRPr lang="en-US" altLang="zh-CN" sz="28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9" name="矩形 135177"/>
          <p:cNvSpPr/>
          <p:nvPr/>
        </p:nvSpPr>
        <p:spPr>
          <a:xfrm>
            <a:off x="762000" y="4114800"/>
            <a:ext cx="518636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4.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你知道她为什么那样对你吗？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5179" name="矩形 135178"/>
          <p:cNvSpPr/>
          <p:nvPr/>
        </p:nvSpPr>
        <p:spPr>
          <a:xfrm>
            <a:off x="1066800" y="4495800"/>
            <a:ext cx="66103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Do you know 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why she treats you like that</a:t>
            </a: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  <a:endParaRPr lang="en-US" altLang="zh-CN" sz="28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1" name="矩形 135179"/>
          <p:cNvSpPr/>
          <p:nvPr/>
        </p:nvSpPr>
        <p:spPr>
          <a:xfrm>
            <a:off x="762000" y="4953000"/>
            <a:ext cx="3276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5.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我不知道她是谁。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5181" name="矩形 135180"/>
          <p:cNvSpPr/>
          <p:nvPr/>
        </p:nvSpPr>
        <p:spPr>
          <a:xfrm>
            <a:off x="3962400" y="4953000"/>
            <a:ext cx="4495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I didn’t know 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who she was</a:t>
            </a: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endParaRPr lang="en-US" altLang="zh-CN" sz="28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3" name="矩形 135181"/>
          <p:cNvSpPr/>
          <p:nvPr/>
        </p:nvSpPr>
        <p:spPr>
          <a:xfrm>
            <a:off x="762000" y="5486400"/>
            <a:ext cx="5943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6.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我问她为什么那天她对我微笑。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5183" name="矩形 135182"/>
          <p:cNvSpPr/>
          <p:nvPr/>
        </p:nvSpPr>
        <p:spPr>
          <a:xfrm>
            <a:off x="1066800" y="5943600"/>
            <a:ext cx="6858000" cy="519113"/>
          </a:xfrm>
          <a:prstGeom prst="rect">
            <a:avLst/>
          </a:prstGeom>
          <a:solidFill>
            <a:srgbClr val="FFEEDD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I asked her 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why she smiled at me that day</a:t>
            </a: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endParaRPr lang="en-US" altLang="zh-CN" sz="28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50" name="文本框 142349"/>
          <p:cNvSpPr txBox="1"/>
          <p:nvPr/>
        </p:nvSpPr>
        <p:spPr>
          <a:xfrm>
            <a:off x="677863" y="6345238"/>
            <a:ext cx="70866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宾语从句三要素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:  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引导词、语序、时态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/>
      <p:bldP spid="135173" grpId="0"/>
      <p:bldP spid="135177" grpId="0"/>
      <p:bldP spid="135179" grpId="0"/>
      <p:bldP spid="135181" grpId="0"/>
      <p:bldP spid="135183" grpId="0" bldLvl="0" animBg="1"/>
      <p:bldP spid="1423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20" name="矩形 86019"/>
          <p:cNvSpPr/>
          <p:nvPr/>
        </p:nvSpPr>
        <p:spPr>
          <a:xfrm>
            <a:off x="0" y="2576513"/>
            <a:ext cx="9144000" cy="33534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>
            <a:spAutoFit/>
          </a:bodyPr>
          <a:p>
            <a:pPr algn="ctr"/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A friend in need is a friend indeed.</a:t>
            </a:r>
            <a:endParaRPr lang="en-US" altLang="zh-CN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zh-CN" altLang="en-US" sz="2800" dirty="0">
                <a:solidFill>
                  <a:schemeClr val="hlin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患难见真情</a:t>
            </a:r>
            <a:r>
              <a:rPr lang="en-US" altLang="zh-CN" sz="2800" dirty="0">
                <a:solidFill>
                  <a:schemeClr val="hlin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. </a:t>
            </a:r>
            <a:endParaRPr lang="en-US" altLang="zh-CN" sz="2800" dirty="0">
              <a:solidFill>
                <a:schemeClr val="hlink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Friends are like wine; the older, the better.</a:t>
            </a:r>
            <a:endParaRPr lang="en-US" altLang="zh-CN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zh-CN" altLang="en-US" sz="2800" dirty="0">
                <a:solidFill>
                  <a:schemeClr val="hlin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朋友象酒</a:t>
            </a:r>
            <a:r>
              <a:rPr lang="en-US" altLang="zh-CN" sz="2800" dirty="0">
                <a:solidFill>
                  <a:schemeClr val="hlin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r>
              <a:rPr lang="zh-CN" altLang="en-US" sz="2800" dirty="0">
                <a:solidFill>
                  <a:schemeClr val="hlin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越久越淳</a:t>
            </a:r>
            <a:r>
              <a:rPr lang="en-US" altLang="zh-CN" sz="2800" dirty="0">
                <a:solidFill>
                  <a:schemeClr val="hlin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. </a:t>
            </a:r>
            <a:endParaRPr lang="en-US" altLang="zh-CN" sz="2800" dirty="0">
              <a:solidFill>
                <a:schemeClr val="hlink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A life without a friend</a:t>
            </a:r>
            <a:r>
              <a:rPr lang="en-US" altLang="zh-CN" sz="3200" dirty="0">
                <a:solidFill>
                  <a:srgbClr val="716F7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 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is a life without sunshine.</a:t>
            </a:r>
            <a:endParaRPr lang="en-US" altLang="zh-CN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zh-CN" altLang="en-US" sz="2800" dirty="0">
                <a:solidFill>
                  <a:schemeClr val="hlin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没有朋友的生活就像没有阳光的生活</a:t>
            </a:r>
            <a:r>
              <a:rPr lang="en-US" altLang="zh-CN" sz="2800" dirty="0">
                <a:solidFill>
                  <a:schemeClr val="hlin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  <a:endParaRPr lang="en-US" altLang="zh-CN" sz="2800" dirty="0">
              <a:solidFill>
                <a:schemeClr val="hlink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endParaRPr lang="en-US" altLang="zh-CN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2531" name="矩形 86020"/>
          <p:cNvSpPr>
            <a:spLocks noTextEdit="1"/>
          </p:cNvSpPr>
          <p:nvPr/>
        </p:nvSpPr>
        <p:spPr>
          <a:xfrm>
            <a:off x="457200" y="1219200"/>
            <a:ext cx="2743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Proverbs</a:t>
            </a:r>
            <a:endParaRPr lang="zh-CN" altLang="en-US" sz="3600" b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charRg st="37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020">
                                            <p:txEl>
                                              <p:charRg st="37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020">
                                            <p:txEl>
                                              <p:charRg st="37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6020">
                                            <p:txEl>
                                              <p:charRg st="37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charRg st="91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020">
                                            <p:txEl>
                                              <p:charRg st="91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020">
                                            <p:txEl>
                                              <p:charRg st="91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6020">
                                            <p:txEl>
                                              <p:charRg st="91" end="1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charRg st="137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6020">
                                            <p:txEl>
                                              <p:charRg st="137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6020">
                                            <p:txEl>
                                              <p:charRg st="137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6020">
                                            <p:txEl>
                                              <p:charRg st="137" end="1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6018" name="图片 86017" descr="边框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81000"/>
            <a:ext cx="9144000" cy="624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019" name="矩形 86018"/>
          <p:cNvSpPr/>
          <p:nvPr/>
        </p:nvSpPr>
        <p:spPr>
          <a:xfrm>
            <a:off x="1447800" y="2590800"/>
            <a:ext cx="6248400" cy="1981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Language points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8" name="图片 41987" descr="9125-110326111622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0600" y="3962400"/>
            <a:ext cx="3962400" cy="2533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6" name="矩形 41985"/>
          <p:cNvSpPr/>
          <p:nvPr/>
        </p:nvSpPr>
        <p:spPr>
          <a:xfrm>
            <a:off x="381000" y="457200"/>
            <a:ext cx="8382000" cy="5159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1.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separate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</a:t>
            </a:r>
            <a:r>
              <a:rPr lang="en-US" altLang="zh-CN" sz="3200" b="1" i="1">
                <a:latin typeface="Times New Roman" panose="02020603050405020304" pitchFamily="18" charset="0"/>
                <a:ea typeface="黑体" panose="02010609060101010101" pitchFamily="2" charset="-122"/>
              </a:rPr>
              <a:t>v.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使分开；分隔  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                 </a:t>
            </a:r>
            <a:r>
              <a:rPr lang="en-US" altLang="zh-CN" sz="3200" b="1" i="1">
                <a:latin typeface="Times New Roman" panose="02020603050405020304" pitchFamily="18" charset="0"/>
                <a:ea typeface="黑体" panose="02010609060101010101" pitchFamily="2" charset="-122"/>
              </a:rPr>
              <a:t>adj.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分开的；单独的 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We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got separated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when we went to different 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  schools last term, but we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stayed in touch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.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上学期我们去了不同的学校就分开了，但是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我们仍然保持联系。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They have been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separated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for six years.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他们已经分开</a:t>
            </a: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6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年了。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1987" name="文本框 41986"/>
          <p:cNvSpPr txBox="1"/>
          <p:nvPr/>
        </p:nvSpPr>
        <p:spPr>
          <a:xfrm>
            <a:off x="1981200" y="304800"/>
            <a:ext cx="49974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44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charRg st="59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charRg st="59" end="1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charRg st="108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986">
                                            <p:txEl>
                                              <p:charRg st="108" end="1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charRg st="157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986">
                                            <p:txEl>
                                              <p:charRg st="157" end="1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charRg st="181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986">
                                            <p:txEl>
                                              <p:charRg st="181" end="1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charRg st="195" end="2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charRg st="239" end="2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090" name="矩形 89089"/>
          <p:cNvSpPr/>
          <p:nvPr/>
        </p:nvSpPr>
        <p:spPr>
          <a:xfrm>
            <a:off x="-199390" y="415925"/>
            <a:ext cx="8991600" cy="6196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1. 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eparate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作动词，常见短语是“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get separated”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意为“分开”，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例如：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We got separated when we were young.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我们小时候就分开了。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stay in touch = keep in touch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保持联系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Don’t forget to stay/keep in touch .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别忘了保持联系。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get separated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是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短暂性动词短语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，不能与时间  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 段连用；其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延续性动词短语是“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be separated”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,   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可以与时间段连用。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89091" name="文本框 89090"/>
          <p:cNvSpPr txBox="1"/>
          <p:nvPr/>
        </p:nvSpPr>
        <p:spPr>
          <a:xfrm>
            <a:off x="1981200" y="304800"/>
            <a:ext cx="49974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44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090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charRg st="43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9090">
                                            <p:txEl>
                                              <p:charRg st="43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charRg st="57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9090">
                                            <p:txEl>
                                              <p:charRg st="57" end="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charRg st="98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9090">
                                            <p:txEl>
                                              <p:charRg st="98" end="1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charRg st="113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9090">
                                            <p:txEl>
                                              <p:charRg st="113" end="1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charRg st="152" end="1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9090">
                                            <p:txEl>
                                              <p:charRg st="152" end="1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charRg st="194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9090">
                                            <p:txEl>
                                              <p:charRg st="194" end="2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charRg st="207" end="2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9090">
                                            <p:txEl>
                                              <p:charRg st="207" end="2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charRg st="241" end="2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89090">
                                            <p:txEl>
                                              <p:charRg st="241" end="2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charRg st="278" end="2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89090">
                                            <p:txEl>
                                              <p:charRg st="278" end="2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4" name="矩形 90113"/>
          <p:cNvSpPr/>
          <p:nvPr/>
        </p:nvSpPr>
        <p:spPr>
          <a:xfrm>
            <a:off x="457200" y="457200"/>
            <a:ext cx="8305800" cy="5159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2. explain  </a:t>
            </a:r>
            <a:r>
              <a:rPr lang="en-US" altLang="zh-CN" sz="3200" b="1" i="1">
                <a:latin typeface="Times New Roman" panose="02020603050405020304" pitchFamily="18" charset="0"/>
                <a:ea typeface="黑体" panose="02010609060101010101" pitchFamily="2" charset="-122"/>
              </a:rPr>
              <a:t>v.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解释；说明 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Could you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explain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what happened then?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你能解释一下后来发生了什么事吗？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She explained the reason to me carefully.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她认真地向我解释了原因。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Can you explain to us how to use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 the computer?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你能向我们解释一下怎样使用这台电吗？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charRg st="22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0114">
                                            <p:txEl>
                                              <p:charRg st="22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charRg st="64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90114">
                                            <p:txEl>
                                              <p:charRg st="64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charRg st="85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0114">
                                            <p:txEl>
                                              <p:charRg st="85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charRg st="131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90114">
                                            <p:txEl>
                                              <p:charRg st="131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charRg st="148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0114">
                                            <p:txEl>
                                              <p:charRg st="148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charRg st="186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90114">
                                            <p:txEl>
                                              <p:charRg st="186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charRg st="205" end="2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90114">
                                            <p:txEl>
                                              <p:charRg st="205" end="2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062" name="图片 45061" descr="2034846_121706014334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0200" y="3886200"/>
            <a:ext cx="3048000" cy="2562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1" name="矩形 45060"/>
          <p:cNvSpPr/>
          <p:nvPr/>
        </p:nvSpPr>
        <p:spPr>
          <a:xfrm>
            <a:off x="-187960" y="457200"/>
            <a:ext cx="8874760" cy="36347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【探究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】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（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）</a:t>
            </a:r>
            <a:r>
              <a:rPr lang="en-US" altLang="zh-CN" sz="3200" b="1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explain sth. to sb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.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向某人解释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/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说明某事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        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[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不能说</a:t>
            </a:r>
            <a:r>
              <a:rPr lang="en-US" altLang="zh-CN" sz="3200" b="1" err="1">
                <a:latin typeface="Times New Roman" panose="02020603050405020304" pitchFamily="18" charset="0"/>
                <a:ea typeface="黑体" panose="02010609060101010101" pitchFamily="2" charset="-122"/>
              </a:rPr>
              <a:t>explain sb. sth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. ]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（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）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explain +that/ how/ why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从句，意为“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(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向 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        某人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)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解释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/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说明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……”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（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）</a:t>
            </a:r>
            <a:r>
              <a:rPr lang="en-US" altLang="zh-CN" sz="3200" b="1" err="1">
                <a:latin typeface="Times New Roman" panose="02020603050405020304" pitchFamily="18" charset="0"/>
                <a:ea typeface="黑体" panose="02010609060101010101" pitchFamily="2" charset="-122"/>
              </a:rPr>
              <a:t>explain (to sb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.) +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疑问词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+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动词不定式。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506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charRg st="5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45061">
                                            <p:txEl>
                                              <p:charRg st="5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charRg st="41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45061">
                                            <p:txEl>
                                              <p:charRg st="41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charRg st="75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45061">
                                            <p:txEl>
                                              <p:charRg st="75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charRg st="112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45061">
                                            <p:txEl>
                                              <p:charRg st="112" end="1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charRg st="137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45061">
                                            <p:txEl>
                                              <p:charRg st="137" end="1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6" name="矩形 1"/>
          <p:cNvSpPr/>
          <p:nvPr/>
        </p:nvSpPr>
        <p:spPr>
          <a:xfrm>
            <a:off x="685800" y="1130300"/>
            <a:ext cx="7772400" cy="3811270"/>
          </a:xfrm>
          <a:prstGeom prst="rect">
            <a:avLst/>
          </a:prstGeom>
          <a:noFill/>
          <a:ln w="9525">
            <a:noFill/>
          </a:ln>
        </p:spPr>
        <p:txBody>
          <a:bodyPr lIns="118510" tIns="59255" rIns="118510" bIns="59255">
            <a:spAutoFit/>
          </a:bodyPr>
          <a:p>
            <a:pPr marL="342900" indent="-342900">
              <a:lnSpc>
                <a:spcPct val="15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Teaching aims: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To be able to talk about a personal experience with friends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Char char="•"/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To be able to understand sentences with object clauses.</a:t>
            </a:r>
            <a:endParaRPr lang="en-US" altLang="zh-CN"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27" name="TextBox 2"/>
          <p:cNvSpPr txBox="1"/>
          <p:nvPr/>
        </p:nvSpPr>
        <p:spPr>
          <a:xfrm>
            <a:off x="2630488" y="508000"/>
            <a:ext cx="3236912" cy="635000"/>
          </a:xfrm>
          <a:prstGeom prst="rect">
            <a:avLst/>
          </a:prstGeom>
          <a:noFill/>
          <a:ln w="9525">
            <a:noFill/>
          </a:ln>
        </p:spPr>
        <p:txBody>
          <a:bodyPr wrap="none" lIns="118510" tIns="59255" rIns="118510" bIns="59255">
            <a:spAutoFit/>
          </a:bodyPr>
          <a:p>
            <a:r>
              <a:rPr lang="en-US" altLang="zh-CN" sz="3400" b="1">
                <a:solidFill>
                  <a:srgbClr val="000099"/>
                </a:solidFill>
                <a:latin typeface="Arial" panose="020B0604020202020204" pitchFamily="34" charset="0"/>
              </a:rPr>
              <a:t>Teaching aims</a:t>
            </a:r>
            <a:endParaRPr lang="en-US" altLang="zh-CN" sz="3400" b="1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pic>
        <p:nvPicPr>
          <p:cNvPr id="77828" name="图片 77827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0" y="5029200"/>
            <a:ext cx="1371600" cy="1236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5" name="矩形 46084"/>
          <p:cNvSpPr/>
          <p:nvPr/>
        </p:nvSpPr>
        <p:spPr>
          <a:xfrm>
            <a:off x="-85090" y="400685"/>
            <a:ext cx="9144000" cy="5850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3. Could I ask if you've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mentioned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this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to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her?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我能问一下你跟她说过这事吗？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）该句为主从复合句，其中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if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引导的是宾语 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从句。在此句中，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if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表示“是否”。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）</a:t>
            </a:r>
            <a:r>
              <a:rPr lang="en-US" altLang="zh-CN" sz="3200" b="1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mention sth. to sb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.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意为“向某人说起某事”。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 例如：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I mentioned this idea to my mum, and she  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seemed to like it.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我把这个想法跟妈妈说了，她好像挺喜欢的。</a:t>
            </a:r>
            <a:endParaRPr lang="zh-CN" altLang="en-US" sz="3200" b="1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charRg st="67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6085">
                                            <p:txEl>
                                              <p:charRg st="67" end="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charRg st="92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6085">
                                            <p:txEl>
                                              <p:charRg st="92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charRg st="114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6085">
                                            <p:txEl>
                                              <p:charRg st="114" end="1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charRg st="150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6085">
                                            <p:txEl>
                                              <p:charRg st="150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charRg st="157" end="2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6085">
                                            <p:txEl>
                                              <p:charRg st="157" end="2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charRg st="204" end="2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46085">
                                            <p:txEl>
                                              <p:charRg st="204" end="2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charRg st="226" end="2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6085">
                                            <p:txEl>
                                              <p:charRg st="226" end="2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10" name="图片 47109" descr="9b8579b7689c4219829a6f12521290d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9800" y="685800"/>
            <a:ext cx="2446338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9" name="矩形 47108"/>
          <p:cNvSpPr/>
          <p:nvPr/>
        </p:nvSpPr>
        <p:spPr>
          <a:xfrm>
            <a:off x="263525" y="381000"/>
            <a:ext cx="8118475" cy="52108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4. refuse  </a:t>
            </a:r>
            <a:r>
              <a:rPr lang="en-US" altLang="zh-CN" sz="3200" b="1" i="1">
                <a:latin typeface="Times New Roman" panose="02020603050405020304" pitchFamily="18" charset="0"/>
                <a:ea typeface="黑体" panose="02010609060101010101" pitchFamily="2" charset="-122"/>
              </a:rPr>
              <a:t>v.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拒绝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She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refused to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listen.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她拒绝听。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I don’t think he will refuse me.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我认为他不会拒绝我。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refuse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是动词，意为“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拒绝；回绝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”。常  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  见搭配：</a:t>
            </a:r>
            <a:r>
              <a:rPr lang="en-US" altLang="zh-CN" sz="3200" b="1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refuse sb./ sth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.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拒绝某人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/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某 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事；</a:t>
            </a:r>
            <a:r>
              <a:rPr lang="en-US" altLang="zh-CN" sz="3200" b="1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refuse to do sth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.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拒绝做某事。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charRg st="106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7109">
                                            <p:txEl>
                                              <p:charRg st="106" end="1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charRg st="134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7109">
                                            <p:txEl>
                                              <p:charRg st="134" end="1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charRg st="169" end="1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7109">
                                            <p:txEl>
                                              <p:charRg st="169" end="1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8135" name="图片 48134" descr="907829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3600" y="3886200"/>
            <a:ext cx="2667000" cy="2457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4" name="矩形 48133"/>
          <p:cNvSpPr/>
          <p:nvPr/>
        </p:nvSpPr>
        <p:spPr>
          <a:xfrm>
            <a:off x="304800" y="457200"/>
            <a:ext cx="8610600" cy="3989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6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5. …do you know why she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treats you like that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?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6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…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你知道她为什么那样对你吗？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en-US" altLang="zh-CN" sz="3200" b="1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treat sb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. like that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表示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“向那样对待某人”。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He treated me like that when I was in trouble.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6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当我遇到麻烦时，他那样对我。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81" name="矩形 50180"/>
          <p:cNvSpPr/>
          <p:nvPr/>
        </p:nvSpPr>
        <p:spPr>
          <a:xfrm>
            <a:off x="228600" y="531813"/>
            <a:ext cx="8610600" cy="5792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6. Maybe she doesn't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feel very sure of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herself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in 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 her new school.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也许是她在新校园里对自己不太自信的缘故。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feel/be sure of oneself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表示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“有自信心，满怀 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信心”。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例如：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To succeed in something, you must be sure of 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yourself.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要想获得成功</a:t>
            </a: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,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你必须有自信心。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  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herself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表示“她自己”。是反身代词。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She can look after herself.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她可以照顾她自己。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charRg st="150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0181">
                                            <p:txEl>
                                              <p:charRg st="150" end="2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charRg st="200" end="2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0181">
                                            <p:txEl>
                                              <p:charRg st="200" end="2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charRg st="234" end="2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0181">
                                            <p:txEl>
                                              <p:charRg st="234" end="2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charRg st="260" end="3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0181">
                                            <p:txEl>
                                              <p:charRg st="260" end="3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5" name="矩形 51204"/>
          <p:cNvSpPr/>
          <p:nvPr/>
        </p:nvSpPr>
        <p:spPr>
          <a:xfrm>
            <a:off x="457200" y="381000"/>
            <a:ext cx="8229600" cy="593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7. Try to find out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whether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she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feels lonely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 without you.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设法弄清楚没有你在身边她是否感到孤独。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whether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作连词，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表示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“是否”，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用于便是 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 迟疑或对某事不确定，常与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“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or not”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连用， 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 构成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“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whether... or not”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结构。该句中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相当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于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if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。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He asked me whether she was coming.    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他问我她是否来。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feel lonely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表示“感到孤独”。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charRg st="86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1205">
                                            <p:txEl>
                                              <p:charRg st="86" end="1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charRg st="115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51205">
                                            <p:txEl>
                                              <p:charRg st="115" end="1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charRg st="143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51205">
                                            <p:txEl>
                                              <p:charRg st="143" end="1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charRg st="177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51205">
                                            <p:txEl>
                                              <p:charRg st="177" end="1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charRg st="186" end="2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51205">
                                            <p:txEl>
                                              <p:charRg st="186" end="2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charRg st="230" end="2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51205">
                                            <p:txEl>
                                              <p:charRg st="230" end="2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charRg st="242" end="2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51205">
                                            <p:txEl>
                                              <p:charRg st="242" end="2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9" name="文本框 91138"/>
          <p:cNvSpPr txBox="1"/>
          <p:nvPr/>
        </p:nvSpPr>
        <p:spPr>
          <a:xfrm>
            <a:off x="182880" y="135255"/>
            <a:ext cx="8382000" cy="65874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【辨析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】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（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）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lonely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为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形容词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，意为“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孤独的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”，表示主观上感到孤独、寂寞，有较浓的感情色彩，在句中作表语或定语。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作定语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时，意为“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荒凉的，偏僻的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”，多修饰表示地点的名词。常见短语：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feel lonely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感到孤独；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a lonely island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一座孤岛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（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）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alone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用作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形容词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，意为“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单独的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”，只作表语，不能作定语，侧重说明客观上独自一人，没有同伴，没有感情色彩。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He is alone in the house.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他独自有人在屋里。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charRg st="5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charRg st="5" end="1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charRg st="109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charRg st="109" end="1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charRg st="167" end="2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1139">
                                            <p:txEl>
                                              <p:charRg st="167" end="2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8" name="矩形 49157"/>
          <p:cNvSpPr/>
          <p:nvPr/>
        </p:nvSpPr>
        <p:spPr>
          <a:xfrm>
            <a:off x="-78740" y="336550"/>
            <a:ext cx="9301480" cy="599694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indent="152400"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8. regret  </a:t>
            </a:r>
            <a:r>
              <a:rPr lang="en-US" altLang="zh-CN" sz="3200" b="1" i="1">
                <a:latin typeface="Times New Roman" panose="02020603050405020304" pitchFamily="18" charset="0"/>
                <a:ea typeface="黑体" panose="02010609060101010101" pitchFamily="2" charset="-122"/>
              </a:rPr>
              <a:t>v.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懊悔；遗憾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I’m sure she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regrets hurting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you.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我肯定，她后悔伤害了你。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regret doing sth.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表示“后悔做了某事（已做）”。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regret to do sth. 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对要做的事感到遗憾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(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未做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)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。  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regret to say / tell / inform ...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遗憾地说（告诉等）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I now regret leaving school so young.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我现在后悔当初那么年轻就辍了学。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I regret to say you failed in the exam.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我遗憾地说你考试不及格。</a:t>
            </a:r>
            <a:endParaRPr lang="zh-CN" altLang="en-US" sz="3200" b="1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charRg st="77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9158">
                                            <p:txEl>
                                              <p:charRg st="77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charRg st="112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9158">
                                            <p:txEl>
                                              <p:charRg st="112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charRg st="151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9158">
                                            <p:txEl>
                                              <p:charRg st="151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2" name="矩形 43011"/>
          <p:cNvSpPr/>
          <p:nvPr/>
        </p:nvSpPr>
        <p:spPr>
          <a:xfrm>
            <a:off x="304800" y="479425"/>
            <a:ext cx="8534400" cy="5159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9. So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be patient with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her and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explain to her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 that she can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make friends with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your other 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 friends too.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TW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TW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TW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TW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所以对她要有耐心，向她解释她也能和你的</a:t>
            </a:r>
            <a:r>
              <a:rPr lang="zh-TW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endParaRPr lang="zh-TW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zh-TW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其他朋友交朋友。</a:t>
            </a:r>
            <a:endParaRPr lang="zh-TW" altLang="zh-CN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TW" altLang="zh-CN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TW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</a:t>
            </a:r>
            <a:r>
              <a:rPr lang="zh-TW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be patient with表示“对……有耐心”。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Ms Wang is always patient with her students.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TW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TW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TW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TW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王老师对她的学生总是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很</a:t>
            </a:r>
            <a:r>
              <a:rPr lang="zh-TW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有耐心。</a:t>
            </a:r>
            <a:endParaRPr lang="zh-CN" altLang="en-US" sz="3200" b="1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62" name="矩形 92161"/>
          <p:cNvSpPr/>
          <p:nvPr/>
        </p:nvSpPr>
        <p:spPr>
          <a:xfrm>
            <a:off x="304800" y="457200"/>
            <a:ext cx="8534400" cy="52108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200" b="1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make friends with sb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. </a:t>
            </a:r>
            <a:r>
              <a:rPr lang="zh-TW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表示</a:t>
            </a:r>
            <a:r>
              <a:rPr lang="zh-TW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“与某人交朋友”。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I am glad to make friends with you.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TW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TW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我很高兴能和你交朋友。</a:t>
            </a:r>
            <a:endParaRPr lang="zh-TW" altLang="zh-CN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TW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TW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TW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3200" b="1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be patient to do sth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.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意为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“有耐心做某事”。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He is patient to teach his students English.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他有耐心教他的学生英语。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patient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的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名词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形式为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patience</a:t>
            </a: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,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意为“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耐心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”。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patient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作为名词时，表示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“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病人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”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。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矩形 53249"/>
          <p:cNvSpPr/>
          <p:nvPr/>
        </p:nvSpPr>
        <p:spPr>
          <a:xfrm>
            <a:off x="245745" y="426720"/>
            <a:ext cx="8441055" cy="585089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indent="152400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10. introduce  </a:t>
            </a:r>
            <a:r>
              <a:rPr lang="en-US" altLang="zh-CN" sz="3200" b="1" i="1">
                <a:latin typeface="Times New Roman" panose="02020603050405020304" pitchFamily="18" charset="0"/>
                <a:ea typeface="黑体" panose="02010609060101010101" pitchFamily="2" charset="-122"/>
              </a:rPr>
              <a:t>v.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介绍；引见 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>
              <a:lnSpc>
                <a:spcPct val="13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 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Try to introduce her to them.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尽量把她介绍给你的朋友。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 eaLnBrk="0" hangingPunct="0"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 </a:t>
            </a:r>
            <a:r>
              <a:rPr lang="en-US" altLang="zh-CN" sz="3200" b="1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introduce … to sb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.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表示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“向某人介绍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…”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。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 eaLnBrk="0" hangingPunct="0"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introduce oneself to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自我介绍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 eaLnBrk="0" hangingPunct="0">
              <a:lnSpc>
                <a:spcPct val="13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 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Let me introduce my friend to you. 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 eaLnBrk="0" hangingPunct="0">
              <a:lnSpc>
                <a:spcPct val="130000"/>
              </a:lnSpc>
            </a:pP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让我向你介绍我的朋友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 eaLnBrk="0" hangingPunct="0">
              <a:lnSpc>
                <a:spcPct val="13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 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Let me introduce myself to you.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 eaLnBrk="0" hangingPunct="0">
              <a:lnSpc>
                <a:spcPct val="130000"/>
              </a:lnSpc>
            </a:pP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让我向您做个自我介绍。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50" name="矩形 78849"/>
          <p:cNvSpPr/>
          <p:nvPr/>
        </p:nvSpPr>
        <p:spPr>
          <a:xfrm>
            <a:off x="304800" y="457200"/>
            <a:ext cx="8534400" cy="599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Main contents: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Char char="•"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Key vocabulary 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separate, explain, mention, refuse, treat,  </a:t>
            </a:r>
            <a:endParaRPr lang="en-US" altLang="zh-CN" sz="3200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herself, whether, lonely, regret, patient,  </a:t>
            </a:r>
            <a:endParaRPr lang="en-US" altLang="zh-CN" sz="3200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introduce, encourage, join in</a:t>
            </a:r>
            <a:endParaRPr lang="en-US" altLang="zh-CN" sz="3200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Char char="•"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Key structures 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Tell me when the problem started.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So could you explain what happened then?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Can you tell me how she’s different?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Could I ask if you’ve mentioned this to her?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Do you know why she treats you like that?</a:t>
            </a:r>
            <a:endParaRPr lang="en-US" altLang="zh-CN"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3193" name="组合 93192"/>
          <p:cNvGrpSpPr/>
          <p:nvPr/>
        </p:nvGrpSpPr>
        <p:grpSpPr>
          <a:xfrm>
            <a:off x="0" y="4191000"/>
            <a:ext cx="9067800" cy="2514600"/>
            <a:chOff x="0" y="2640"/>
            <a:chExt cx="5712" cy="1584"/>
          </a:xfrm>
        </p:grpSpPr>
        <p:pic>
          <p:nvPicPr>
            <p:cNvPr id="93192" name="图片 93191" descr="t016857831e315f548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2640" y="2640"/>
              <a:ext cx="3072" cy="15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3191" name="图片 93190" descr="t016857831e315f548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2646"/>
              <a:ext cx="2880" cy="157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93186" name="矩形 93185"/>
          <p:cNvSpPr/>
          <p:nvPr/>
        </p:nvSpPr>
        <p:spPr>
          <a:xfrm>
            <a:off x="152400" y="427038"/>
            <a:ext cx="8839200" cy="4525962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152400">
              <a:lnSpc>
                <a:spcPct val="13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【拓展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】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>
              <a:lnSpc>
                <a:spcPct val="13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introduction  n.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介绍，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>
              <a:lnSpc>
                <a:spcPct val="13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说明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(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事情的内容或性质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)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>
              <a:lnSpc>
                <a:spcPct val="13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instruction  n.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说明书；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>
              <a:lnSpc>
                <a:spcPct val="13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指令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(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针对具体的操作步骤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)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Follow the instructions on the packet carefully.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>
              <a:lnSpc>
                <a:spcPct val="130000"/>
              </a:lnSpc>
            </a:pP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仔细按照包装上的说明操作。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93187" name="图片 93186" descr="t0128bc04e177f9f6e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64236">
            <a:off x="5486400" y="914400"/>
            <a:ext cx="2667000" cy="1993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93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93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3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3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3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7" name="矩形 54276"/>
          <p:cNvSpPr/>
          <p:nvPr/>
        </p:nvSpPr>
        <p:spPr>
          <a:xfrm>
            <a:off x="-116205" y="359410"/>
            <a:ext cx="9031605" cy="599694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indent="152400">
              <a:lnSpc>
                <a:spcPct val="120000"/>
              </a:lnSpc>
              <a:buAutoNum type="arabicPeriod" startAt="11"/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I’ll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encourage her to join in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more.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>
              <a:lnSpc>
                <a:spcPct val="120000"/>
              </a:lnSpc>
            </a:pP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我会鼓励她多加入到我们中来。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>
              <a:lnSpc>
                <a:spcPct val="120000"/>
              </a:lnSpc>
            </a:pPr>
            <a:r>
              <a:rPr lang="zh-CN" altLang="en-US" sz="3200" b="1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3200" b="1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encourage sb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. to do sth.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表示“鼓励某人去做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某事”。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例如：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 eaLnBrk="0" hangingPunct="0"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My teacher always encourage us to speak  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 eaLnBrk="0" hangingPunct="0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English aloud in class.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 eaLnBrk="0" hangingPunct="0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我们老师总是鼓励我们在课堂上大声说英语。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 eaLnBrk="0" hangingPunct="0"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join in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表示“加入，参加”。指参加某项活动。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 eaLnBrk="0" hangingPunct="0"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Would you like to join in the party tonight?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 eaLnBrk="0" hangingPunct="0">
              <a:lnSpc>
                <a:spcPct val="120000"/>
              </a:lnSpc>
            </a:pP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你来参加今晚的派对吗？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54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54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4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4210" name="图片 94209" descr="边框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81000"/>
            <a:ext cx="9144000" cy="624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4211" name="矩形 94210"/>
          <p:cNvSpPr/>
          <p:nvPr/>
        </p:nvSpPr>
        <p:spPr>
          <a:xfrm>
            <a:off x="1371600" y="2590800"/>
            <a:ext cx="6324600" cy="2514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Pronunciation and speaking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20" name="矩形 34819"/>
          <p:cNvSpPr/>
          <p:nvPr/>
        </p:nvSpPr>
        <p:spPr>
          <a:xfrm>
            <a:off x="457200" y="1752600"/>
            <a:ext cx="8001000" cy="3311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1. Don’t tell me who she is.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2. Tell me when the problem started.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3. Can you tell me how she’s different?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4. Maybe she doesn’t feel very sure of herself  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in her new school.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5. I’ll encourage her to join in more.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34822" name="矩形 34821"/>
          <p:cNvSpPr/>
          <p:nvPr/>
        </p:nvSpPr>
        <p:spPr>
          <a:xfrm>
            <a:off x="381000" y="381000"/>
            <a:ext cx="7162800" cy="1127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400" b="1">
                <a:solidFill>
                  <a:srgbClr val="000066"/>
                </a:solidFill>
                <a:latin typeface="Times New Roman" panose="02020603050405020304" pitchFamily="18" charset="0"/>
              </a:rPr>
              <a:t>5. Listen and underline the words  </a:t>
            </a:r>
            <a:endParaRPr lang="en-US" altLang="zh-CN" sz="3400" b="1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r>
              <a:rPr lang="en-US" altLang="zh-CN" sz="3400" b="1">
                <a:solidFill>
                  <a:srgbClr val="000066"/>
                </a:solidFill>
                <a:latin typeface="Times New Roman" panose="02020603050405020304" pitchFamily="18" charset="0"/>
              </a:rPr>
              <a:t>    the speaker stresses.</a:t>
            </a:r>
            <a:endParaRPr lang="en-US" altLang="zh-CN" sz="3400" b="1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8" name="矩形 34827"/>
          <p:cNvSpPr/>
          <p:nvPr/>
        </p:nvSpPr>
        <p:spPr>
          <a:xfrm>
            <a:off x="609600" y="5378450"/>
            <a:ext cx="57340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000066"/>
                </a:solidFill>
                <a:latin typeface="Times New Roman" panose="02020603050405020304" pitchFamily="18" charset="0"/>
              </a:rPr>
              <a:t>Now listen again and repeat.</a:t>
            </a:r>
            <a:endParaRPr lang="en-US" altLang="zh-CN" sz="3600" b="1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30" name="直接连接符 34829"/>
          <p:cNvSpPr/>
          <p:nvPr/>
        </p:nvSpPr>
        <p:spPr>
          <a:xfrm>
            <a:off x="990600" y="2286000"/>
            <a:ext cx="9144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31" name="直接连接符 34830"/>
          <p:cNvSpPr/>
          <p:nvPr/>
        </p:nvSpPr>
        <p:spPr>
          <a:xfrm>
            <a:off x="4800600" y="2286000"/>
            <a:ext cx="3048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32" name="直接连接符 34831"/>
          <p:cNvSpPr/>
          <p:nvPr/>
        </p:nvSpPr>
        <p:spPr>
          <a:xfrm>
            <a:off x="990600" y="2819400"/>
            <a:ext cx="6096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33" name="直接连接符 34832"/>
          <p:cNvSpPr/>
          <p:nvPr/>
        </p:nvSpPr>
        <p:spPr>
          <a:xfrm>
            <a:off x="5562600" y="2819400"/>
            <a:ext cx="12192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34" name="直接连接符 34833"/>
          <p:cNvSpPr/>
          <p:nvPr/>
        </p:nvSpPr>
        <p:spPr>
          <a:xfrm>
            <a:off x="2514600" y="3352800"/>
            <a:ext cx="5334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35" name="直接连接符 34834"/>
          <p:cNvSpPr/>
          <p:nvPr/>
        </p:nvSpPr>
        <p:spPr>
          <a:xfrm>
            <a:off x="5562600" y="3352800"/>
            <a:ext cx="15240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36" name="直接连接符 34835"/>
          <p:cNvSpPr/>
          <p:nvPr/>
        </p:nvSpPr>
        <p:spPr>
          <a:xfrm>
            <a:off x="5791200" y="3886200"/>
            <a:ext cx="7620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37" name="直接连接符 34836"/>
          <p:cNvSpPr/>
          <p:nvPr/>
        </p:nvSpPr>
        <p:spPr>
          <a:xfrm>
            <a:off x="7162800" y="3886200"/>
            <a:ext cx="11430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38" name="直接连接符 34837"/>
          <p:cNvSpPr/>
          <p:nvPr/>
        </p:nvSpPr>
        <p:spPr>
          <a:xfrm>
            <a:off x="2057400" y="4419600"/>
            <a:ext cx="19050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39" name="直接连接符 34838"/>
          <p:cNvSpPr/>
          <p:nvPr/>
        </p:nvSpPr>
        <p:spPr>
          <a:xfrm>
            <a:off x="1600200" y="4953000"/>
            <a:ext cx="16764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40" name="直接连接符 34839"/>
          <p:cNvSpPr/>
          <p:nvPr/>
        </p:nvSpPr>
        <p:spPr>
          <a:xfrm>
            <a:off x="4572000" y="4953000"/>
            <a:ext cx="10668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2" name="Module 9 Unit 1 Activity 5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162800" y="73406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82" dur="255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3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WordArt 2"/>
          <p:cNvSpPr>
            <a:spLocks noTextEdit="1"/>
          </p:cNvSpPr>
          <p:nvPr/>
        </p:nvSpPr>
        <p:spPr>
          <a:xfrm>
            <a:off x="1752600" y="990600"/>
            <a:ext cx="553085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8998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Watch and read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8998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pic>
        <p:nvPicPr>
          <p:cNvPr id="27651" name="Picture 3" descr="1230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895600"/>
            <a:ext cx="3048000" cy="2138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2" name="Rectangle 4"/>
          <p:cNvSpPr/>
          <p:nvPr/>
        </p:nvSpPr>
        <p:spPr>
          <a:xfrm>
            <a:off x="457200" y="2743200"/>
            <a:ext cx="4449763" cy="5397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lIns="118515" tIns="59258" rIns="118515" bIns="59258" anchor="ctr"/>
          <a:p>
            <a:pPr algn="ctr" defTabSz="913130"/>
            <a:r>
              <a:rPr lang="en-US" altLang="zh-CN" sz="3400" b="1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Everyday</a:t>
            </a:r>
            <a:r>
              <a:rPr lang="en-US" altLang="zh-CN" sz="3100" b="1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English</a:t>
            </a:r>
            <a:endParaRPr lang="en-US" altLang="zh-CN" sz="3100" b="1">
              <a:solidFill>
                <a:srgbClr val="FF0066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7655" name="矩形 27654"/>
          <p:cNvSpPr/>
          <p:nvPr/>
        </p:nvSpPr>
        <p:spPr>
          <a:xfrm>
            <a:off x="457200" y="3352800"/>
            <a:ext cx="4572000" cy="106680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3200" b="1">
                <a:latin typeface="Times New Roman" panose="02020603050405020304" pitchFamily="18" charset="0"/>
              </a:rPr>
              <a:t>• Who is calling, please?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r>
              <a:rPr lang="en-US" altLang="zh-CN" sz="3200" b="1">
                <a:latin typeface="Times New Roman" panose="02020603050405020304" pitchFamily="18" charset="0"/>
              </a:rPr>
              <a:t>• This is …speaking.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27656" name="文本框 27655"/>
          <p:cNvSpPr txBox="1"/>
          <p:nvPr/>
        </p:nvSpPr>
        <p:spPr>
          <a:xfrm>
            <a:off x="3962400" y="5105400"/>
            <a:ext cx="47926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2" charset="-122"/>
              </a:rPr>
              <a:t>见视频</a:t>
            </a:r>
            <a:r>
              <a:rPr lang="en-US" altLang="zh-CN" sz="2400" b="1">
                <a:latin typeface="Arial" panose="020B0604020202020204" pitchFamily="34" charset="0"/>
                <a:ea typeface="黑体" panose="02010609060101010101" pitchFamily="2" charset="-122"/>
              </a:rPr>
              <a:t>Module 9 Unit 1 Activity 3</a:t>
            </a:r>
            <a:endParaRPr lang="en-US" altLang="zh-CN" sz="24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2713" name="组合 72712"/>
          <p:cNvGrpSpPr/>
          <p:nvPr/>
        </p:nvGrpSpPr>
        <p:grpSpPr>
          <a:xfrm>
            <a:off x="609600" y="533400"/>
            <a:ext cx="7543800" cy="1371600"/>
            <a:chOff x="288" y="384"/>
            <a:chExt cx="4752" cy="864"/>
          </a:xfrm>
        </p:grpSpPr>
        <p:sp>
          <p:nvSpPr>
            <p:cNvPr id="72708" name="椭圆 72707"/>
            <p:cNvSpPr/>
            <p:nvPr/>
          </p:nvSpPr>
          <p:spPr>
            <a:xfrm>
              <a:off x="288" y="384"/>
              <a:ext cx="4752" cy="864"/>
            </a:xfrm>
            <a:prstGeom prst="ellipse">
              <a:avLst/>
            </a:prstGeom>
            <a:solidFill>
              <a:srgbClr val="FFFF99">
                <a:alpha val="59000"/>
              </a:srgbClr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2709" name="文本框 72708"/>
            <p:cNvSpPr txBox="1"/>
            <p:nvPr/>
          </p:nvSpPr>
          <p:spPr>
            <a:xfrm>
              <a:off x="432" y="490"/>
              <a:ext cx="4512" cy="7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3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Do you have any problems with friendship?</a:t>
              </a:r>
              <a:endParaRPr lang="en-US" altLang="zh-CN" sz="3400" b="1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72710" name="文本框 72709"/>
          <p:cNvSpPr txBox="1"/>
          <p:nvPr/>
        </p:nvSpPr>
        <p:spPr>
          <a:xfrm>
            <a:off x="685800" y="2217738"/>
            <a:ext cx="4267200" cy="1104900"/>
          </a:xfrm>
          <a:prstGeom prst="rect">
            <a:avLst/>
          </a:prstGeom>
          <a:noFill/>
          <a:ln w="38100" cap="flat" cmpd="sng">
            <a:solidFill>
              <a:srgbClr val="FF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I’m shy and I haven’t had many friends.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72711" name="文本框 72710"/>
          <p:cNvSpPr txBox="1"/>
          <p:nvPr/>
        </p:nvSpPr>
        <p:spPr>
          <a:xfrm>
            <a:off x="685800" y="4800600"/>
            <a:ext cx="4572000" cy="1592263"/>
          </a:xfrm>
          <a:prstGeom prst="rect">
            <a:avLst/>
          </a:prstGeom>
          <a:noFill/>
          <a:ln w="38100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I had a big fight with my best friend and we don’t talk to each other now.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72712" name="文本框 72711"/>
          <p:cNvSpPr txBox="1"/>
          <p:nvPr/>
        </p:nvSpPr>
        <p:spPr>
          <a:xfrm>
            <a:off x="685800" y="3505200"/>
            <a:ext cx="4267200" cy="1104900"/>
          </a:xfrm>
          <a:prstGeom prst="rect">
            <a:avLst/>
          </a:prstGeom>
          <a:solidFill>
            <a:schemeClr val="bg1">
              <a:alpha val="48000"/>
            </a:schemeClr>
          </a:solidFill>
          <a:ln w="38100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My friend wants to copy my homework.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pic>
        <p:nvPicPr>
          <p:cNvPr id="72714" name="图片 72713" descr="Redocn_20130424141725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1200" y="2819400"/>
            <a:ext cx="2433638" cy="3581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 animBg="1"/>
      <p:bldP spid="72711" grpId="0" animBg="1"/>
      <p:bldP spid="727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8" name="矩形 36867"/>
          <p:cNvSpPr/>
          <p:nvPr/>
        </p:nvSpPr>
        <p:spPr>
          <a:xfrm>
            <a:off x="381000" y="1812925"/>
            <a:ext cx="8382000" cy="435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en-US" altLang="zh-CN" sz="3200" b="1">
                <a:solidFill>
                  <a:srgbClr val="009900"/>
                </a:solidFill>
                <a:latin typeface="Times New Roman" panose="02020603050405020304" pitchFamily="18" charset="0"/>
              </a:rPr>
              <a:t>Student A:</a:t>
            </a:r>
            <a:r>
              <a:rPr lang="en-US" altLang="zh-CN" sz="3200" b="1">
                <a:latin typeface="Times New Roman" panose="02020603050405020304" pitchFamily="18" charset="0"/>
              </a:rPr>
              <a:t> You call the helpline to ask for  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                advice on your problems: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Char char="•"/>
            </a:pPr>
            <a:r>
              <a:rPr lang="en-US" altLang="zh-CN" sz="3200" b="1">
                <a:solidFill>
                  <a:schemeClr val="folHlink"/>
                </a:solidFill>
                <a:latin typeface="Times New Roman" panose="02020603050405020304" pitchFamily="18" charset="0"/>
              </a:rPr>
              <a:t> I’m shy and I haven’t had many friends.</a:t>
            </a:r>
            <a:endParaRPr lang="en-US" altLang="zh-CN" sz="3200" b="1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Char char="•"/>
            </a:pPr>
            <a:r>
              <a:rPr lang="en-US" altLang="zh-CN" sz="3200" b="1">
                <a:solidFill>
                  <a:schemeClr val="folHlink"/>
                </a:solidFill>
                <a:latin typeface="Times New Roman" panose="02020603050405020304" pitchFamily="18" charset="0"/>
              </a:rPr>
              <a:t> I had a big fight with my best friend and we  </a:t>
            </a:r>
            <a:endParaRPr lang="en-US" altLang="zh-CN" sz="3200" b="1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3200" b="1">
                <a:solidFill>
                  <a:schemeClr val="folHlink"/>
                </a:solidFill>
                <a:latin typeface="Times New Roman" panose="02020603050405020304" pitchFamily="18" charset="0"/>
              </a:rPr>
              <a:t>  don’t talk to each other now.</a:t>
            </a:r>
            <a:endParaRPr lang="en-US" altLang="zh-CN" sz="3200" b="1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Char char="•"/>
            </a:pPr>
            <a:r>
              <a:rPr lang="en-US" altLang="zh-CN" sz="3200" b="1">
                <a:solidFill>
                  <a:schemeClr val="folHlink"/>
                </a:solidFill>
                <a:latin typeface="Times New Roman" panose="02020603050405020304" pitchFamily="18" charset="0"/>
              </a:rPr>
              <a:t> I have to go to a new school, but I don’t want  </a:t>
            </a:r>
            <a:endParaRPr lang="en-US" altLang="zh-CN" sz="3200" b="1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3200" b="1">
                <a:solidFill>
                  <a:schemeClr val="folHlink"/>
                </a:solidFill>
                <a:latin typeface="Times New Roman" panose="02020603050405020304" pitchFamily="18" charset="0"/>
              </a:rPr>
              <a:t>  to leave my friends.</a:t>
            </a:r>
            <a:endParaRPr lang="en-US" altLang="zh-CN" sz="3200" b="1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0" name="矩形 36869"/>
          <p:cNvSpPr/>
          <p:nvPr/>
        </p:nvSpPr>
        <p:spPr>
          <a:xfrm>
            <a:off x="152400" y="457200"/>
            <a:ext cx="8839200" cy="1127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400" b="1">
                <a:solidFill>
                  <a:srgbClr val="000066"/>
                </a:solidFill>
                <a:latin typeface="Times New Roman" panose="02020603050405020304" pitchFamily="18" charset="0"/>
              </a:rPr>
              <a:t>6. Work in pairs. Talk about your problems  </a:t>
            </a:r>
            <a:endParaRPr lang="en-US" altLang="zh-CN" sz="3400" b="1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r>
              <a:rPr lang="en-US" altLang="zh-CN" sz="3400" b="1">
                <a:solidFill>
                  <a:srgbClr val="000066"/>
                </a:solidFill>
                <a:latin typeface="Times New Roman" panose="02020603050405020304" pitchFamily="18" charset="0"/>
              </a:rPr>
              <a:t>    with friendship. </a:t>
            </a:r>
            <a:endParaRPr lang="en-US" altLang="zh-CN" sz="3400" b="1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3" name="矩形 37892"/>
          <p:cNvSpPr/>
          <p:nvPr/>
        </p:nvSpPr>
        <p:spPr>
          <a:xfrm>
            <a:off x="228600" y="381000"/>
            <a:ext cx="8610600" cy="3378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5000"/>
              </a:lnSpc>
            </a:pPr>
            <a:r>
              <a:rPr lang="en-US" altLang="zh-CN" sz="3200" b="1">
                <a:solidFill>
                  <a:srgbClr val="009900"/>
                </a:solidFill>
                <a:latin typeface="Times New Roman" panose="02020603050405020304" pitchFamily="18" charset="0"/>
              </a:rPr>
              <a:t>Student B:</a:t>
            </a:r>
            <a:r>
              <a:rPr lang="en-US" altLang="zh-CN" sz="3200" b="1">
                <a:latin typeface="Times New Roman" panose="02020603050405020304" pitchFamily="18" charset="0"/>
              </a:rPr>
              <a:t> You work on the helpline.  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3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                Listen to Student A’s problems  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3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                   and try to help.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35000"/>
              </a:lnSpc>
            </a:pPr>
            <a:r>
              <a:rPr lang="zh-TW" altLang="en-US" sz="32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— </a:t>
            </a:r>
            <a:r>
              <a:rPr lang="en-US" altLang="zh-CN" sz="3200" b="1">
                <a:solidFill>
                  <a:schemeClr val="folHlink"/>
                </a:solidFill>
                <a:latin typeface="Times New Roman" panose="02020603050405020304" pitchFamily="18" charset="0"/>
              </a:rPr>
              <a:t>This is... on the helpline. How can I help you?</a:t>
            </a:r>
            <a:endParaRPr lang="en-US" altLang="zh-CN" sz="3200" b="1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5000"/>
              </a:lnSpc>
            </a:pPr>
            <a:r>
              <a:rPr lang="en-US" altLang="zh-CN" sz="3200" b="1">
                <a:solidFill>
                  <a:schemeClr val="folHlink"/>
                </a:solidFill>
                <a:latin typeface="Times New Roman" panose="02020603050405020304" pitchFamily="18" charset="0"/>
              </a:rPr>
              <a:t>— This is... speaking. I have a problem…</a:t>
            </a:r>
            <a:endParaRPr lang="en-US" altLang="zh-CN" sz="3200" b="1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7896" name="图片 37895" descr="200784101138200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0" y="3886200"/>
            <a:ext cx="26035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7" name="图片 37896" descr="lianggetongxue_1744645_sma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038600"/>
            <a:ext cx="3048000" cy="2451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2" name="文本框 81921"/>
          <p:cNvSpPr txBox="1"/>
          <p:nvPr/>
        </p:nvSpPr>
        <p:spPr>
          <a:xfrm>
            <a:off x="304800" y="1331913"/>
            <a:ext cx="8610600" cy="1335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5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Words:</a:t>
            </a:r>
            <a:r>
              <a:rPr lang="en-US" altLang="zh-CN" sz="3200" b="1">
                <a:latin typeface="Times New Roman" panose="02020603050405020304" pitchFamily="18" charset="0"/>
              </a:rPr>
              <a:t> 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8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separate   explain    mention herself     whether    lonely   regret    patient    introduce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81923" name="矩形 81922"/>
          <p:cNvSpPr/>
          <p:nvPr/>
        </p:nvSpPr>
        <p:spPr>
          <a:xfrm>
            <a:off x="304800" y="3048000"/>
            <a:ext cx="8534400" cy="920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5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Phrases: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5000"/>
              </a:lnSpc>
            </a:pPr>
            <a:r>
              <a:rPr lang="en-US" altLang="zh-CN" sz="3200" b="1" err="1">
                <a:latin typeface="Times New Roman" panose="02020603050405020304" pitchFamily="18" charset="0"/>
              </a:rPr>
              <a:t>join in    encourage sb</a:t>
            </a:r>
            <a:r>
              <a:rPr lang="en-US" altLang="zh-CN" sz="3200" b="1">
                <a:latin typeface="Times New Roman" panose="02020603050405020304" pitchFamily="18" charset="0"/>
              </a:rPr>
              <a:t>. to do    refuse to do     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81924" name="文本框 81923"/>
          <p:cNvSpPr txBox="1"/>
          <p:nvPr/>
        </p:nvSpPr>
        <p:spPr>
          <a:xfrm>
            <a:off x="304800" y="4419600"/>
            <a:ext cx="8382000" cy="1749425"/>
          </a:xfrm>
          <a:prstGeom prst="rect">
            <a:avLst/>
          </a:prstGeom>
          <a:solidFill>
            <a:schemeClr val="bg1">
              <a:alpha val="58000"/>
            </a:schemeClr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85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Patterns: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5000"/>
              </a:lnSpc>
              <a:buChar char="•"/>
            </a:pPr>
            <a:r>
              <a:rPr lang="en-US" altLang="zh-CN" sz="3200" b="1">
                <a:latin typeface="Times New Roman" panose="02020603050405020304" pitchFamily="18" charset="0"/>
              </a:rPr>
              <a:t>Tell me when the problem started.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85000"/>
              </a:lnSpc>
              <a:buChar char="•"/>
            </a:pPr>
            <a:r>
              <a:rPr lang="en-US" altLang="zh-CN" sz="3200" b="1">
                <a:latin typeface="Times New Roman" panose="02020603050405020304" pitchFamily="18" charset="0"/>
              </a:rPr>
              <a:t>So could you explain what happened then?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85000"/>
              </a:lnSpc>
              <a:buChar char="•"/>
            </a:pPr>
            <a:r>
              <a:rPr lang="en-US" altLang="zh-CN" sz="3200" b="1">
                <a:latin typeface="Times New Roman" panose="02020603050405020304" pitchFamily="18" charset="0"/>
              </a:rPr>
              <a:t>Do you know why she treats you like that?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81925" name="矩形 81924"/>
          <p:cNvSpPr/>
          <p:nvPr/>
        </p:nvSpPr>
        <p:spPr>
          <a:xfrm>
            <a:off x="2819400" y="381000"/>
            <a:ext cx="2971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Focus on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矩形 101377"/>
          <p:cNvSpPr/>
          <p:nvPr/>
        </p:nvSpPr>
        <p:spPr>
          <a:xfrm>
            <a:off x="457200" y="2133600"/>
            <a:ext cx="8077200" cy="45231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</a:rPr>
              <a:t>The good friends got ____ when they went to different colleges.</a:t>
            </a:r>
            <a:endParaRPr lang="en-US" altLang="zh-CN" sz="3200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   </a:t>
            </a:r>
            <a:r>
              <a:rPr lang="en-US" altLang="zh-CN" sz="3200" dirty="0">
                <a:solidFill>
                  <a:schemeClr val="hlink"/>
                </a:solidFill>
                <a:latin typeface="Times New Roman" panose="02020603050405020304" pitchFamily="18" charset="0"/>
              </a:rPr>
              <a:t>A. part       B. separate     C. separated</a:t>
            </a:r>
            <a:r>
              <a:rPr lang="en-US" altLang="zh-CN" sz="3200" dirty="0">
                <a:latin typeface="Times New Roman" panose="02020603050405020304" pitchFamily="18" charset="0"/>
              </a:rPr>
              <a:t>    </a:t>
            </a:r>
            <a:endParaRPr lang="en-US" altLang="zh-CN" sz="3200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2. Don’t refuse ___ to others' advice. They may be very helpful.</a:t>
            </a:r>
            <a:endParaRPr lang="en-US" altLang="zh-CN" sz="3200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  </a:t>
            </a:r>
            <a:r>
              <a:rPr lang="en-US" altLang="zh-CN" sz="3200" dirty="0">
                <a:solidFill>
                  <a:schemeClr val="hlink"/>
                </a:solidFill>
                <a:latin typeface="Times New Roman" panose="02020603050405020304" pitchFamily="18" charset="0"/>
              </a:rPr>
              <a:t>A. to listen         B. listen           C. listening</a:t>
            </a:r>
            <a:endParaRPr lang="en-US" altLang="zh-CN" sz="32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381" name="文本框 101380"/>
          <p:cNvSpPr txBox="1"/>
          <p:nvPr/>
        </p:nvSpPr>
        <p:spPr>
          <a:xfrm>
            <a:off x="4648200" y="2286000"/>
            <a:ext cx="584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06780"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382" name="文本框 101381"/>
          <p:cNvSpPr txBox="1"/>
          <p:nvPr/>
        </p:nvSpPr>
        <p:spPr>
          <a:xfrm>
            <a:off x="3200400" y="4495800"/>
            <a:ext cx="584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06780"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7" name="矩形 101382"/>
          <p:cNvSpPr>
            <a:spLocks noTextEdit="1"/>
          </p:cNvSpPr>
          <p:nvPr/>
        </p:nvSpPr>
        <p:spPr>
          <a:xfrm>
            <a:off x="457200" y="1066800"/>
            <a:ext cx="2743200" cy="822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一、单项选择题。</a:t>
            </a:r>
            <a:endParaRPr lang="zh-CN" altLang="en-US" sz="3600" b="1">
              <a:ln w="1905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58" name="矩形 101383"/>
          <p:cNvSpPr>
            <a:spLocks noTextEdit="1"/>
          </p:cNvSpPr>
          <p:nvPr/>
        </p:nvSpPr>
        <p:spPr>
          <a:xfrm>
            <a:off x="4343400" y="838200"/>
            <a:ext cx="2667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Exercise</a:t>
            </a:r>
            <a:endParaRPr lang="zh-CN" altLang="en-US" sz="3600" b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1" grpId="0"/>
      <p:bldP spid="1013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seperat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0" y="4295775"/>
            <a:ext cx="3810000" cy="2466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regre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865" y="4407535"/>
            <a:ext cx="4191000" cy="22434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refu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025" y="1171575"/>
            <a:ext cx="2454275" cy="3001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标题 8193"/>
          <p:cNvSpPr>
            <a:spLocks noGrp="1"/>
          </p:cNvSpPr>
          <p:nvPr>
            <p:ph type="title"/>
          </p:nvPr>
        </p:nvSpPr>
        <p:spPr>
          <a:xfrm>
            <a:off x="31750" y="28575"/>
            <a:ext cx="8229600" cy="1143000"/>
          </a:xfrm>
          <a:noFill/>
          <a:ln>
            <a:noFill/>
          </a:ln>
        </p:spPr>
        <p:txBody>
          <a:bodyPr/>
          <a:p>
            <a:pPr eaLnBrk="1" hangingPunct="1"/>
            <a:r>
              <a:rPr lang="en-US" altLang="zh-CN" sz="4400" dirty="0">
                <a:solidFill>
                  <a:srgbClr val="FF0066"/>
                </a:solidFill>
              </a:rPr>
              <a:t>Guessing Game:</a:t>
            </a:r>
            <a:endParaRPr lang="en-US" altLang="zh-CN" sz="4400" dirty="0">
              <a:solidFill>
                <a:srgbClr val="FF0066"/>
              </a:solidFill>
            </a:endParaRPr>
          </a:p>
        </p:txBody>
      </p:sp>
      <p:pic>
        <p:nvPicPr>
          <p:cNvPr id="8195" name="内容占位符 8194" descr="introduce"/>
          <p:cNvPicPr>
            <a:picLocks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1750" y="1171575"/>
            <a:ext cx="2708275" cy="3001963"/>
          </a:xfrm>
          <a:noFill/>
          <a:ln>
            <a:noFill/>
          </a:ln>
        </p:spPr>
      </p:pic>
      <p:sp>
        <p:nvSpPr>
          <p:cNvPr id="8198" name="文本框 8197"/>
          <p:cNvSpPr txBox="1"/>
          <p:nvPr/>
        </p:nvSpPr>
        <p:spPr>
          <a:xfrm>
            <a:off x="1003935" y="4930775"/>
            <a:ext cx="2331720" cy="70675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p>
            <a:r>
              <a:rPr lang="en-US" altLang="zh-CN" sz="4000" dirty="0">
                <a:latin typeface="Arial" panose="020B0604020202020204" pitchFamily="34" charset="0"/>
              </a:rPr>
              <a:t>separate</a:t>
            </a:r>
            <a:endParaRPr lang="en-US" altLang="zh-CN" sz="4000" dirty="0">
              <a:latin typeface="Arial" panose="020B0604020202020204" pitchFamily="34" charset="0"/>
            </a:endParaRPr>
          </a:p>
        </p:txBody>
      </p:sp>
      <p:sp>
        <p:nvSpPr>
          <p:cNvPr id="8199" name="文本框 8198"/>
          <p:cNvSpPr txBox="1"/>
          <p:nvPr/>
        </p:nvSpPr>
        <p:spPr>
          <a:xfrm>
            <a:off x="7073265" y="5948998"/>
            <a:ext cx="1625600" cy="70167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>
            <a:spAutoFit/>
          </a:bodyPr>
          <a:p>
            <a:r>
              <a:rPr lang="en-US" altLang="zh-CN" sz="4000" dirty="0">
                <a:latin typeface="Arial" panose="020B0604020202020204" pitchFamily="34" charset="0"/>
              </a:rPr>
              <a:t>regret</a:t>
            </a:r>
            <a:endParaRPr lang="en-US" altLang="zh-CN" sz="4000" dirty="0">
              <a:latin typeface="Arial" panose="020B0604020202020204" pitchFamily="34" charset="0"/>
            </a:endParaRPr>
          </a:p>
        </p:txBody>
      </p:sp>
      <p:sp>
        <p:nvSpPr>
          <p:cNvPr id="8201" name="文本框 8200"/>
          <p:cNvSpPr txBox="1"/>
          <p:nvPr/>
        </p:nvSpPr>
        <p:spPr>
          <a:xfrm>
            <a:off x="189865" y="3013710"/>
            <a:ext cx="2392363" cy="6413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dirty="0">
                <a:latin typeface="Arial" panose="020B0604020202020204" pitchFamily="34" charset="0"/>
              </a:rPr>
              <a:t>introduce </a:t>
            </a:r>
            <a:endParaRPr lang="zh-CN" altLang="en-US" sz="3600" dirty="0">
              <a:latin typeface="Arial" panose="020B0604020202020204" pitchFamily="34" charset="0"/>
            </a:endParaRPr>
          </a:p>
        </p:txBody>
      </p:sp>
      <p:sp>
        <p:nvSpPr>
          <p:cNvPr id="8202" name="文本框 8201"/>
          <p:cNvSpPr txBox="1"/>
          <p:nvPr/>
        </p:nvSpPr>
        <p:spPr>
          <a:xfrm>
            <a:off x="2952115" y="3108325"/>
            <a:ext cx="1555750" cy="6413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dirty="0">
                <a:latin typeface="Arial" panose="020B0604020202020204" pitchFamily="34" charset="0"/>
              </a:rPr>
              <a:t>refuse</a:t>
            </a:r>
            <a:endParaRPr lang="en-US" altLang="zh-CN" sz="3600" dirty="0">
              <a:latin typeface="Arial" panose="020B0604020202020204" pitchFamily="34" charset="0"/>
            </a:endParaRPr>
          </a:p>
        </p:txBody>
      </p:sp>
      <p:pic>
        <p:nvPicPr>
          <p:cNvPr id="8203" name="图片 8202" descr="BTM(5$CJ5]~1P@}AYJ_3CP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2400" y="1295400"/>
            <a:ext cx="3962400" cy="27152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4" name="文本框 8203"/>
          <p:cNvSpPr txBox="1"/>
          <p:nvPr/>
        </p:nvSpPr>
        <p:spPr>
          <a:xfrm>
            <a:off x="6711950" y="3108325"/>
            <a:ext cx="1757363" cy="6413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dirty="0">
                <a:latin typeface="Arial" panose="020B0604020202020204" pitchFamily="34" charset="0"/>
              </a:rPr>
              <a:t>explain</a:t>
            </a:r>
            <a:endParaRPr lang="zh-CN" altLang="en-US" sz="3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ldLvl="0" animBg="1"/>
      <p:bldP spid="8199" grpId="0" bldLvl="0" animBg="1"/>
      <p:bldP spid="8201" grpId="0" bldLvl="0" animBg="1"/>
      <p:bldP spid="8202" grpId="0" bldLvl="0" animBg="1"/>
      <p:bldP spid="8204" grpId="0" bldLvl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矩形 102401"/>
          <p:cNvSpPr/>
          <p:nvPr/>
        </p:nvSpPr>
        <p:spPr>
          <a:xfrm>
            <a:off x="533400" y="2133600"/>
            <a:ext cx="8308340" cy="37077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>
              <a:lnSpc>
                <a:spcPct val="14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3. My father often ______ the importance of study to me.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4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     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A. mention             B. mentions        </a:t>
            </a:r>
            <a:endParaRPr lang="en-US" altLang="zh-CN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40000"/>
              </a:lnSpc>
            </a:pP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    C. mentioned          D. mentioning</a:t>
            </a:r>
            <a:endParaRPr lang="en-US" altLang="zh-CN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4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4. When others don’t understand, you should be patient _____ them.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4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  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A. to           B. at        C. with           D. for</a:t>
            </a:r>
            <a:endParaRPr lang="en-US" altLang="zh-CN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03" name="文本框 102402"/>
          <p:cNvSpPr txBox="1"/>
          <p:nvPr/>
        </p:nvSpPr>
        <p:spPr>
          <a:xfrm>
            <a:off x="3733800" y="2133600"/>
            <a:ext cx="584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06780"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04" name="文本框 102403"/>
          <p:cNvSpPr txBox="1"/>
          <p:nvPr/>
        </p:nvSpPr>
        <p:spPr>
          <a:xfrm>
            <a:off x="1120140" y="4555490"/>
            <a:ext cx="584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06780"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/>
      <p:bldP spid="10240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矩形 103425"/>
          <p:cNvSpPr/>
          <p:nvPr/>
        </p:nvSpPr>
        <p:spPr>
          <a:xfrm>
            <a:off x="533400" y="1371600"/>
            <a:ext cx="8153400" cy="50927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5. Kate's family moved to a new place. She   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    often stays _____ at home and sometimes 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    she feels ______ without friends now.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      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A. alone; alone           B. alone ; lonely </a:t>
            </a:r>
            <a:endParaRPr lang="en-US" altLang="zh-CN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      C. lonely; lonely         D. lonely: alone</a:t>
            </a:r>
            <a:endParaRPr lang="en-US" altLang="zh-CN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6. —Who's calling, please?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    — ______ Lingling speaking.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         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A. I am	           B. She is</a:t>
            </a:r>
            <a:endParaRPr lang="en-US" altLang="zh-CN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         C. This is             D. That is</a:t>
            </a:r>
            <a:endParaRPr lang="en-US" altLang="zh-CN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27" name="文本框 103426"/>
          <p:cNvSpPr txBox="1"/>
          <p:nvPr/>
        </p:nvSpPr>
        <p:spPr>
          <a:xfrm>
            <a:off x="2895600" y="1905000"/>
            <a:ext cx="584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06780"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28" name="文本框 103427"/>
          <p:cNvSpPr txBox="1"/>
          <p:nvPr/>
        </p:nvSpPr>
        <p:spPr>
          <a:xfrm>
            <a:off x="1676400" y="4648200"/>
            <a:ext cx="584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06780"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/>
      <p:bldP spid="10342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矩形 104449"/>
          <p:cNvSpPr/>
          <p:nvPr/>
        </p:nvSpPr>
        <p:spPr>
          <a:xfrm>
            <a:off x="533400" y="1905000"/>
            <a:ext cx="9072245" cy="47637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5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7.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</a:rPr>
              <a:t>—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Is that Betty speaking?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5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</a:rPr>
              <a:t>—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Sorry, She’s out. May I ____?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5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A. take a message    B. leave a message</a:t>
            </a:r>
            <a:endParaRPr lang="en-US" altLang="zh-CN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5000"/>
              </a:lnSpc>
            </a:pP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    C. give a message    D. write a message</a:t>
            </a:r>
            <a:endParaRPr lang="en-US" altLang="zh-CN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5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8. ____ your help, I can’t make so much 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5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   progress.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5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A. With   B. Under    C. Below    D. Without</a:t>
            </a:r>
            <a:endParaRPr lang="en-US" altLang="zh-CN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1" name="文本框 104450"/>
          <p:cNvSpPr txBox="1"/>
          <p:nvPr/>
        </p:nvSpPr>
        <p:spPr>
          <a:xfrm>
            <a:off x="5029200" y="2590800"/>
            <a:ext cx="584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06780"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2" name="文本框 104451"/>
          <p:cNvSpPr txBox="1"/>
          <p:nvPr/>
        </p:nvSpPr>
        <p:spPr>
          <a:xfrm>
            <a:off x="1066800" y="4572000"/>
            <a:ext cx="584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06780"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/>
      <p:bldP spid="10445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矩形 105473"/>
          <p:cNvSpPr/>
          <p:nvPr/>
        </p:nvSpPr>
        <p:spPr>
          <a:xfrm>
            <a:off x="762000" y="2209800"/>
            <a:ext cx="7924800" cy="41878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lnSpc>
                <a:spcPct val="16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9. He regretted ______ his father yesterday.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16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A. having not seen          B. seeing not</a:t>
            </a:r>
            <a:endParaRPr lang="en-US" altLang="zh-CN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160000"/>
              </a:lnSpc>
            </a:pP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     C. not to see                    D. not seeing </a:t>
            </a:r>
            <a:endParaRPr lang="en-US" altLang="zh-CN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16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10. I regret ______ that we have no news for  you.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16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A. to say                     B. saying</a:t>
            </a:r>
            <a:endParaRPr lang="en-US" altLang="zh-CN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160000"/>
              </a:lnSpc>
            </a:pP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          C. to have said           D. having said</a:t>
            </a:r>
            <a:endParaRPr lang="en-US" altLang="zh-CN" sz="2800" dirty="0">
              <a:solidFill>
                <a:schemeClr val="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475" name="文本框 105474"/>
          <p:cNvSpPr txBox="1"/>
          <p:nvPr/>
        </p:nvSpPr>
        <p:spPr>
          <a:xfrm>
            <a:off x="3429000" y="2362200"/>
            <a:ext cx="584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06780"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476" name="文本框 105475"/>
          <p:cNvSpPr txBox="1"/>
          <p:nvPr/>
        </p:nvSpPr>
        <p:spPr>
          <a:xfrm>
            <a:off x="2895600" y="4343400"/>
            <a:ext cx="584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06780"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/>
      <p:bldP spid="10547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文本框 123906"/>
          <p:cNvSpPr txBox="1"/>
          <p:nvPr/>
        </p:nvSpPr>
        <p:spPr>
          <a:xfrm>
            <a:off x="228600" y="2362200"/>
            <a:ext cx="8686800" cy="41687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10000"/>
              </a:spcBef>
              <a:buAutoNum type="arabicPeriod"/>
            </a:pPr>
            <a:r>
              <a:rPr lang="en-GB" altLang="zh-CN" sz="2500" dirty="0">
                <a:latin typeface="Times New Roman" panose="02020603050405020304" pitchFamily="18" charset="0"/>
              </a:rPr>
              <a:t>The mothers try to ________ the fighting children. </a:t>
            </a:r>
            <a:endParaRPr lang="en-GB" altLang="zh-CN" sz="2500"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10000"/>
              </a:spcBef>
              <a:buAutoNum type="arabicPeriod"/>
            </a:pPr>
            <a:r>
              <a:rPr lang="en-GB" altLang="zh-CN" sz="2500" dirty="0">
                <a:latin typeface="Times New Roman" panose="02020603050405020304" pitchFamily="18" charset="0"/>
              </a:rPr>
              <a:t>He _________ the meaning of this word to the students with some examples.</a:t>
            </a:r>
            <a:endParaRPr lang="en-GB" altLang="zh-CN" sz="2500"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10000"/>
              </a:spcBef>
              <a:buAutoNum type="arabicPeriod"/>
            </a:pPr>
            <a:r>
              <a:rPr lang="en-GB" altLang="zh-CN" sz="2500" dirty="0">
                <a:latin typeface="Times New Roman" panose="02020603050405020304" pitchFamily="18" charset="0"/>
              </a:rPr>
              <a:t>The girl often _________ the boy’s name before her parents. </a:t>
            </a:r>
            <a:endParaRPr lang="en-GB" altLang="zh-CN" sz="2500"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10000"/>
              </a:spcBef>
              <a:buAutoNum type="arabicPeriod"/>
            </a:pPr>
            <a:r>
              <a:rPr lang="en-GB" altLang="zh-CN" sz="2500" dirty="0">
                <a:latin typeface="Times New Roman" panose="02020603050405020304" pitchFamily="18" charset="0"/>
              </a:rPr>
              <a:t>I am going to Beijing on business, so I have to _______ his invitation. </a:t>
            </a:r>
            <a:endParaRPr lang="en-US" altLang="zh-CN" sz="2500"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10000"/>
              </a:spcBef>
              <a:buAutoNum type="arabicPeriod"/>
            </a:pPr>
            <a:r>
              <a:rPr lang="en-GB" altLang="zh-CN" sz="2500" dirty="0">
                <a:latin typeface="Times New Roman" panose="02020603050405020304" pitchFamily="18" charset="0"/>
              </a:rPr>
              <a:t>Teachers should not _______ their students coldly.</a:t>
            </a:r>
            <a:endParaRPr lang="en-GB" altLang="zh-CN" sz="2500"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10000"/>
              </a:spcBef>
              <a:buAutoNum type="arabicPeriod"/>
            </a:pPr>
            <a:r>
              <a:rPr lang="en-GB" altLang="zh-CN" sz="2500" dirty="0">
                <a:latin typeface="Times New Roman" panose="02020603050405020304" pitchFamily="18" charset="0"/>
              </a:rPr>
              <a:t>I _______ leaving my little sister alone in the house.</a:t>
            </a:r>
            <a:endParaRPr lang="en-GB" altLang="zh-CN" sz="2500"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10000"/>
              </a:spcBef>
              <a:buAutoNum type="arabicPeriod"/>
            </a:pPr>
            <a:r>
              <a:rPr lang="en-GB" altLang="zh-CN" sz="2500" dirty="0">
                <a:latin typeface="Times New Roman" panose="02020603050405020304" pitchFamily="18" charset="0"/>
              </a:rPr>
              <a:t>Allow me to _________ a friend to you.</a:t>
            </a:r>
            <a:endParaRPr lang="en-GB" altLang="zh-CN" sz="2500"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10000"/>
              </a:spcBef>
              <a:buAutoNum type="arabicPeriod"/>
            </a:pPr>
            <a:r>
              <a:rPr lang="en-GB" altLang="zh-CN" sz="2500" dirty="0">
                <a:latin typeface="Times New Roman" panose="02020603050405020304" pitchFamily="18" charset="0"/>
              </a:rPr>
              <a:t>He ____________ me and told me not to give up.</a:t>
            </a:r>
            <a:endParaRPr lang="en-GB" altLang="zh-CN" sz="2500" dirty="0">
              <a:latin typeface="Times New Roman" panose="02020603050405020304" pitchFamily="18" charset="0"/>
            </a:endParaRPr>
          </a:p>
        </p:txBody>
      </p:sp>
      <p:sp>
        <p:nvSpPr>
          <p:cNvPr id="123908" name="文本框 123907"/>
          <p:cNvSpPr txBox="1"/>
          <p:nvPr/>
        </p:nvSpPr>
        <p:spPr>
          <a:xfrm>
            <a:off x="0" y="1371600"/>
            <a:ext cx="9144000" cy="885825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>
            <a:spAutoFit/>
          </a:bodyPr>
          <a:p>
            <a:pPr algn="ctr"/>
            <a:r>
              <a:rPr lang="en-GB" altLang="zh-CN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treat </a:t>
            </a:r>
            <a:r>
              <a:rPr lang="zh-CN" altLang="en-GB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（对待）</a:t>
            </a:r>
            <a:r>
              <a:rPr lang="zh-CN" altLang="en-GB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r>
              <a:rPr lang="en-GB" altLang="zh-CN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regret </a:t>
            </a:r>
            <a:r>
              <a:rPr lang="zh-CN" altLang="en-GB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（后悔）</a:t>
            </a:r>
            <a:r>
              <a:rPr lang="zh-CN" altLang="en-GB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r>
              <a:rPr lang="en-GB" altLang="zh-CN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introduce </a:t>
            </a:r>
            <a:r>
              <a:rPr lang="zh-CN" altLang="en-GB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（介绍）</a:t>
            </a:r>
            <a:r>
              <a:rPr lang="zh-CN" altLang="en-GB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r>
              <a:rPr lang="en-GB" altLang="zh-CN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mention </a:t>
            </a:r>
            <a:r>
              <a:rPr lang="zh-CN" altLang="en-GB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（提到）</a:t>
            </a:r>
            <a:r>
              <a:rPr lang="zh-CN" altLang="en-GB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   </a:t>
            </a:r>
            <a:r>
              <a:rPr lang="en-GB" altLang="zh-CN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separate </a:t>
            </a:r>
            <a:r>
              <a:rPr lang="zh-CN" altLang="en-GB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（分开）</a:t>
            </a:r>
            <a:r>
              <a:rPr lang="zh-CN" altLang="en-GB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GB" altLang="zh-CN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explain</a:t>
            </a:r>
            <a:r>
              <a:rPr lang="zh-CN" altLang="en-GB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（解释）</a:t>
            </a:r>
            <a:r>
              <a:rPr lang="zh-CN" altLang="en-GB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GB" altLang="zh-CN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refuse </a:t>
            </a:r>
            <a:r>
              <a:rPr lang="zh-CN" altLang="en-GB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（拒绝）</a:t>
            </a:r>
            <a:r>
              <a:rPr lang="zh-CN" altLang="en-GB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   </a:t>
            </a:r>
            <a:r>
              <a:rPr lang="en-GB" altLang="zh-CN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encourage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909" name="文本框 123908"/>
          <p:cNvSpPr txBox="1"/>
          <p:nvPr/>
        </p:nvSpPr>
        <p:spPr>
          <a:xfrm>
            <a:off x="3276600" y="2362200"/>
            <a:ext cx="1371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chemeClr val="hlink"/>
                </a:solidFill>
                <a:latin typeface="Times New Roman" panose="02020603050405020304" pitchFamily="18" charset="0"/>
              </a:rPr>
              <a:t>separate</a:t>
            </a:r>
            <a:endParaRPr lang="en-US" altLang="zh-CN" sz="24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910" name="文本框 123909"/>
          <p:cNvSpPr txBox="1"/>
          <p:nvPr/>
        </p:nvSpPr>
        <p:spPr>
          <a:xfrm>
            <a:off x="1066800" y="2819400"/>
            <a:ext cx="1524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1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explain</a:t>
            </a:r>
            <a:r>
              <a:rPr kumimoji="0" lang="en-US" altLang="zh-CN" sz="2400" b="1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ed</a:t>
            </a:r>
            <a:endParaRPr kumimoji="0" lang="en-US" altLang="zh-CN" sz="2400" b="1" i="0" u="none" strike="noStrike" kern="1200" cap="none" spc="0" normalizeH="0" baseline="0" noProof="1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3911" name="文本框 123910"/>
          <p:cNvSpPr txBox="1"/>
          <p:nvPr/>
        </p:nvSpPr>
        <p:spPr>
          <a:xfrm>
            <a:off x="2667000" y="3581400"/>
            <a:ext cx="1524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1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mention</a:t>
            </a:r>
            <a:r>
              <a:rPr kumimoji="0" lang="en-US" altLang="zh-CN" sz="2400" b="1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</a:t>
            </a:r>
            <a:endParaRPr kumimoji="0" lang="en-US" altLang="zh-CN" sz="2400" b="1" i="0" u="none" strike="noStrike" kern="1200" cap="none" spc="0" normalizeH="0" baseline="0" noProof="1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3912" name="文本框 123911"/>
          <p:cNvSpPr txBox="1"/>
          <p:nvPr/>
        </p:nvSpPr>
        <p:spPr>
          <a:xfrm>
            <a:off x="6934200" y="4038600"/>
            <a:ext cx="1143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chemeClr val="hlink"/>
                </a:solidFill>
                <a:latin typeface="Times New Roman" panose="02020603050405020304" pitchFamily="18" charset="0"/>
              </a:rPr>
              <a:t>refuse</a:t>
            </a:r>
            <a:endParaRPr lang="en-US" altLang="zh-CN" sz="24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913" name="文本框 123912"/>
          <p:cNvSpPr txBox="1"/>
          <p:nvPr/>
        </p:nvSpPr>
        <p:spPr>
          <a:xfrm>
            <a:off x="3581400" y="4800600"/>
            <a:ext cx="838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chemeClr val="hlink"/>
                </a:solidFill>
                <a:latin typeface="Times New Roman" panose="02020603050405020304" pitchFamily="18" charset="0"/>
              </a:rPr>
              <a:t>treat</a:t>
            </a:r>
            <a:endParaRPr lang="en-US" altLang="zh-CN" sz="24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914" name="文本框 123913"/>
          <p:cNvSpPr txBox="1"/>
          <p:nvPr/>
        </p:nvSpPr>
        <p:spPr>
          <a:xfrm>
            <a:off x="838200" y="5257800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chemeClr val="hlink"/>
                </a:solidFill>
                <a:latin typeface="Times New Roman" panose="02020603050405020304" pitchFamily="18" charset="0"/>
              </a:rPr>
              <a:t>regret</a:t>
            </a:r>
            <a:endParaRPr lang="en-US" altLang="zh-CN" sz="24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915" name="文本框 123914"/>
          <p:cNvSpPr txBox="1"/>
          <p:nvPr/>
        </p:nvSpPr>
        <p:spPr>
          <a:xfrm>
            <a:off x="2362200" y="563880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chemeClr val="hlink"/>
                </a:solidFill>
                <a:latin typeface="Times New Roman" panose="02020603050405020304" pitchFamily="18" charset="0"/>
              </a:rPr>
              <a:t>introduce</a:t>
            </a:r>
            <a:endParaRPr lang="en-US" altLang="zh-CN" sz="24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916" name="文本框 123915"/>
          <p:cNvSpPr txBox="1"/>
          <p:nvPr/>
        </p:nvSpPr>
        <p:spPr>
          <a:xfrm>
            <a:off x="1219200" y="6096000"/>
            <a:ext cx="1752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1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encourage</a:t>
            </a:r>
            <a:r>
              <a:rPr kumimoji="0" lang="en-US" altLang="zh-CN" sz="2400" b="1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d</a:t>
            </a:r>
            <a:endParaRPr kumimoji="0" lang="en-US" altLang="zh-CN" sz="2400" b="1" i="0" u="none" strike="noStrike" kern="1200" cap="none" spc="0" normalizeH="0" baseline="0" noProof="1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684" name="矩形 123916"/>
          <p:cNvSpPr>
            <a:spLocks noTextEdit="1"/>
          </p:cNvSpPr>
          <p:nvPr/>
        </p:nvSpPr>
        <p:spPr>
          <a:xfrm>
            <a:off x="228600" y="500063"/>
            <a:ext cx="1143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Words</a:t>
            </a:r>
            <a:endParaRPr lang="zh-CN" altLang="en-US" sz="3600" b="1"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3912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 bldLvl="0" animBg="1"/>
      <p:bldP spid="123909" grpId="0"/>
      <p:bldP spid="123910" grpId="0"/>
      <p:bldP spid="123911" grpId="0"/>
      <p:bldP spid="123913" grpId="0"/>
      <p:bldP spid="123914" grpId="0"/>
      <p:bldP spid="123915" grpId="0"/>
      <p:bldP spid="12391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文本框 107521"/>
          <p:cNvSpPr txBox="1"/>
          <p:nvPr/>
        </p:nvSpPr>
        <p:spPr>
          <a:xfrm>
            <a:off x="457200" y="2209800"/>
            <a:ext cx="8305800" cy="39909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1. </a:t>
            </a:r>
            <a:r>
              <a:rPr lang="zh-CN" altLang="en-US" sz="3200" dirty="0">
                <a:latin typeface="Times New Roman" panose="02020603050405020304" pitchFamily="18" charset="0"/>
              </a:rPr>
              <a:t>我不后悔告诉她我的想法。   </a:t>
            </a:r>
            <a:r>
              <a:rPr lang="en-US" altLang="zh-CN" sz="3200" dirty="0">
                <a:latin typeface="Times New Roman" panose="02020603050405020304" pitchFamily="18" charset="0"/>
              </a:rPr>
              <a:t>___________________________________</a:t>
            </a:r>
            <a:endParaRPr lang="en-US" altLang="zh-CN" sz="3200" dirty="0">
              <a:latin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</a:rPr>
              <a:t>2. </a:t>
            </a:r>
            <a:r>
              <a:rPr lang="zh-CN" altLang="en-US" sz="3200" dirty="0">
                <a:latin typeface="Times New Roman" panose="02020603050405020304" pitchFamily="18" charset="0"/>
              </a:rPr>
              <a:t>请把这个问题给我讲解一下。   </a:t>
            </a:r>
            <a:r>
              <a:rPr lang="en-US" altLang="zh-CN" sz="3200" dirty="0">
                <a:latin typeface="Times New Roman" panose="02020603050405020304" pitchFamily="18" charset="0"/>
              </a:rPr>
              <a:t>___________________________________</a:t>
            </a:r>
            <a:endParaRPr lang="en-US" altLang="zh-CN" sz="3200" dirty="0">
              <a:latin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</a:rPr>
              <a:t>3. </a:t>
            </a:r>
            <a:r>
              <a:rPr lang="zh-CN" altLang="en-US" sz="3200" dirty="0">
                <a:latin typeface="Times New Roman" panose="02020603050405020304" pitchFamily="18" charset="0"/>
              </a:rPr>
              <a:t>他们一起唱圣诞歌。</a:t>
            </a:r>
            <a:endParaRPr lang="zh-CN" altLang="en-US" sz="3200" dirty="0">
              <a:latin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</a:rPr>
              <a:t>______________________________________</a:t>
            </a:r>
            <a:endParaRPr lang="en-US" altLang="zh-CN" sz="3200" dirty="0">
              <a:latin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</a:rPr>
              <a:t>4. </a:t>
            </a:r>
            <a:r>
              <a:rPr lang="zh-CN" altLang="en-US" sz="3200" dirty="0">
                <a:latin typeface="Times New Roman" panose="02020603050405020304" pitchFamily="18" charset="0"/>
              </a:rPr>
              <a:t>我不知道我是否能来。</a:t>
            </a:r>
            <a:endParaRPr lang="zh-CN" altLang="en-US" sz="3200" dirty="0">
              <a:latin typeface="Times New Roman" panose="02020603050405020304" pitchFamily="18" charset="0"/>
            </a:endParaRPr>
          </a:p>
          <a:p>
            <a:r>
              <a:rPr lang="zh-CN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</a:rPr>
              <a:t>___________________________________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107523" name="文本框 107522"/>
          <p:cNvSpPr txBox="1"/>
          <p:nvPr/>
        </p:nvSpPr>
        <p:spPr>
          <a:xfrm>
            <a:off x="990600" y="2667000"/>
            <a:ext cx="5791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I don’t regret telling her my idea.</a:t>
            </a:r>
            <a:endParaRPr lang="en-US" altLang="zh-CN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24" name="文本框 107523"/>
          <p:cNvSpPr txBox="1"/>
          <p:nvPr/>
        </p:nvSpPr>
        <p:spPr>
          <a:xfrm>
            <a:off x="990600" y="3657600"/>
            <a:ext cx="70485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Please explain this problem to me.</a:t>
            </a:r>
            <a:endParaRPr lang="en-US" altLang="zh-CN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25" name="文本框 107524"/>
          <p:cNvSpPr txBox="1"/>
          <p:nvPr/>
        </p:nvSpPr>
        <p:spPr>
          <a:xfrm>
            <a:off x="838200" y="4648200"/>
            <a:ext cx="79883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They all joined in singing the Christmas songs.</a:t>
            </a:r>
            <a:endParaRPr lang="en-US" altLang="zh-CN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26" name="文本框 107525"/>
          <p:cNvSpPr txBox="1"/>
          <p:nvPr/>
        </p:nvSpPr>
        <p:spPr>
          <a:xfrm>
            <a:off x="914400" y="5638800"/>
            <a:ext cx="7086600" cy="519113"/>
          </a:xfrm>
          <a:prstGeom prst="rect">
            <a:avLst/>
          </a:prstGeom>
          <a:solidFill>
            <a:schemeClr val="bg1">
              <a:alpha val="61176"/>
            </a:schemeClr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I don’t know whether I’ll be able to come.</a:t>
            </a:r>
            <a:endParaRPr lang="en-US" altLang="zh-CN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7" name="矩形 107527"/>
          <p:cNvSpPr>
            <a:spLocks noTextEdit="1"/>
          </p:cNvSpPr>
          <p:nvPr/>
        </p:nvSpPr>
        <p:spPr>
          <a:xfrm>
            <a:off x="609600" y="838200"/>
            <a:ext cx="259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三、翻译句子。</a:t>
            </a:r>
            <a:endParaRPr lang="zh-CN" altLang="en-US" sz="3600" b="1">
              <a:ln w="1905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/>
      <p:bldP spid="107524" grpId="0"/>
      <p:bldP spid="107525" grpId="0"/>
      <p:bldP spid="107526" grpId="0" bldLvl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45" name="图片 61444" descr="小黄人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800" y="1803400"/>
            <a:ext cx="4445000" cy="444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3" name="Rectangle 3"/>
          <p:cNvSpPr/>
          <p:nvPr/>
        </p:nvSpPr>
        <p:spPr>
          <a:xfrm>
            <a:off x="609600" y="2209800"/>
            <a:ext cx="4495800" cy="3894138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lIns="118515" tIns="59258" rIns="118515" bIns="59258">
            <a:spAutoFit/>
          </a:bodyPr>
          <a:p>
            <a:pPr defTabSz="913130">
              <a:lnSpc>
                <a:spcPct val="145000"/>
              </a:lnSpc>
              <a:spcBef>
                <a:spcPct val="50000"/>
              </a:spcBef>
              <a:buChar char="•"/>
            </a:pPr>
            <a:r>
              <a:rPr lang="en-US" altLang="zh-CN" sz="3200" b="1">
                <a:latin typeface="Times New Roman" panose="02020603050405020304" pitchFamily="18" charset="0"/>
              </a:rPr>
              <a:t>Learn the new word and expressions in this module.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defTabSz="913130">
              <a:lnSpc>
                <a:spcPct val="145000"/>
              </a:lnSpc>
              <a:spcBef>
                <a:spcPct val="50000"/>
              </a:spcBef>
              <a:buChar char="•"/>
            </a:pPr>
            <a:r>
              <a:rPr lang="en-US" altLang="zh-CN" sz="3200" b="1">
                <a:latin typeface="Times New Roman" panose="02020603050405020304" pitchFamily="18" charset="0"/>
              </a:rPr>
              <a:t>Talk about what a friend should be like.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61444" name="矩形 61443"/>
          <p:cNvSpPr/>
          <p:nvPr/>
        </p:nvSpPr>
        <p:spPr>
          <a:xfrm>
            <a:off x="762000" y="1219200"/>
            <a:ext cx="3962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Homework</a:t>
            </a:r>
            <a:endParaRPr lang="zh-CN" alt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299" name="Picture 2" descr="C:\Users\AppleBar\Desktop\剪头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2636838"/>
            <a:ext cx="2303463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0" name="矩形 6"/>
          <p:cNvPicPr/>
          <p:nvPr/>
        </p:nvPicPr>
        <p:blipFill>
          <a:blip r:embed="rId2"/>
          <a:stretch>
            <a:fillRect/>
          </a:stretch>
        </p:blipFill>
        <p:spPr>
          <a:xfrm>
            <a:off x="2101533" y="2868613"/>
            <a:ext cx="6383337" cy="15668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5301" name="Group 5"/>
          <p:cNvGrpSpPr/>
          <p:nvPr/>
        </p:nvGrpSpPr>
        <p:grpSpPr>
          <a:xfrm>
            <a:off x="7116445" y="1193165"/>
            <a:ext cx="1368425" cy="3454400"/>
            <a:chOff x="0" y="0"/>
            <a:chExt cx="1655762" cy="3311525"/>
          </a:xfrm>
        </p:grpSpPr>
        <p:sp>
          <p:nvSpPr>
            <p:cNvPr id="55302" name="Freeform 2"/>
            <p:cNvSpPr/>
            <p:nvPr/>
          </p:nvSpPr>
          <p:spPr>
            <a:xfrm>
              <a:off x="212725" y="0"/>
              <a:ext cx="219075" cy="863600"/>
            </a:xfrm>
            <a:custGeom>
              <a:avLst/>
              <a:gdLst>
                <a:gd name="txL" fmla="*/ 0 w 138"/>
                <a:gd name="txT" fmla="*/ 0 h 544"/>
                <a:gd name="txR" fmla="*/ 138 w 138"/>
                <a:gd name="txB" fmla="*/ 544 h 544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38" h="544">
                  <a:moveTo>
                    <a:pt x="47" y="0"/>
                  </a:moveTo>
                  <a:lnTo>
                    <a:pt x="6" y="216"/>
                  </a:lnTo>
                  <a:cubicBezTo>
                    <a:pt x="0" y="273"/>
                    <a:pt x="7" y="305"/>
                    <a:pt x="12" y="342"/>
                  </a:cubicBezTo>
                  <a:cubicBezTo>
                    <a:pt x="17" y="379"/>
                    <a:pt x="29" y="411"/>
                    <a:pt x="38" y="437"/>
                  </a:cubicBezTo>
                  <a:lnTo>
                    <a:pt x="69" y="500"/>
                  </a:lnTo>
                  <a:lnTo>
                    <a:pt x="138" y="544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3200" dirty="0">
                <a:latin typeface="Arial" panose="020B0604020202020204" pitchFamily="34" charset="0"/>
              </a:endParaRPr>
            </a:p>
          </p:txBody>
        </p:sp>
        <p:sp>
          <p:nvSpPr>
            <p:cNvPr id="55303" name="Oval 3"/>
            <p:cNvSpPr/>
            <p:nvPr/>
          </p:nvSpPr>
          <p:spPr>
            <a:xfrm>
              <a:off x="431800" y="574675"/>
              <a:ext cx="360362" cy="360362"/>
            </a:xfrm>
            <a:prstGeom prst="ellipse">
              <a:avLst/>
            </a:prstGeom>
            <a:solidFill>
              <a:schemeClr val="bg1"/>
            </a:solidFill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3200" dirty="0">
                <a:latin typeface="Arial" panose="020B0604020202020204" pitchFamily="34" charset="0"/>
              </a:endParaRPr>
            </a:p>
          </p:txBody>
        </p:sp>
        <p:sp>
          <p:nvSpPr>
            <p:cNvPr id="55304" name="Freeform 4"/>
            <p:cNvSpPr/>
            <p:nvPr/>
          </p:nvSpPr>
          <p:spPr>
            <a:xfrm>
              <a:off x="554037" y="574675"/>
              <a:ext cx="165100" cy="288925"/>
            </a:xfrm>
            <a:custGeom>
              <a:avLst/>
              <a:gdLst>
                <a:gd name="txL" fmla="*/ 0 w 104"/>
                <a:gd name="txT" fmla="*/ 0 h 182"/>
                <a:gd name="txR" fmla="*/ 104 w 104"/>
                <a:gd name="txB" fmla="*/ 182 h 182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4" h="182">
                  <a:moveTo>
                    <a:pt x="59" y="0"/>
                  </a:moveTo>
                  <a:cubicBezTo>
                    <a:pt x="53" y="19"/>
                    <a:pt x="0" y="50"/>
                    <a:pt x="25" y="113"/>
                  </a:cubicBezTo>
                  <a:cubicBezTo>
                    <a:pt x="50" y="176"/>
                    <a:pt x="88" y="168"/>
                    <a:pt x="104" y="182"/>
                  </a:cubicBezTo>
                </a:path>
              </a:pathLst>
            </a:custGeom>
            <a:solidFill>
              <a:schemeClr val="bg1"/>
            </a:solidFill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3200" dirty="0">
                <a:latin typeface="Arial" panose="020B0604020202020204" pitchFamily="34" charset="0"/>
              </a:endParaRPr>
            </a:p>
          </p:txBody>
        </p:sp>
        <p:sp>
          <p:nvSpPr>
            <p:cNvPr id="55305" name="Freeform 5"/>
            <p:cNvSpPr/>
            <p:nvPr/>
          </p:nvSpPr>
          <p:spPr>
            <a:xfrm>
              <a:off x="792162" y="719137"/>
              <a:ext cx="142875" cy="144463"/>
            </a:xfrm>
            <a:custGeom>
              <a:avLst/>
              <a:gdLst>
                <a:gd name="txL" fmla="*/ 0 w 90"/>
                <a:gd name="txT" fmla="*/ 0 h 91"/>
                <a:gd name="txR" fmla="*/ 90 w 90"/>
                <a:gd name="txB" fmla="*/ 91 h 91"/>
              </a:gdLst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90" h="91">
                  <a:moveTo>
                    <a:pt x="0" y="0"/>
                  </a:moveTo>
                  <a:lnTo>
                    <a:pt x="65" y="35"/>
                  </a:lnTo>
                  <a:lnTo>
                    <a:pt x="90" y="91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3200" dirty="0">
                <a:latin typeface="Arial" panose="020B0604020202020204" pitchFamily="34" charset="0"/>
              </a:endParaRPr>
            </a:p>
          </p:txBody>
        </p:sp>
        <p:sp>
          <p:nvSpPr>
            <p:cNvPr id="55306" name="Freeform 6"/>
            <p:cNvSpPr/>
            <p:nvPr/>
          </p:nvSpPr>
          <p:spPr>
            <a:xfrm>
              <a:off x="647700" y="792162"/>
              <a:ext cx="792162" cy="273050"/>
            </a:xfrm>
            <a:custGeom>
              <a:avLst/>
              <a:gdLst>
                <a:gd name="txL" fmla="*/ 0 w 499"/>
                <a:gd name="txT" fmla="*/ 0 h 172"/>
                <a:gd name="txR" fmla="*/ 499 w 499"/>
                <a:gd name="txB" fmla="*/ 172 h 172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499" h="172">
                  <a:moveTo>
                    <a:pt x="0" y="137"/>
                  </a:moveTo>
                  <a:lnTo>
                    <a:pt x="67" y="160"/>
                  </a:lnTo>
                  <a:lnTo>
                    <a:pt x="150" y="172"/>
                  </a:lnTo>
                  <a:lnTo>
                    <a:pt x="264" y="160"/>
                  </a:lnTo>
                  <a:lnTo>
                    <a:pt x="397" y="90"/>
                  </a:lnTo>
                  <a:lnTo>
                    <a:pt x="499" y="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3200" dirty="0">
                <a:latin typeface="Arial" panose="020B0604020202020204" pitchFamily="34" charset="0"/>
              </a:endParaRPr>
            </a:p>
          </p:txBody>
        </p:sp>
        <p:sp>
          <p:nvSpPr>
            <p:cNvPr id="55307" name="Freeform 7"/>
            <p:cNvSpPr/>
            <p:nvPr/>
          </p:nvSpPr>
          <p:spPr>
            <a:xfrm>
              <a:off x="382587" y="962025"/>
              <a:ext cx="93663" cy="536575"/>
            </a:xfrm>
            <a:custGeom>
              <a:avLst/>
              <a:gdLst>
                <a:gd name="txL" fmla="*/ 0 w 59"/>
                <a:gd name="txT" fmla="*/ 0 h 338"/>
                <a:gd name="txR" fmla="*/ 59 w 59"/>
                <a:gd name="txB" fmla="*/ 338 h 338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59" h="338">
                  <a:moveTo>
                    <a:pt x="59" y="0"/>
                  </a:moveTo>
                  <a:lnTo>
                    <a:pt x="13" y="79"/>
                  </a:lnTo>
                  <a:lnTo>
                    <a:pt x="0" y="167"/>
                  </a:lnTo>
                  <a:lnTo>
                    <a:pt x="13" y="243"/>
                  </a:lnTo>
                  <a:lnTo>
                    <a:pt x="57" y="338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3200" dirty="0">
                <a:latin typeface="Arial" panose="020B0604020202020204" pitchFamily="34" charset="0"/>
              </a:endParaRPr>
            </a:p>
          </p:txBody>
        </p:sp>
        <p:sp>
          <p:nvSpPr>
            <p:cNvPr id="55308" name="Freeform 8"/>
            <p:cNvSpPr/>
            <p:nvPr/>
          </p:nvSpPr>
          <p:spPr>
            <a:xfrm>
              <a:off x="1587" y="1511300"/>
              <a:ext cx="503238" cy="360362"/>
            </a:xfrm>
            <a:custGeom>
              <a:avLst/>
              <a:gdLst>
                <a:gd name="txL" fmla="*/ 0 w 317"/>
                <a:gd name="txT" fmla="*/ 0 h 227"/>
                <a:gd name="txR" fmla="*/ 317 w 317"/>
                <a:gd name="txB" fmla="*/ 227 h 227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317" h="227">
                  <a:moveTo>
                    <a:pt x="317" y="0"/>
                  </a:moveTo>
                  <a:cubicBezTo>
                    <a:pt x="299" y="13"/>
                    <a:pt x="262" y="42"/>
                    <a:pt x="209" y="80"/>
                  </a:cubicBezTo>
                  <a:cubicBezTo>
                    <a:pt x="156" y="118"/>
                    <a:pt x="44" y="197"/>
                    <a:pt x="0" y="227"/>
                  </a:cubicBez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3200" dirty="0">
                <a:latin typeface="Arial" panose="020B0604020202020204" pitchFamily="34" charset="0"/>
              </a:endParaRPr>
            </a:p>
          </p:txBody>
        </p:sp>
        <p:sp>
          <p:nvSpPr>
            <p:cNvPr id="55309" name="Freeform 9"/>
            <p:cNvSpPr/>
            <p:nvPr/>
          </p:nvSpPr>
          <p:spPr>
            <a:xfrm>
              <a:off x="0" y="1366837"/>
              <a:ext cx="1008062" cy="661988"/>
            </a:xfrm>
            <a:custGeom>
              <a:avLst/>
              <a:gdLst>
                <a:gd name="txL" fmla="*/ 0 w 635"/>
                <a:gd name="txT" fmla="*/ 0 h 417"/>
                <a:gd name="txR" fmla="*/ 635 w 635"/>
                <a:gd name="txB" fmla="*/ 417 h 417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35" h="417">
                  <a:moveTo>
                    <a:pt x="0" y="318"/>
                  </a:moveTo>
                  <a:cubicBezTo>
                    <a:pt x="11" y="333"/>
                    <a:pt x="22" y="348"/>
                    <a:pt x="45" y="363"/>
                  </a:cubicBezTo>
                  <a:cubicBezTo>
                    <a:pt x="68" y="378"/>
                    <a:pt x="113" y="409"/>
                    <a:pt x="136" y="409"/>
                  </a:cubicBezTo>
                  <a:cubicBezTo>
                    <a:pt x="159" y="409"/>
                    <a:pt x="166" y="363"/>
                    <a:pt x="181" y="363"/>
                  </a:cubicBezTo>
                  <a:cubicBezTo>
                    <a:pt x="196" y="363"/>
                    <a:pt x="211" y="401"/>
                    <a:pt x="226" y="409"/>
                  </a:cubicBezTo>
                  <a:cubicBezTo>
                    <a:pt x="241" y="417"/>
                    <a:pt x="257" y="417"/>
                    <a:pt x="272" y="409"/>
                  </a:cubicBezTo>
                  <a:cubicBezTo>
                    <a:pt x="287" y="401"/>
                    <a:pt x="294" y="363"/>
                    <a:pt x="317" y="363"/>
                  </a:cubicBezTo>
                  <a:cubicBezTo>
                    <a:pt x="340" y="363"/>
                    <a:pt x="385" y="416"/>
                    <a:pt x="408" y="409"/>
                  </a:cubicBezTo>
                  <a:cubicBezTo>
                    <a:pt x="431" y="402"/>
                    <a:pt x="438" y="333"/>
                    <a:pt x="453" y="318"/>
                  </a:cubicBezTo>
                  <a:cubicBezTo>
                    <a:pt x="468" y="303"/>
                    <a:pt x="484" y="333"/>
                    <a:pt x="499" y="318"/>
                  </a:cubicBezTo>
                  <a:cubicBezTo>
                    <a:pt x="514" y="303"/>
                    <a:pt x="529" y="242"/>
                    <a:pt x="544" y="227"/>
                  </a:cubicBezTo>
                  <a:cubicBezTo>
                    <a:pt x="559" y="212"/>
                    <a:pt x="582" y="242"/>
                    <a:pt x="589" y="227"/>
                  </a:cubicBezTo>
                  <a:cubicBezTo>
                    <a:pt x="596" y="212"/>
                    <a:pt x="581" y="159"/>
                    <a:pt x="589" y="136"/>
                  </a:cubicBezTo>
                  <a:cubicBezTo>
                    <a:pt x="597" y="113"/>
                    <a:pt x="635" y="114"/>
                    <a:pt x="635" y="91"/>
                  </a:cubicBezTo>
                  <a:cubicBezTo>
                    <a:pt x="635" y="68"/>
                    <a:pt x="612" y="0"/>
                    <a:pt x="589" y="0"/>
                  </a:cubicBezTo>
                  <a:cubicBezTo>
                    <a:pt x="566" y="0"/>
                    <a:pt x="547" y="75"/>
                    <a:pt x="499" y="91"/>
                  </a:cubicBezTo>
                  <a:cubicBezTo>
                    <a:pt x="451" y="107"/>
                    <a:pt x="340" y="94"/>
                    <a:pt x="298" y="95"/>
                  </a:cubicBezTo>
                </a:path>
              </a:pathLst>
            </a:custGeom>
            <a:solidFill>
              <a:srgbClr val="FFFF00"/>
            </a:solidFill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3200" dirty="0">
                <a:latin typeface="Arial" panose="020B0604020202020204" pitchFamily="34" charset="0"/>
              </a:endParaRPr>
            </a:p>
          </p:txBody>
        </p:sp>
        <p:sp>
          <p:nvSpPr>
            <p:cNvPr id="55310" name="Freeform 10"/>
            <p:cNvSpPr/>
            <p:nvPr/>
          </p:nvSpPr>
          <p:spPr>
            <a:xfrm>
              <a:off x="403225" y="2087562"/>
              <a:ext cx="173037" cy="1079500"/>
            </a:xfrm>
            <a:custGeom>
              <a:avLst/>
              <a:gdLst>
                <a:gd name="txL" fmla="*/ 0 w 109"/>
                <a:gd name="txT" fmla="*/ 0 h 680"/>
                <a:gd name="txR" fmla="*/ 109 w 109"/>
                <a:gd name="txB" fmla="*/ 680 h 680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9" h="680">
                  <a:moveTo>
                    <a:pt x="18" y="0"/>
                  </a:moveTo>
                  <a:lnTo>
                    <a:pt x="0" y="242"/>
                  </a:lnTo>
                  <a:lnTo>
                    <a:pt x="109" y="68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3200" dirty="0">
                <a:latin typeface="Arial" panose="020B0604020202020204" pitchFamily="34" charset="0"/>
              </a:endParaRPr>
            </a:p>
          </p:txBody>
        </p:sp>
        <p:sp>
          <p:nvSpPr>
            <p:cNvPr id="55311" name="Freeform 11"/>
            <p:cNvSpPr/>
            <p:nvPr/>
          </p:nvSpPr>
          <p:spPr>
            <a:xfrm>
              <a:off x="935037" y="1295400"/>
              <a:ext cx="576263" cy="484187"/>
            </a:xfrm>
            <a:custGeom>
              <a:avLst/>
              <a:gdLst>
                <a:gd name="txL" fmla="*/ 0 w 363"/>
                <a:gd name="txT" fmla="*/ 0 h 305"/>
                <a:gd name="txR" fmla="*/ 363 w 363"/>
                <a:gd name="txB" fmla="*/ 305 h 305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363" h="305">
                  <a:moveTo>
                    <a:pt x="0" y="272"/>
                  </a:moveTo>
                  <a:lnTo>
                    <a:pt x="38" y="292"/>
                  </a:lnTo>
                  <a:lnTo>
                    <a:pt x="140" y="305"/>
                  </a:lnTo>
                  <a:lnTo>
                    <a:pt x="311" y="96"/>
                  </a:lnTo>
                  <a:lnTo>
                    <a:pt x="363" y="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3200" dirty="0">
                <a:latin typeface="Arial" panose="020B0604020202020204" pitchFamily="34" charset="0"/>
              </a:endParaRPr>
            </a:p>
          </p:txBody>
        </p:sp>
        <p:sp>
          <p:nvSpPr>
            <p:cNvPr id="55312" name="Freeform 12"/>
            <p:cNvSpPr/>
            <p:nvPr/>
          </p:nvSpPr>
          <p:spPr>
            <a:xfrm>
              <a:off x="1511300" y="1152525"/>
              <a:ext cx="144462" cy="144462"/>
            </a:xfrm>
            <a:custGeom>
              <a:avLst/>
              <a:gdLst>
                <a:gd name="txL" fmla="*/ 0 w 91"/>
                <a:gd name="txT" fmla="*/ 0 h 91"/>
                <a:gd name="txR" fmla="*/ 91 w 91"/>
                <a:gd name="txB" fmla="*/ 91 h 91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91" h="91">
                  <a:moveTo>
                    <a:pt x="0" y="91"/>
                  </a:moveTo>
                  <a:lnTo>
                    <a:pt x="68" y="37"/>
                  </a:lnTo>
                  <a:lnTo>
                    <a:pt x="91" y="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3200" dirty="0">
                <a:latin typeface="Arial" panose="020B0604020202020204" pitchFamily="34" charset="0"/>
              </a:endParaRPr>
            </a:p>
          </p:txBody>
        </p:sp>
        <p:sp>
          <p:nvSpPr>
            <p:cNvPr id="55313" name="Freeform 13"/>
            <p:cNvSpPr/>
            <p:nvPr/>
          </p:nvSpPr>
          <p:spPr>
            <a:xfrm>
              <a:off x="433387" y="3167062"/>
              <a:ext cx="144463" cy="144463"/>
            </a:xfrm>
            <a:custGeom>
              <a:avLst/>
              <a:gdLst>
                <a:gd name="txL" fmla="*/ 0 w 91"/>
                <a:gd name="txT" fmla="*/ 0 h 91"/>
                <a:gd name="txR" fmla="*/ 91 w 91"/>
                <a:gd name="txB" fmla="*/ 91 h 91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91" h="91">
                  <a:moveTo>
                    <a:pt x="91" y="0"/>
                  </a:moveTo>
                  <a:lnTo>
                    <a:pt x="60" y="45"/>
                  </a:lnTo>
                  <a:lnTo>
                    <a:pt x="0" y="91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3200" dirty="0">
                <a:latin typeface="Arial" panose="020B0604020202020204" pitchFamily="34" charset="0"/>
              </a:endParaRPr>
            </a:p>
          </p:txBody>
        </p:sp>
        <p:sp>
          <p:nvSpPr>
            <p:cNvPr id="55314" name="Freeform 14"/>
            <p:cNvSpPr/>
            <p:nvPr/>
          </p:nvSpPr>
          <p:spPr>
            <a:xfrm>
              <a:off x="576262" y="3167062"/>
              <a:ext cx="114300" cy="119063"/>
            </a:xfrm>
            <a:custGeom>
              <a:avLst/>
              <a:gdLst>
                <a:gd name="txL" fmla="*/ 0 w 72"/>
                <a:gd name="txT" fmla="*/ 0 h 75"/>
                <a:gd name="txR" fmla="*/ 72 w 72"/>
                <a:gd name="txB" fmla="*/ 75 h 75"/>
              </a:gdLst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72" h="75">
                  <a:moveTo>
                    <a:pt x="0" y="0"/>
                  </a:moveTo>
                  <a:cubicBezTo>
                    <a:pt x="10" y="1"/>
                    <a:pt x="49" y="18"/>
                    <a:pt x="62" y="6"/>
                  </a:cubicBezTo>
                  <a:cubicBezTo>
                    <a:pt x="72" y="18"/>
                    <a:pt x="62" y="61"/>
                    <a:pt x="62" y="75"/>
                  </a:cubicBez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3200" dirty="0">
                <a:latin typeface="Arial" panose="020B0604020202020204" pitchFamily="34" charset="0"/>
              </a:endParaRPr>
            </a:p>
          </p:txBody>
        </p:sp>
      </p:grpSp>
      <p:pic>
        <p:nvPicPr>
          <p:cNvPr id="2" name="游戏原声 - Theme From SWAT-Rhythm Heritage [mqms]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82395" y="5292090"/>
            <a:ext cx="619125" cy="619125"/>
          </a:xfrm>
          <a:prstGeom prst="rect">
            <a:avLst/>
          </a:prstGeom>
        </p:spPr>
      </p:pic>
      <p:pic>
        <p:nvPicPr>
          <p:cNvPr id="3" name="矩形 6"/>
          <p:cNvPicPr/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684145" y="4957445"/>
            <a:ext cx="5393055" cy="1383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endParaRPr lang="en-US" altLang="zh-CN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桂林市桂电中学</a:t>
            </a:r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en-US" altLang="zh-CN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2020.8.25</a:t>
            </a:r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录制</a:t>
            </a:r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250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6802" name="图片 76801" descr="边框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81000"/>
            <a:ext cx="9144000" cy="624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6803" name="矩形 76802"/>
          <p:cNvSpPr/>
          <p:nvPr/>
        </p:nvSpPr>
        <p:spPr>
          <a:xfrm>
            <a:off x="1447800" y="2590800"/>
            <a:ext cx="6248400" cy="1981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Warming up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矩形 38913"/>
          <p:cNvSpPr/>
          <p:nvPr/>
        </p:nvSpPr>
        <p:spPr>
          <a:xfrm>
            <a:off x="838200" y="1066800"/>
            <a:ext cx="51054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FF6699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Think about it!</a:t>
            </a:r>
            <a:endParaRPr lang="zh-CN" altLang="en-US" sz="3600" b="1">
              <a:ln w="12700" cap="flat" cmpd="sng">
                <a:solidFill>
                  <a:srgbClr val="FF6699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8915" name="矩形 38914"/>
          <p:cNvSpPr/>
          <p:nvPr/>
        </p:nvSpPr>
        <p:spPr>
          <a:xfrm>
            <a:off x="762000" y="2209800"/>
            <a:ext cx="7391400" cy="4181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buChar char="•"/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Do you have any friend?</a:t>
            </a:r>
            <a:endParaRPr lang="en-US" altLang="zh-CN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Char char="•"/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Who is your best friend?</a:t>
            </a:r>
            <a:endParaRPr lang="en-US" altLang="zh-CN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Char char="•"/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Where is your best friend from?</a:t>
            </a:r>
            <a:endParaRPr lang="en-US" altLang="zh-CN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Char char="•"/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What does he / she like?</a:t>
            </a:r>
            <a:endParaRPr lang="en-US" altLang="zh-CN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har char="•"/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Do you often make a telephone call with   </a:t>
            </a:r>
            <a:endParaRPr lang="en-US" altLang="zh-CN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 your friend? </a:t>
            </a:r>
            <a:endParaRPr lang="en-US" altLang="zh-CN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 …</a:t>
            </a:r>
            <a:endParaRPr lang="en-US" altLang="zh-CN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8916" name="图片 38915" descr="图片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4600" y="457200"/>
            <a:ext cx="2233613" cy="2233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矩形 39937"/>
          <p:cNvSpPr/>
          <p:nvPr/>
        </p:nvSpPr>
        <p:spPr>
          <a:xfrm>
            <a:off x="1828800" y="838200"/>
            <a:ext cx="6934200" cy="53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en-US" altLang="zh-CN" sz="3200" b="1">
                <a:solidFill>
                  <a:schemeClr val="fol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What a good friend should be like?</a:t>
            </a:r>
            <a:endParaRPr lang="en-US" altLang="zh-CN" sz="3200" b="1">
              <a:solidFill>
                <a:schemeClr val="folHlink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9971" name="矩形 39970"/>
          <p:cNvSpPr/>
          <p:nvPr/>
        </p:nvSpPr>
        <p:spPr>
          <a:xfrm>
            <a:off x="5410200" y="5559425"/>
            <a:ext cx="3255963" cy="60960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400" b="1">
                <a:solidFill>
                  <a:srgbClr val="009900"/>
                </a:solidFill>
                <a:latin typeface="Arial" panose="020B0604020202020204" pitchFamily="34" charset="0"/>
              </a:rPr>
              <a:t>Brain storming</a:t>
            </a:r>
            <a:endParaRPr lang="en-US" altLang="zh-CN" sz="3400" b="1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  <p:pic>
        <p:nvPicPr>
          <p:cNvPr id="39972" name="图片 39971" descr="动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3333750"/>
            <a:ext cx="4191000" cy="31432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9975" name="组合 39974"/>
          <p:cNvGrpSpPr/>
          <p:nvPr/>
        </p:nvGrpSpPr>
        <p:grpSpPr>
          <a:xfrm>
            <a:off x="3733800" y="1905000"/>
            <a:ext cx="4038600" cy="1905000"/>
            <a:chOff x="2160" y="1680"/>
            <a:chExt cx="2544" cy="1200"/>
          </a:xfrm>
        </p:grpSpPr>
        <p:sp>
          <p:nvSpPr>
            <p:cNvPr id="39973" name="矩形 39972"/>
            <p:cNvSpPr/>
            <p:nvPr/>
          </p:nvSpPr>
          <p:spPr>
            <a:xfrm>
              <a:off x="2400" y="1872"/>
              <a:ext cx="2160" cy="6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3200" b="1">
                  <a:latin typeface="Times New Roman" panose="02020603050405020304" pitchFamily="18" charset="0"/>
                </a:rPr>
                <a:t>I think </a:t>
              </a:r>
              <a:r>
                <a:rPr lang="en-US" altLang="zh-CN" sz="32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that</a:t>
              </a:r>
              <a:r>
                <a:rPr lang="en-US" altLang="zh-CN" sz="3200" b="1">
                  <a:latin typeface="Times New Roman" panose="02020603050405020304" pitchFamily="18" charset="0"/>
                </a:rPr>
                <a:t> a good </a:t>
              </a:r>
              <a:endParaRPr lang="en-US" altLang="zh-CN" sz="3200" b="1">
                <a:latin typeface="Times New Roman" panose="02020603050405020304" pitchFamily="18" charset="0"/>
              </a:endParaRPr>
            </a:p>
            <a:p>
              <a:r>
                <a:rPr lang="en-US" altLang="zh-CN" sz="3200" b="1">
                  <a:latin typeface="Times New Roman" panose="02020603050405020304" pitchFamily="18" charset="0"/>
                </a:rPr>
                <a:t>friend should be…</a:t>
              </a:r>
              <a:endParaRPr lang="en-US" altLang="zh-CN" sz="3200" b="1">
                <a:latin typeface="Times New Roman" panose="02020603050405020304" pitchFamily="18" charset="0"/>
              </a:endParaRPr>
            </a:p>
          </p:txBody>
        </p:sp>
        <p:sp>
          <p:nvSpPr>
            <p:cNvPr id="39974" name="云形标注 39973"/>
            <p:cNvSpPr/>
            <p:nvPr/>
          </p:nvSpPr>
          <p:spPr>
            <a:xfrm>
              <a:off x="2160" y="1680"/>
              <a:ext cx="2544" cy="1200"/>
            </a:xfrm>
            <a:prstGeom prst="cloudCallout">
              <a:avLst>
                <a:gd name="adj1" fmla="val -45440"/>
                <a:gd name="adj2" fmla="val 61667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</p:grpSp>
      <p:pic>
        <p:nvPicPr>
          <p:cNvPr id="39976" name="图片 39975" descr="问号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1327150" cy="144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9994" name="表格 79993"/>
          <p:cNvGraphicFramePr/>
          <p:nvPr/>
        </p:nvGraphicFramePr>
        <p:xfrm>
          <a:off x="1066800" y="2362200"/>
          <a:ext cx="7086600" cy="3505200"/>
        </p:xfrm>
        <a:graphic>
          <a:graphicData uri="http://schemas.openxmlformats.org/drawingml/2006/table">
            <a:tbl>
              <a:tblPr/>
              <a:tblGrid>
                <a:gridCol w="2125663"/>
                <a:gridCol w="2674937"/>
                <a:gridCol w="2286000"/>
              </a:tblGrid>
              <a:tr h="8382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zh-CN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kind</a:t>
                      </a:r>
                      <a:endParaRPr lang="zh-CN" alt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1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zh-CN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interesting</a:t>
                      </a:r>
                      <a:endParaRPr lang="zh-CN" alt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1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zh-CN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helpful</a:t>
                      </a:r>
                      <a:endParaRPr lang="zh-CN" alt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1"/>
                      <a:stretch>
                        <a:fillRect/>
                      </a:stretch>
                    </a:blipFill>
                  </a:tcPr>
                </a:tc>
              </a:tr>
              <a:tr h="7620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happy</a:t>
                      </a:r>
                      <a:endParaRPr lang="zh-CN" alt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1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beautiful</a:t>
                      </a:r>
                      <a:endParaRPr lang="zh-CN" alt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1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zh-CN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funny</a:t>
                      </a:r>
                      <a:endParaRPr lang="zh-CN" alt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1"/>
                      <a:stretch>
                        <a:fillRect/>
                      </a:stretch>
                    </a:blipFill>
                  </a:tcPr>
                </a:tc>
              </a:tr>
              <a:tr h="6096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polite</a:t>
                      </a:r>
                      <a:endParaRPr lang="zh-CN" alt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1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1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strong</a:t>
                      </a:r>
                      <a:endParaRPr lang="zh-CN" alt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1"/>
                      <a:stretch>
                        <a:fillRect/>
                      </a:stretch>
                    </a:blipFill>
                  </a:tcPr>
                </a:tc>
              </a:tr>
              <a:tr h="6858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zh-CN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bright</a:t>
                      </a:r>
                      <a:endParaRPr lang="zh-CN" alt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1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clever</a:t>
                      </a:r>
                      <a:endParaRPr lang="zh-CN" alt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1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zh-CN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able</a:t>
                      </a:r>
                      <a:endParaRPr lang="zh-CN" alt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1"/>
                      <a:stretch>
                        <a:fillRect/>
                      </a:stretch>
                    </a:blipFill>
                  </a:tcPr>
                </a:tc>
              </a:tr>
              <a:tr h="6096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nice</a:t>
                      </a:r>
                      <a:endParaRPr lang="zh-CN" alt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1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honest</a:t>
                      </a:r>
                      <a:endParaRPr lang="zh-CN" alt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1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40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0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humorous</a:t>
                      </a:r>
                      <a:endParaRPr lang="zh-CN" alt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1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79981" name="文本框 79980"/>
          <p:cNvSpPr txBox="1"/>
          <p:nvPr/>
        </p:nvSpPr>
        <p:spPr>
          <a:xfrm>
            <a:off x="3200400" y="3962400"/>
            <a:ext cx="2667000" cy="579438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FF0066"/>
                </a:solidFill>
                <a:latin typeface="Arial" panose="020B0604020202020204" pitchFamily="34" charset="0"/>
              </a:rPr>
              <a:t>good friend</a:t>
            </a:r>
            <a:endParaRPr lang="en-US" altLang="zh-CN" sz="32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79995" name="矩形 79994"/>
          <p:cNvSpPr/>
          <p:nvPr/>
        </p:nvSpPr>
        <p:spPr>
          <a:xfrm>
            <a:off x="2971800" y="762000"/>
            <a:ext cx="546100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</a:rPr>
              <a:t>I think 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that</a:t>
            </a:r>
            <a:r>
              <a:rPr lang="en-US" altLang="zh-CN" sz="3200" b="1">
                <a:latin typeface="Times New Roman" panose="02020603050405020304" pitchFamily="18" charset="0"/>
              </a:rPr>
              <a:t> a good friend 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r>
              <a:rPr lang="en-US" altLang="zh-CN" sz="3200" b="1">
                <a:latin typeface="Times New Roman" panose="02020603050405020304" pitchFamily="18" charset="0"/>
              </a:rPr>
              <a:t>should be </a:t>
            </a: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</a:rPr>
              <a:t>clever</a:t>
            </a:r>
            <a:r>
              <a:rPr lang="en-US" altLang="zh-CN" sz="3200" b="1">
                <a:latin typeface="Times New Roman" panose="02020603050405020304" pitchFamily="18" charset="0"/>
              </a:rPr>
              <a:t>.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pic>
        <p:nvPicPr>
          <p:cNvPr id="79996" name="图片 79995" descr="da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57200"/>
            <a:ext cx="1787525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What is a Friend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51560" y="2287270"/>
            <a:ext cx="7040880" cy="365506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5220*2554*646*646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heme/theme1.xml><?xml version="1.0" encoding="utf-8"?>
<a:theme xmlns:a="http://schemas.openxmlformats.org/drawingml/2006/main" name="演示文稿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微软雅黑"/>
        <a:ea typeface="宋体"/>
        <a:cs typeface=""/>
      </a:majorFont>
      <a:minorFont>
        <a:latin typeface="Franklin Gothic Medium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演示文稿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微软雅黑"/>
        <a:ea typeface="宋体"/>
        <a:cs typeface=""/>
      </a:majorFont>
      <a:minorFont>
        <a:latin typeface="Franklin Gothic Medium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演示文稿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演示文稿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微软雅黑"/>
        <a:ea typeface="宋体"/>
        <a:cs typeface=""/>
      </a:majorFont>
      <a:minorFont>
        <a:latin typeface="Franklin Gothic Medium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演示文稿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微软雅黑"/>
        <a:ea typeface="宋体"/>
        <a:cs typeface=""/>
      </a:majorFont>
      <a:minorFont>
        <a:latin typeface="Franklin Gothic Medium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13175</Words>
  <Application>WPS 演示</Application>
  <PresentationFormat>在屏幕上显示</PresentationFormat>
  <Paragraphs>628</Paragraphs>
  <Slides>57</Slides>
  <Notes>1</Notes>
  <HiddenSlides>0</HiddenSlides>
  <MMClips>7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57</vt:i4>
      </vt:variant>
    </vt:vector>
  </HeadingPairs>
  <TitlesOfParts>
    <vt:vector size="71" baseType="lpstr">
      <vt:lpstr>Arial</vt:lpstr>
      <vt:lpstr>宋体</vt:lpstr>
      <vt:lpstr>Wingdings</vt:lpstr>
      <vt:lpstr>Franklin Gothic Medium</vt:lpstr>
      <vt:lpstr>微软雅黑</vt:lpstr>
      <vt:lpstr>黑体</vt:lpstr>
      <vt:lpstr>Times New Roman</vt:lpstr>
      <vt:lpstr>Arial Unicode MS</vt:lpstr>
      <vt:lpstr>Arial Black</vt:lpstr>
      <vt:lpstr>华文新魏</vt:lpstr>
      <vt:lpstr>演示文稿1</vt:lpstr>
      <vt:lpstr>1_演示文稿1</vt:lpstr>
      <vt:lpstr>2_演示文稿1</vt:lpstr>
      <vt:lpstr>3_演示文稿1</vt:lpstr>
      <vt:lpstr>PowerPoint 演示文稿</vt:lpstr>
      <vt:lpstr>PowerPoint 演示文稿</vt:lpstr>
      <vt:lpstr>PowerPoint 演示文稿</vt:lpstr>
      <vt:lpstr>PowerPoint 演示文稿</vt:lpstr>
      <vt:lpstr>Guessing Game: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杨晔</cp:lastModifiedBy>
  <cp:revision>46</cp:revision>
  <dcterms:created xsi:type="dcterms:W3CDTF">2020-08-25T06:14:00Z</dcterms:created>
  <dcterms:modified xsi:type="dcterms:W3CDTF">2020-08-25T10:21:22Z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2052-11.1.0.9912</vt:lpwstr>
  </property>
</Properties>
</file>