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23"/>
  </p:notesMasterIdLst>
  <p:sldIdLst>
    <p:sldId id="401" r:id="rId6"/>
    <p:sldId id="258" r:id="rId7"/>
    <p:sldId id="336" r:id="rId8"/>
    <p:sldId id="338" r:id="rId9"/>
    <p:sldId id="339" r:id="rId10"/>
    <p:sldId id="340" r:id="rId11"/>
    <p:sldId id="343" r:id="rId12"/>
    <p:sldId id="322" r:id="rId13"/>
    <p:sldId id="323" r:id="rId14"/>
    <p:sldId id="318" r:id="rId15"/>
    <p:sldId id="342" r:id="rId16"/>
    <p:sldId id="321" r:id="rId17"/>
    <p:sldId id="289" r:id="rId18"/>
    <p:sldId id="285" r:id="rId19"/>
    <p:sldId id="344" r:id="rId20"/>
    <p:sldId id="267" r:id="rId21"/>
    <p:sldId id="403" r:id="rId22"/>
    <p:sldId id="268" r:id="rId24"/>
    <p:sldId id="302" r:id="rId25"/>
    <p:sldId id="346" r:id="rId26"/>
    <p:sldId id="347" r:id="rId27"/>
    <p:sldId id="348" r:id="rId28"/>
    <p:sldId id="349" r:id="rId29"/>
    <p:sldId id="405" r:id="rId30"/>
    <p:sldId id="345" r:id="rId31"/>
    <p:sldId id="288" r:id="rId32"/>
    <p:sldId id="291" r:id="rId33"/>
    <p:sldId id="287" r:id="rId34"/>
    <p:sldId id="293" r:id="rId35"/>
    <p:sldId id="295" r:id="rId36"/>
    <p:sldId id="294" r:id="rId37"/>
    <p:sldId id="296" r:id="rId38"/>
    <p:sldId id="297" r:id="rId39"/>
    <p:sldId id="299" r:id="rId40"/>
    <p:sldId id="300" r:id="rId41"/>
    <p:sldId id="325" r:id="rId42"/>
    <p:sldId id="404" r:id="rId43"/>
    <p:sldId id="350" r:id="rId44"/>
    <p:sldId id="280" r:id="rId45"/>
    <p:sldId id="406" r:id="rId46"/>
    <p:sldId id="407" r:id="rId47"/>
    <p:sldId id="282" r:id="rId48"/>
    <p:sldId id="341" r:id="rId49"/>
    <p:sldId id="351" r:id="rId50"/>
    <p:sldId id="305" r:id="rId51"/>
    <p:sldId id="306" r:id="rId52"/>
    <p:sldId id="309" r:id="rId53"/>
    <p:sldId id="307" r:id="rId54"/>
    <p:sldId id="308" r:id="rId55"/>
    <p:sldId id="301" r:id="rId56"/>
    <p:sldId id="408" r:id="rId57"/>
    <p:sldId id="409" r:id="rId58"/>
    <p:sldId id="402" r:id="rId5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D9FF"/>
    <a:srgbClr val="CCF8BA"/>
    <a:srgbClr val="FFFFB7"/>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1" d="100"/>
          <a:sy n="91" d="100"/>
        </p:scale>
        <p:origin x="-960" y="-102"/>
      </p:cViewPr>
      <p:guideLst>
        <p:guide orient="horz" pos="2172"/>
        <p:guide pos="2899"/>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notesMaster" Target="notesMasters/notes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p:nvPr userDrawn="1"/>
        </p:nvSpPr>
        <p:spPr>
          <a:xfrm>
            <a:off x="0" y="0"/>
            <a:ext cx="9153525" cy="6480175"/>
          </a:xfrm>
          <a:prstGeom prst="rect">
            <a:avLst/>
          </a:prstGeom>
          <a:no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p:nvPr/>
        </p:nvSpPr>
        <p:spPr>
          <a:xfrm>
            <a:off x="0" y="0"/>
            <a:ext cx="6300788" cy="342900"/>
          </a:xfrm>
          <a:prstGeom prst="rect">
            <a:avLst/>
          </a:prstGeom>
          <a:solidFill>
            <a:srgbClr val="FFCC00"/>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indent="0"/>
            <a:r>
              <a:rPr lang="zh-CN" altLang="en-US"/>
              <a:t>单击此处编辑母版标题样式</a:t>
            </a:r>
            <a:endParaRPr lang="zh-CN" altLang="en-US"/>
          </a:p>
        </p:txBody>
      </p:sp>
      <p:sp>
        <p:nvSpPr>
          <p:cNvPr id="1029" name="矩形 6"/>
          <p:cNvSpPr/>
          <p:nvPr/>
        </p:nvSpPr>
        <p:spPr>
          <a:xfrm>
            <a:off x="2124075" y="0"/>
            <a:ext cx="7019925" cy="347663"/>
          </a:xfrm>
          <a:prstGeom prst="rect">
            <a:avLst/>
          </a:prstGeom>
          <a:solidFill>
            <a:srgbClr val="339966"/>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p:nvPr userDrawn="1"/>
        </p:nvSpPr>
        <p:spPr>
          <a:xfrm>
            <a:off x="0" y="6742113"/>
            <a:ext cx="7380288" cy="115887"/>
          </a:xfrm>
          <a:prstGeom prst="rect">
            <a:avLst/>
          </a:prstGeom>
          <a:solidFill>
            <a:srgbClr val="339966"/>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p:nvPr userDrawn="1"/>
        </p:nvSpPr>
        <p:spPr>
          <a:xfrm>
            <a:off x="0" y="0"/>
            <a:ext cx="9153525" cy="6480175"/>
          </a:xfrm>
          <a:prstGeom prst="rect">
            <a:avLst/>
          </a:prstGeom>
          <a:noFill/>
          <a:ln w="9525">
            <a:noFill/>
          </a:ln>
        </p:spPr>
        <p:txBody>
          <a:bodyPr anchor="ctr"/>
          <a:p>
            <a:pPr lvl="0" algn="ctr"/>
            <a:endParaRPr lang="zh-CN" altLang="en-US" sz="3200" dirty="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p:nvPr/>
        </p:nvSpPr>
        <p:spPr>
          <a:xfrm>
            <a:off x="0" y="0"/>
            <a:ext cx="6300788" cy="342900"/>
          </a:xfrm>
          <a:prstGeom prst="rect">
            <a:avLst/>
          </a:prstGeom>
          <a:solidFill>
            <a:srgbClr val="FFCC00"/>
          </a:solidFill>
          <a:ln w="9525">
            <a:noFill/>
          </a:ln>
        </p:spPr>
        <p:txBody>
          <a:bodyPr anchor="ctr"/>
          <a:p>
            <a:pPr lvl="0" algn="ctr"/>
            <a:endParaRPr lang="zh-CN" altLang="en-US" sz="3200" dirty="0">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a:t>单击此处编辑母版标题样式</a:t>
            </a:r>
            <a:endParaRPr lang="zh-CN" altLang="en-US"/>
          </a:p>
        </p:txBody>
      </p:sp>
      <p:sp>
        <p:nvSpPr>
          <p:cNvPr id="1029" name="矩形 6"/>
          <p:cNvSpPr/>
          <p:nvPr/>
        </p:nvSpPr>
        <p:spPr>
          <a:xfrm>
            <a:off x="2124075" y="0"/>
            <a:ext cx="7019925" cy="347663"/>
          </a:xfrm>
          <a:prstGeom prst="rect">
            <a:avLst/>
          </a:prstGeom>
          <a:solidFill>
            <a:srgbClr val="339966"/>
          </a:solidFill>
          <a:ln w="9525">
            <a:noFill/>
          </a:ln>
        </p:spPr>
        <p:txBody>
          <a:bodyPr anchor="ctr"/>
          <a:p>
            <a:pPr lvl="0" algn="ctr"/>
            <a:endParaRPr lang="zh-CN" altLang="en-US" sz="3200" dirty="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p:nvPr userDrawn="1"/>
        </p:nvSpPr>
        <p:spPr>
          <a:xfrm>
            <a:off x="0" y="6742113"/>
            <a:ext cx="7380288" cy="115887"/>
          </a:xfrm>
          <a:prstGeom prst="rect">
            <a:avLst/>
          </a:prstGeom>
          <a:solidFill>
            <a:srgbClr val="339966"/>
          </a:solidFill>
          <a:ln w="9525">
            <a:noFill/>
          </a:ln>
        </p:spPr>
        <p:txBody>
          <a:bodyPr anchor="ctr"/>
          <a:p>
            <a:pPr lvl="0" algn="ctr"/>
            <a:endParaRPr lang="zh-CN" altLang="en-US" sz="3200" dirty="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p:nvPr userDrawn="1"/>
        </p:nvSpPr>
        <p:spPr>
          <a:xfrm>
            <a:off x="0" y="0"/>
            <a:ext cx="9153525" cy="6480175"/>
          </a:xfrm>
          <a:prstGeom prst="rect">
            <a:avLst/>
          </a:prstGeom>
          <a:no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p:nvPr/>
        </p:nvSpPr>
        <p:spPr>
          <a:xfrm>
            <a:off x="0" y="0"/>
            <a:ext cx="6300788" cy="342900"/>
          </a:xfrm>
          <a:prstGeom prst="rect">
            <a:avLst/>
          </a:prstGeom>
          <a:solidFill>
            <a:srgbClr val="FFCC00"/>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indent="0"/>
            <a:r>
              <a:rPr lang="zh-CN" altLang="en-US"/>
              <a:t>单击此处编辑母版标题样式</a:t>
            </a:r>
            <a:endParaRPr lang="zh-CN" altLang="en-US"/>
          </a:p>
        </p:txBody>
      </p:sp>
      <p:sp>
        <p:nvSpPr>
          <p:cNvPr id="1029" name="矩形 6"/>
          <p:cNvSpPr/>
          <p:nvPr/>
        </p:nvSpPr>
        <p:spPr>
          <a:xfrm>
            <a:off x="2124075" y="0"/>
            <a:ext cx="7019925" cy="347663"/>
          </a:xfrm>
          <a:prstGeom prst="rect">
            <a:avLst/>
          </a:prstGeom>
          <a:solidFill>
            <a:srgbClr val="339966"/>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p:nvPr userDrawn="1"/>
        </p:nvSpPr>
        <p:spPr>
          <a:xfrm>
            <a:off x="0" y="6742113"/>
            <a:ext cx="7380288" cy="115887"/>
          </a:xfrm>
          <a:prstGeom prst="rect">
            <a:avLst/>
          </a:prstGeom>
          <a:solidFill>
            <a:srgbClr val="339966"/>
          </a:solidFill>
          <a:ln w="9525">
            <a:noFill/>
          </a:ln>
        </p:spPr>
        <p:txBody>
          <a:bodyPr anchor="ctr"/>
          <a:p>
            <a:pPr lvl="0" indent="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hf sldNum="0" hdr="0" ftr="0" dt="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hyperlink" Target="&#38142;&#25509;&#36164;&#28304;\Module%2010%20Unit%202%20Activity%202.avi" TargetMode="External"/><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hyperlink" Target="file:///E:\2013&#21021;&#20108;&#35838;&#20214;\&#21021;&#20108;&#19979;\&#35838;&#20214;-Dragon-M10\&#38142;&#25509;&#36164;&#28304;\Module%2010%20Unit%202-3_clip.avi"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GI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4.png"/><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WordArt 3"/>
          <p:cNvSpPr>
            <a:spLocks noTextEdit="1"/>
          </p:cNvSpPr>
          <p:nvPr/>
        </p:nvSpPr>
        <p:spPr>
          <a:xfrm>
            <a:off x="2895600" y="1981200"/>
            <a:ext cx="5819775" cy="533400"/>
          </a:xfrm>
          <a:prstGeom prst="rect">
            <a:avLst/>
          </a:prstGeom>
        </p:spPr>
        <p:txBody>
          <a:bodyPr wrap="none" fromWordArt="1">
            <a:prstTxWarp prst="textPlain">
              <a:avLst>
                <a:gd name="adj" fmla="val 50000"/>
              </a:avLst>
            </a:prstTxWarp>
            <a:normAutofit fontScale="90000" lnSpcReduction="20000"/>
          </a:bodyPr>
          <a:p>
            <a:pPr algn="ctr"/>
            <a:r>
              <a:rPr lang="zh-CN" altLang="en-US"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rPr>
              <a:t>外研八年级（下） 授课教师 杨晔</a:t>
            </a:r>
            <a:endParaRPr lang="en-US" altLang="zh-CN"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endParaRPr>
          </a:p>
        </p:txBody>
      </p:sp>
      <p:pic>
        <p:nvPicPr>
          <p:cNvPr id="3075" name="Picture 4" descr="QQ截图20121228152352"/>
          <p:cNvPicPr>
            <a:picLocks noChangeAspect="1"/>
          </p:cNvPicPr>
          <p:nvPr/>
        </p:nvPicPr>
        <p:blipFill>
          <a:blip r:embed="rId1"/>
          <a:stretch>
            <a:fillRect/>
          </a:stretch>
        </p:blipFill>
        <p:spPr>
          <a:xfrm>
            <a:off x="0" y="2514600"/>
            <a:ext cx="9144000" cy="4343400"/>
          </a:xfrm>
          <a:prstGeom prst="rect">
            <a:avLst/>
          </a:prstGeom>
          <a:noFill/>
          <a:ln w="9525">
            <a:noFill/>
          </a:ln>
        </p:spPr>
      </p:pic>
      <p:pic>
        <p:nvPicPr>
          <p:cNvPr id="3076" name="Picture 5" descr="QQ截图20121228152118"/>
          <p:cNvPicPr>
            <a:picLocks noChangeAspect="1"/>
          </p:cNvPicPr>
          <p:nvPr/>
        </p:nvPicPr>
        <p:blipFill>
          <a:blip r:embed="rId2"/>
          <a:stretch>
            <a:fillRect/>
          </a:stretch>
        </p:blipFill>
        <p:spPr>
          <a:xfrm>
            <a:off x="2438400" y="228600"/>
            <a:ext cx="3581400" cy="1446213"/>
          </a:xfrm>
          <a:prstGeom prst="rect">
            <a:avLst/>
          </a:prstGeom>
          <a:noFill/>
          <a:ln w="9525">
            <a:noFill/>
          </a:ln>
        </p:spPr>
      </p:pic>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7479665" y="522605"/>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501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457200" y="533400"/>
            <a:ext cx="8001000" cy="5934075"/>
          </a:xfrm>
          <a:prstGeom prst="rect">
            <a:avLst/>
          </a:prstGeom>
          <a:noFill/>
          <a:ln w="9525">
            <a:noFill/>
          </a:ln>
        </p:spPr>
        <p:txBody>
          <a:bodyPr anchor="t">
            <a:spAutoFit/>
          </a:bodyPr>
          <a:p>
            <a:pPr marL="342900" indent="-342900">
              <a:lnSpc>
                <a:spcPct val="120000"/>
              </a:lnSpc>
            </a:pPr>
            <a:r>
              <a:rPr lang="en-US" altLang="zh-CN" sz="3200" b="1">
                <a:solidFill>
                  <a:srgbClr val="FF00FF"/>
                </a:solidFill>
                <a:latin typeface="Times New Roman" panose="02020603050405020304" pitchFamily="18" charset="0"/>
                <a:ea typeface="黑体" panose="02010609060101010101" pitchFamily="2" charset="-122"/>
              </a:rPr>
              <a:t>1. </a:t>
            </a:r>
            <a:r>
              <a:rPr lang="zh-CN" altLang="en-US" sz="3200" b="1">
                <a:solidFill>
                  <a:srgbClr val="FF00FF"/>
                </a:solidFill>
                <a:latin typeface="Times New Roman" panose="02020603050405020304" pitchFamily="18" charset="0"/>
                <a:ea typeface="黑体" panose="02010609060101010101" pitchFamily="2" charset="-122"/>
              </a:rPr>
              <a:t>美国之音</a:t>
            </a:r>
            <a:r>
              <a:rPr lang="en-US" altLang="zh-CN" sz="3200" b="1">
                <a:solidFill>
                  <a:srgbClr val="FF00FF"/>
                </a:solidFill>
                <a:latin typeface="Times New Roman" panose="02020603050405020304" pitchFamily="18" charset="0"/>
                <a:ea typeface="黑体" panose="02010609060101010101" pitchFamily="2" charset="-122"/>
              </a:rPr>
              <a:t>(Voice of America)</a:t>
            </a:r>
            <a:endParaRPr lang="en-US" altLang="zh-CN" sz="3200" b="1">
              <a:solidFill>
                <a:srgbClr val="FF00FF"/>
              </a:solidFill>
              <a:latin typeface="Times New Roman" panose="02020603050405020304" pitchFamily="18" charset="0"/>
              <a:ea typeface="黑体" panose="02010609060101010101" pitchFamily="2" charset="-122"/>
            </a:endParaRPr>
          </a:p>
          <a:p>
            <a:pPr marL="342900" indent="-342900">
              <a:lnSpc>
                <a:spcPct val="120000"/>
              </a:lnSpc>
            </a:pPr>
            <a:r>
              <a:rPr lang="en-US" altLang="zh-CN" sz="3200" b="1">
                <a:latin typeface="Times New Roman" panose="02020603050405020304" pitchFamily="18" charset="0"/>
                <a:ea typeface="黑体" panose="02010609060101010101" pitchFamily="2" charset="-122"/>
              </a:rPr>
              <a:t>   VOA</a:t>
            </a:r>
            <a:r>
              <a:rPr lang="zh-CN" altLang="en-US" sz="3200" b="1">
                <a:latin typeface="Times New Roman" panose="02020603050405020304" pitchFamily="18" charset="0"/>
                <a:ea typeface="黑体" panose="02010609060101010101" pitchFamily="2" charset="-122"/>
              </a:rPr>
              <a:t>是美国政府的无线电广播机构</a:t>
            </a:r>
            <a:r>
              <a:rPr lang="zh-CN" altLang="en-US" sz="3200" b="1" dirty="0">
                <a:latin typeface="Times New Roman" panose="02020603050405020304" pitchFamily="18" charset="0"/>
                <a:ea typeface="黑体" panose="02010609060101010101" pitchFamily="2" charset="-122"/>
              </a:rPr>
              <a:t>，也</a:t>
            </a:r>
            <a:r>
              <a:rPr lang="zh-CN" altLang="en-US" sz="3200" b="1">
                <a:latin typeface="Times New Roman" panose="02020603050405020304" pitchFamily="18" charset="0"/>
                <a:ea typeface="黑体" panose="02010609060101010101" pitchFamily="2" charset="-122"/>
              </a:rPr>
              <a:t>是美国对外宣传的主要工具之一</a:t>
            </a:r>
            <a:r>
              <a:rPr lang="zh-CN" altLang="en-US" sz="3200" b="1" dirty="0">
                <a:latin typeface="Times New Roman" panose="02020603050405020304" pitchFamily="18" charset="0"/>
                <a:ea typeface="黑体" panose="02010609060101010101" pitchFamily="2" charset="-122"/>
              </a:rPr>
              <a:t>。</a:t>
            </a:r>
            <a:r>
              <a:rPr lang="en-US" altLang="zh-CN" sz="3200" b="1">
                <a:latin typeface="Times New Roman" panose="02020603050405020304" pitchFamily="18" charset="0"/>
                <a:ea typeface="黑体" panose="02010609060101010101" pitchFamily="2" charset="-122"/>
              </a:rPr>
              <a:t>VOA</a:t>
            </a:r>
            <a:r>
              <a:rPr lang="zh-CN" altLang="en-US" sz="3200" b="1">
                <a:latin typeface="Times New Roman" panose="02020603050405020304" pitchFamily="18" charset="0"/>
                <a:ea typeface="黑体" panose="02010609060101010101" pitchFamily="2" charset="-122"/>
              </a:rPr>
              <a:t>每天用</a:t>
            </a:r>
            <a:r>
              <a:rPr lang="en-US" altLang="zh-CN" sz="3200" b="1">
                <a:latin typeface="Times New Roman" panose="02020603050405020304" pitchFamily="18" charset="0"/>
                <a:ea typeface="黑体" panose="02010609060101010101" pitchFamily="2" charset="-122"/>
              </a:rPr>
              <a:t>38</a:t>
            </a:r>
            <a:r>
              <a:rPr lang="zh-CN" altLang="en-US" sz="3200" b="1">
                <a:latin typeface="Times New Roman" panose="02020603050405020304" pitchFamily="18" charset="0"/>
                <a:ea typeface="黑体" panose="02010609060101010101" pitchFamily="2" charset="-122"/>
              </a:rPr>
              <a:t>种语言向世界各地播</a:t>
            </a:r>
            <a:r>
              <a:rPr lang="zh-CN" altLang="en-US" sz="3200" b="1" dirty="0">
                <a:latin typeface="Times New Roman" panose="02020603050405020304" pitchFamily="18" charset="0"/>
                <a:ea typeface="黑体" panose="02010609060101010101" pitchFamily="2" charset="-122"/>
              </a:rPr>
              <a:t>放新</a:t>
            </a:r>
            <a:r>
              <a:rPr lang="zh-CN" altLang="en-US" sz="3200" b="1">
                <a:latin typeface="Times New Roman" panose="02020603050405020304" pitchFamily="18" charset="0"/>
                <a:ea typeface="黑体" panose="02010609060101010101" pitchFamily="2" charset="-122"/>
              </a:rPr>
              <a:t>闻、音乐和其他节目。</a:t>
            </a:r>
            <a:r>
              <a:rPr lang="en-US" altLang="zh-CN" sz="3200" b="1">
                <a:latin typeface="Times New Roman" panose="02020603050405020304" pitchFamily="18" charset="0"/>
                <a:ea typeface="黑体" panose="02010609060101010101" pitchFamily="2" charset="-122"/>
              </a:rPr>
              <a:t>VOA</a:t>
            </a:r>
            <a:r>
              <a:rPr lang="zh-CN" altLang="en-US" sz="3200" b="1">
                <a:latin typeface="Times New Roman" panose="02020603050405020304" pitchFamily="18" charset="0"/>
                <a:ea typeface="黑体" panose="02010609060101010101" pitchFamily="2" charset="-122"/>
              </a:rPr>
              <a:t>节目</a:t>
            </a:r>
            <a:r>
              <a:rPr lang="zh-CN" altLang="en-US" sz="3200" b="1" dirty="0">
                <a:latin typeface="Times New Roman" panose="02020603050405020304" pitchFamily="18" charset="0"/>
                <a:ea typeface="黑体" panose="02010609060101010101" pitchFamily="2" charset="-122"/>
              </a:rPr>
              <a:t>中有</a:t>
            </a:r>
            <a:r>
              <a:rPr lang="zh-CN" altLang="en-US" sz="3200" b="1">
                <a:latin typeface="Times New Roman" panose="02020603050405020304" pitchFamily="18" charset="0"/>
                <a:ea typeface="黑体" panose="02010609060101010101" pitchFamily="2" charset="-122"/>
              </a:rPr>
              <a:t>“标准英语”</a:t>
            </a:r>
            <a:r>
              <a:rPr lang="en-US" altLang="zh-CN" sz="3200" b="1">
                <a:latin typeface="Times New Roman" panose="02020603050405020304" pitchFamily="18" charset="0"/>
                <a:ea typeface="黑体" panose="02010609060101010101" pitchFamily="2" charset="-122"/>
              </a:rPr>
              <a:t>(Standard English)</a:t>
            </a:r>
            <a:r>
              <a:rPr lang="zh-CN" altLang="en-US" sz="3200" b="1" dirty="0">
                <a:latin typeface="Times New Roman" panose="02020603050405020304" pitchFamily="18" charset="0"/>
                <a:ea typeface="黑体" panose="02010609060101010101" pitchFamily="2" charset="-122"/>
              </a:rPr>
              <a:t>和“</a:t>
            </a:r>
            <a:r>
              <a:rPr lang="zh-CN" altLang="en-US" sz="3200" b="1">
                <a:latin typeface="Times New Roman" panose="02020603050405020304" pitchFamily="18" charset="0"/>
                <a:ea typeface="黑体" panose="02010609060101010101" pitchFamily="2" charset="-122"/>
              </a:rPr>
              <a:t>特别英语”</a:t>
            </a:r>
            <a:r>
              <a:rPr lang="en-US" altLang="zh-CN" sz="3200" b="1">
                <a:latin typeface="Times New Roman" panose="02020603050405020304" pitchFamily="18" charset="0"/>
                <a:ea typeface="黑体" panose="02010609060101010101" pitchFamily="2" charset="-122"/>
              </a:rPr>
              <a:t>(Special English)</a:t>
            </a:r>
            <a:r>
              <a:rPr lang="zh-CN" altLang="en-US" sz="3200" b="1">
                <a:latin typeface="Times New Roman" panose="02020603050405020304" pitchFamily="18" charset="0"/>
                <a:ea typeface="黑体" panose="02010609060101010101" pitchFamily="2" charset="-122"/>
              </a:rPr>
              <a:t>。“标</a:t>
            </a:r>
            <a:r>
              <a:rPr lang="zh-CN" altLang="en-US" sz="3200" b="1" dirty="0">
                <a:latin typeface="Times New Roman" panose="02020603050405020304" pitchFamily="18" charset="0"/>
                <a:ea typeface="黑体" panose="02010609060101010101" pitchFamily="2" charset="-122"/>
              </a:rPr>
              <a:t>准英</a:t>
            </a:r>
            <a:r>
              <a:rPr lang="zh-CN" altLang="en-US" sz="3200" b="1">
                <a:latin typeface="Times New Roman" panose="02020603050405020304" pitchFamily="18" charset="0"/>
                <a:ea typeface="黑体" panose="02010609060101010101" pitchFamily="2" charset="-122"/>
              </a:rPr>
              <a:t>语”广播的语速快、句子长、词汇</a:t>
            </a:r>
            <a:r>
              <a:rPr lang="zh-CN" altLang="en-US" sz="3200" b="1" dirty="0">
                <a:latin typeface="Times New Roman" panose="02020603050405020304" pitchFamily="18" charset="0"/>
                <a:ea typeface="黑体" panose="02010609060101010101" pitchFamily="2" charset="-122"/>
              </a:rPr>
              <a:t>量大</a:t>
            </a:r>
            <a:r>
              <a:rPr lang="zh-CN" altLang="en-US" sz="3200" b="1">
                <a:latin typeface="Times New Roman" panose="02020603050405020304" pitchFamily="18" charset="0"/>
                <a:ea typeface="黑体" panose="02010609060101010101" pitchFamily="2" charset="-122"/>
              </a:rPr>
              <a:t>，适合中级以上英语水平的人；“</a:t>
            </a:r>
            <a:r>
              <a:rPr lang="zh-CN" altLang="en-US" sz="3200" b="1" dirty="0">
                <a:latin typeface="Times New Roman" panose="02020603050405020304" pitchFamily="18" charset="0"/>
                <a:ea typeface="黑体" panose="02010609060101010101" pitchFamily="2" charset="-122"/>
              </a:rPr>
              <a:t>特别</a:t>
            </a:r>
            <a:r>
              <a:rPr lang="zh-CN" altLang="en-US" sz="3200" b="1">
                <a:latin typeface="Times New Roman" panose="02020603050405020304" pitchFamily="18" charset="0"/>
                <a:ea typeface="黑体" panose="02010609060101010101" pitchFamily="2" charset="-122"/>
              </a:rPr>
              <a:t>英语”广播语音清晰、语速慢，适</a:t>
            </a:r>
            <a:r>
              <a:rPr lang="zh-CN" altLang="en-US" sz="3200" b="1" dirty="0">
                <a:latin typeface="Times New Roman" panose="02020603050405020304" pitchFamily="18" charset="0"/>
                <a:ea typeface="黑体" panose="02010609060101010101" pitchFamily="2" charset="-122"/>
              </a:rPr>
              <a:t>合初</a:t>
            </a:r>
            <a:r>
              <a:rPr lang="zh-CN" altLang="en-US" sz="3200" b="1">
                <a:latin typeface="Times New Roman" panose="02020603050405020304" pitchFamily="18" charset="0"/>
                <a:ea typeface="黑体" panose="02010609060101010101" pitchFamily="2" charset="-122"/>
              </a:rPr>
              <a:t>级英语水平的</a:t>
            </a:r>
            <a:r>
              <a:rPr lang="zh-CN" altLang="en-US" sz="3200" b="1" dirty="0">
                <a:latin typeface="Times New Roman" panose="02020603050405020304" pitchFamily="18" charset="0"/>
                <a:ea typeface="黑体" panose="02010609060101010101" pitchFamily="2" charset="-122"/>
              </a:rPr>
              <a:t>人。</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xEl>
                                              <p:charRg st="0" end="26"/>
                                            </p:txEl>
                                          </p:spTgt>
                                        </p:tgtEl>
                                        <p:attrNameLst>
                                          <p:attrName>style.visibility</p:attrName>
                                        </p:attrNameLst>
                                      </p:cBhvr>
                                      <p:to>
                                        <p:strVal val="visible"/>
                                      </p:to>
                                    </p:set>
                                    <p:animEffect transition="in" filter="blinds(horizontal)">
                                      <p:cBhvr>
                                        <p:cTn id="7" dur="500"/>
                                        <p:tgtEl>
                                          <p:spTgt spid="7170">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xEl>
                                              <p:charRg st="26" end="212"/>
                                            </p:txEl>
                                          </p:spTgt>
                                        </p:tgtEl>
                                        <p:attrNameLst>
                                          <p:attrName>style.visibility</p:attrName>
                                        </p:attrNameLst>
                                      </p:cBhvr>
                                      <p:to>
                                        <p:strVal val="visible"/>
                                      </p:to>
                                    </p:set>
                                    <p:animEffect transition="in" filter="wipe(down)">
                                      <p:cBhvr>
                                        <p:cTn id="12" dur="500"/>
                                        <p:tgtEl>
                                          <p:spTgt spid="7170">
                                            <p:txEl>
                                              <p:charRg st="26" end="2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70659" descr="1316292531509"/>
          <p:cNvPicPr>
            <a:picLocks noChangeAspect="1"/>
          </p:cNvPicPr>
          <p:nvPr/>
        </p:nvPicPr>
        <p:blipFill>
          <a:blip r:embed="rId1"/>
          <a:stretch>
            <a:fillRect/>
          </a:stretch>
        </p:blipFill>
        <p:spPr>
          <a:xfrm>
            <a:off x="381000" y="685800"/>
            <a:ext cx="5486400" cy="2676525"/>
          </a:xfrm>
          <a:prstGeom prst="rect">
            <a:avLst/>
          </a:prstGeom>
          <a:noFill/>
          <a:ln w="9525">
            <a:noFill/>
          </a:ln>
        </p:spPr>
      </p:pic>
      <p:pic>
        <p:nvPicPr>
          <p:cNvPr id="12290" name="图片 70658" descr="t01b1c7c760e2fc2048"/>
          <p:cNvPicPr>
            <a:picLocks noChangeAspect="1"/>
          </p:cNvPicPr>
          <p:nvPr/>
        </p:nvPicPr>
        <p:blipFill>
          <a:blip r:embed="rId2"/>
          <a:stretch>
            <a:fillRect/>
          </a:stretch>
        </p:blipFill>
        <p:spPr>
          <a:xfrm>
            <a:off x="5181600" y="3200400"/>
            <a:ext cx="3352800" cy="3352800"/>
          </a:xfrm>
          <a:prstGeom prst="rect">
            <a:avLst/>
          </a:prstGeom>
          <a:noFill/>
          <a:ln w="9525">
            <a:noFill/>
          </a:ln>
        </p:spPr>
      </p:pic>
      <p:sp>
        <p:nvSpPr>
          <p:cNvPr id="12291" name="矩形 70660"/>
          <p:cNvSpPr/>
          <p:nvPr/>
        </p:nvSpPr>
        <p:spPr>
          <a:xfrm>
            <a:off x="381000" y="4008438"/>
            <a:ext cx="4572000" cy="1554162"/>
          </a:xfrm>
          <a:prstGeom prst="rect">
            <a:avLst/>
          </a:prstGeom>
          <a:noFill/>
          <a:ln w="9525">
            <a:noFill/>
          </a:ln>
        </p:spPr>
        <p:txBody>
          <a:bodyPr anchor="t">
            <a:spAutoFit/>
          </a:bodyPr>
          <a:p>
            <a:pPr algn="ctr"/>
            <a:r>
              <a:rPr lang="zh-CN" altLang="en-US" sz="3200" b="1" dirty="0">
                <a:solidFill>
                  <a:srgbClr val="FF00FF"/>
                </a:solidFill>
                <a:latin typeface="Times New Roman" panose="02020603050405020304" pitchFamily="18" charset="0"/>
                <a:ea typeface="黑体" panose="02010609060101010101" pitchFamily="2" charset="-122"/>
              </a:rPr>
              <a:t>英国广播公司</a:t>
            </a:r>
            <a:endParaRPr lang="zh-CN" altLang="en-US" sz="3200" b="1" dirty="0">
              <a:solidFill>
                <a:srgbClr val="FF00FF"/>
              </a:solidFill>
              <a:latin typeface="Times New Roman" panose="02020603050405020304" pitchFamily="18" charset="0"/>
              <a:ea typeface="黑体" panose="02010609060101010101" pitchFamily="2" charset="-122"/>
            </a:endParaRPr>
          </a:p>
          <a:p>
            <a:pPr algn="ctr"/>
            <a:r>
              <a:rPr lang="en-US" altLang="zh-CN" sz="3200" b="1">
                <a:solidFill>
                  <a:srgbClr val="FF00FF"/>
                </a:solidFill>
                <a:latin typeface="Times New Roman" panose="02020603050405020304" pitchFamily="18" charset="0"/>
                <a:ea typeface="黑体" panose="02010609060101010101" pitchFamily="2" charset="-122"/>
              </a:rPr>
              <a:t>(British Broadcasting Corporation)</a:t>
            </a:r>
            <a:endParaRPr lang="en-US" altLang="zh-CN" sz="3200" b="1">
              <a:solidFill>
                <a:srgbClr val="FF00FF"/>
              </a:solidFill>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p:cNvSpPr txBox="1"/>
          <p:nvPr/>
        </p:nvSpPr>
        <p:spPr>
          <a:xfrm>
            <a:off x="609600" y="762000"/>
            <a:ext cx="7797800" cy="5159375"/>
          </a:xfrm>
          <a:prstGeom prst="rect">
            <a:avLst/>
          </a:prstGeom>
          <a:noFill/>
          <a:ln w="9525">
            <a:noFill/>
          </a:ln>
        </p:spPr>
        <p:txBody>
          <a:bodyPr anchor="t">
            <a:spAutoFit/>
          </a:bodyPr>
          <a:p>
            <a:pPr marL="342900" indent="-342900">
              <a:lnSpc>
                <a:spcPct val="130000"/>
              </a:lnSpc>
            </a:pPr>
            <a:r>
              <a:rPr lang="en-US" altLang="zh-CN" sz="3200" b="1">
                <a:solidFill>
                  <a:srgbClr val="FF00FF"/>
                </a:solidFill>
                <a:latin typeface="Times New Roman" panose="02020603050405020304" pitchFamily="18" charset="0"/>
                <a:ea typeface="黑体" panose="02010609060101010101" pitchFamily="2" charset="-122"/>
              </a:rPr>
              <a:t>2. </a:t>
            </a:r>
            <a:r>
              <a:rPr lang="zh-CN" altLang="en-US" sz="3200" b="1">
                <a:solidFill>
                  <a:srgbClr val="FF00FF"/>
                </a:solidFill>
                <a:latin typeface="Times New Roman" panose="02020603050405020304" pitchFamily="18" charset="0"/>
                <a:ea typeface="黑体" panose="02010609060101010101" pitchFamily="2" charset="-122"/>
              </a:rPr>
              <a:t>英国广播</a:t>
            </a:r>
            <a:r>
              <a:rPr lang="zh-CN" altLang="en-US" sz="3200" b="1" dirty="0">
                <a:solidFill>
                  <a:srgbClr val="FF00FF"/>
                </a:solidFill>
                <a:latin typeface="Times New Roman" panose="02020603050405020304" pitchFamily="18" charset="0"/>
                <a:ea typeface="黑体" panose="02010609060101010101" pitchFamily="2" charset="-122"/>
              </a:rPr>
              <a:t>公司</a:t>
            </a:r>
            <a:endParaRPr lang="zh-CN" altLang="en-US" sz="3200" b="1" dirty="0">
              <a:solidFill>
                <a:srgbClr val="FF00FF"/>
              </a:solidFill>
              <a:latin typeface="Times New Roman" panose="02020603050405020304" pitchFamily="18" charset="0"/>
              <a:ea typeface="黑体" panose="02010609060101010101" pitchFamily="2" charset="-122"/>
            </a:endParaRPr>
          </a:p>
          <a:p>
            <a:pPr marL="342900" indent="-342900">
              <a:lnSpc>
                <a:spcPct val="130000"/>
              </a:lnSpc>
            </a:pPr>
            <a:r>
              <a:rPr lang="en-US" altLang="zh-CN" sz="3200" b="1">
                <a:solidFill>
                  <a:srgbClr val="FF00FF"/>
                </a:solidFill>
                <a:latin typeface="Times New Roman" panose="02020603050405020304" pitchFamily="18" charset="0"/>
                <a:ea typeface="黑体" panose="02010609060101010101" pitchFamily="2" charset="-122"/>
              </a:rPr>
              <a:t>    (British Broadcasting Corporation)</a:t>
            </a:r>
            <a:endParaRPr lang="en-US" altLang="zh-CN" sz="3200" b="1">
              <a:solidFill>
                <a:srgbClr val="FF00FF"/>
              </a:solidFill>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BBC</a:t>
            </a:r>
            <a:r>
              <a:rPr lang="zh-CN" altLang="en-US" sz="3200" b="1">
                <a:latin typeface="Times New Roman" panose="02020603050405020304" pitchFamily="18" charset="0"/>
                <a:ea typeface="黑体" panose="02010609060101010101" pitchFamily="2" charset="-122"/>
              </a:rPr>
              <a:t>是提供广播、电视服务的非商</a:t>
            </a:r>
            <a:r>
              <a:rPr lang="zh-CN" altLang="en-US" sz="3200" b="1" dirty="0">
                <a:latin typeface="Times New Roman" panose="02020603050405020304" pitchFamily="18" charset="0"/>
                <a:ea typeface="黑体" panose="02010609060101010101" pitchFamily="2" charset="-122"/>
              </a:rPr>
              <a:t>业性</a:t>
            </a:r>
            <a:r>
              <a:rPr lang="zh-CN" altLang="en-US" sz="3200" b="1">
                <a:latin typeface="Times New Roman" panose="02020603050405020304" pitchFamily="18" charset="0"/>
                <a:ea typeface="黑体" panose="02010609060101010101" pitchFamily="2" charset="-122"/>
              </a:rPr>
              <a:t>公立组织，</a:t>
            </a:r>
            <a:r>
              <a:rPr lang="en-US" altLang="zh-CN" sz="3200" b="1">
                <a:latin typeface="Times New Roman" panose="02020603050405020304" pitchFamily="18" charset="0"/>
                <a:ea typeface="黑体" panose="02010609060101010101" pitchFamily="2" charset="-122"/>
              </a:rPr>
              <a:t>BBC</a:t>
            </a:r>
            <a:r>
              <a:rPr lang="zh-CN" altLang="en-US" sz="3200" b="1">
                <a:latin typeface="Times New Roman" panose="02020603050405020304" pitchFamily="18" charset="0"/>
                <a:ea typeface="黑体" panose="02010609060101010101" pitchFamily="2" charset="-122"/>
              </a:rPr>
              <a:t>最早是作为私人</a:t>
            </a:r>
            <a:r>
              <a:rPr lang="zh-CN" altLang="en-US" sz="3200" b="1" dirty="0">
                <a:latin typeface="Times New Roman" panose="02020603050405020304" pitchFamily="18" charset="0"/>
                <a:ea typeface="黑体" panose="02010609060101010101" pitchFamily="2" charset="-122"/>
              </a:rPr>
              <a:t>企业</a:t>
            </a:r>
            <a:r>
              <a:rPr lang="zh-CN" altLang="en-US" sz="3200" b="1">
                <a:latin typeface="Times New Roman" panose="02020603050405020304" pitchFamily="18" charset="0"/>
                <a:ea typeface="黑体" panose="02010609060101010101" pitchFamily="2" charset="-122"/>
              </a:rPr>
              <a:t>成立的，</a:t>
            </a:r>
            <a:r>
              <a:rPr lang="en-US" altLang="zh-CN" sz="3200" b="1">
                <a:latin typeface="Times New Roman" panose="02020603050405020304" pitchFamily="18" charset="0"/>
                <a:ea typeface="黑体" panose="02010609060101010101" pitchFamily="2" charset="-122"/>
              </a:rPr>
              <a:t>1922</a:t>
            </a:r>
            <a:r>
              <a:rPr lang="zh-CN" altLang="en-US" sz="3200" b="1">
                <a:latin typeface="Times New Roman" panose="02020603050405020304" pitchFamily="18" charset="0"/>
                <a:ea typeface="黑体" panose="02010609060101010101" pitchFamily="2" charset="-122"/>
              </a:rPr>
              <a:t>年</a:t>
            </a:r>
            <a:r>
              <a:rPr lang="en-US" altLang="zh-CN" sz="3200" b="1">
                <a:latin typeface="Times New Roman" panose="02020603050405020304" pitchFamily="18" charset="0"/>
                <a:ea typeface="黑体" panose="02010609060101010101" pitchFamily="2" charset="-122"/>
              </a:rPr>
              <a:t>2</a:t>
            </a:r>
            <a:r>
              <a:rPr lang="zh-CN" altLang="en-US" sz="3200" b="1">
                <a:latin typeface="Times New Roman" panose="02020603050405020304" pitchFamily="18" charset="0"/>
                <a:ea typeface="黑体" panose="02010609060101010101" pitchFamily="2" charset="-122"/>
              </a:rPr>
              <a:t>月</a:t>
            </a:r>
            <a:r>
              <a:rPr lang="en-US" altLang="zh-CN" sz="3200" b="1">
                <a:latin typeface="Times New Roman" panose="02020603050405020304" pitchFamily="18" charset="0"/>
                <a:ea typeface="黑体" panose="02010609060101010101" pitchFamily="2" charset="-122"/>
              </a:rPr>
              <a:t>14</a:t>
            </a:r>
            <a:r>
              <a:rPr lang="zh-CN" altLang="en-US" sz="3200" b="1">
                <a:latin typeface="Times New Roman" panose="02020603050405020304" pitchFamily="18" charset="0"/>
                <a:ea typeface="黑体" panose="02010609060101010101" pitchFamily="2" charset="-122"/>
              </a:rPr>
              <a:t>日开始广播</a:t>
            </a:r>
            <a:r>
              <a:rPr lang="zh-CN" altLang="en-US" sz="3200" b="1" dirty="0">
                <a:latin typeface="Times New Roman" panose="02020603050405020304" pitchFamily="18" charset="0"/>
                <a:ea typeface="黑体" panose="02010609060101010101" pitchFamily="2" charset="-122"/>
              </a:rPr>
              <a:t>，</a:t>
            </a:r>
            <a:r>
              <a:rPr lang="en-US" altLang="zh-CN" sz="3200" b="1">
                <a:latin typeface="Times New Roman" panose="02020603050405020304" pitchFamily="18" charset="0"/>
                <a:ea typeface="黑体" panose="02010609060101010101" pitchFamily="2" charset="-122"/>
              </a:rPr>
              <a:t>1927</a:t>
            </a:r>
            <a:r>
              <a:rPr lang="zh-CN" altLang="en-US" sz="3200" b="1">
                <a:latin typeface="Times New Roman" panose="02020603050405020304" pitchFamily="18" charset="0"/>
                <a:ea typeface="黑体" panose="02010609060101010101" pitchFamily="2" charset="-122"/>
              </a:rPr>
              <a:t>年改组为英国广播公司，</a:t>
            </a:r>
            <a:r>
              <a:rPr lang="en-US" altLang="zh-CN" sz="3200" b="1">
                <a:latin typeface="Times New Roman" panose="02020603050405020304" pitchFamily="18" charset="0"/>
                <a:ea typeface="黑体" panose="02010609060101010101" pitchFamily="2" charset="-122"/>
              </a:rPr>
              <a:t>1936</a:t>
            </a:r>
            <a:r>
              <a:rPr lang="zh-CN" altLang="en-US" sz="3200" b="1" dirty="0">
                <a:latin typeface="Times New Roman" panose="02020603050405020304" pitchFamily="18" charset="0"/>
                <a:ea typeface="黑体" panose="02010609060101010101" pitchFamily="2" charset="-122"/>
              </a:rPr>
              <a:t>年</a:t>
            </a:r>
            <a:r>
              <a:rPr lang="en-US" altLang="zh-CN" sz="3200" b="1">
                <a:latin typeface="Times New Roman" panose="02020603050405020304" pitchFamily="18" charset="0"/>
                <a:ea typeface="黑体" panose="02010609060101010101" pitchFamily="2" charset="-122"/>
              </a:rPr>
              <a:t>11</a:t>
            </a:r>
            <a:r>
              <a:rPr lang="zh-CN" altLang="en-US" sz="3200" b="1">
                <a:latin typeface="Times New Roman" panose="02020603050405020304" pitchFamily="18" charset="0"/>
                <a:ea typeface="黑体" panose="02010609060101010101" pitchFamily="2" charset="-122"/>
              </a:rPr>
              <a:t>月成为世界上第一个正式播送电</a:t>
            </a:r>
            <a:r>
              <a:rPr lang="zh-CN" altLang="en-US" sz="3200" b="1" dirty="0">
                <a:latin typeface="Times New Roman" panose="02020603050405020304" pitchFamily="18" charset="0"/>
                <a:ea typeface="黑体" panose="02010609060101010101" pitchFamily="2" charset="-122"/>
              </a:rPr>
              <a:t>视节</a:t>
            </a:r>
            <a:r>
              <a:rPr lang="zh-CN" altLang="en-US" sz="3200" b="1">
                <a:latin typeface="Times New Roman" panose="02020603050405020304" pitchFamily="18" charset="0"/>
                <a:ea typeface="黑体" panose="02010609060101010101" pitchFamily="2" charset="-122"/>
              </a:rPr>
              <a:t>目的电视广播公司。</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xEl>
                                              <p:charRg st="0" end="10"/>
                                            </p:txEl>
                                          </p:spTgt>
                                        </p:tgtEl>
                                        <p:attrNameLst>
                                          <p:attrName>style.visibility</p:attrName>
                                        </p:attrNameLst>
                                      </p:cBhvr>
                                      <p:to>
                                        <p:strVal val="visible"/>
                                      </p:to>
                                    </p:set>
                                    <p:animEffect transition="in" filter="blinds(horizontal)">
                                      <p:cBhvr>
                                        <p:cTn id="7" dur="500"/>
                                        <p:tgtEl>
                                          <p:spTgt spid="8194">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xEl>
                                              <p:charRg st="10" end="49"/>
                                            </p:txEl>
                                          </p:spTgt>
                                        </p:tgtEl>
                                        <p:attrNameLst>
                                          <p:attrName>style.visibility</p:attrName>
                                        </p:attrNameLst>
                                      </p:cBhvr>
                                      <p:to>
                                        <p:strVal val="visible"/>
                                      </p:to>
                                    </p:set>
                                    <p:animEffect transition="in" filter="blinds(horizontal)">
                                      <p:cBhvr>
                                        <p:cTn id="12" dur="500"/>
                                        <p:tgtEl>
                                          <p:spTgt spid="8194">
                                            <p:txEl>
                                              <p:charRg st="10" end="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4">
                                            <p:txEl>
                                              <p:charRg st="49" end="155"/>
                                            </p:txEl>
                                          </p:spTgt>
                                        </p:tgtEl>
                                        <p:attrNameLst>
                                          <p:attrName>style.visibility</p:attrName>
                                        </p:attrNameLst>
                                      </p:cBhvr>
                                      <p:to>
                                        <p:strVal val="visible"/>
                                      </p:to>
                                    </p:set>
                                    <p:animEffect transition="in" filter="wipe(down)">
                                      <p:cBhvr>
                                        <p:cTn id="17" dur="500"/>
                                        <p:tgtEl>
                                          <p:spTgt spid="8194">
                                            <p:txEl>
                                              <p:charRg st="49" end="1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9218" descr="rr"/>
          <p:cNvPicPr>
            <a:picLocks noChangeAspect="1"/>
          </p:cNvPicPr>
          <p:nvPr/>
        </p:nvPicPr>
        <p:blipFill>
          <a:blip r:embed="rId1"/>
          <a:stretch>
            <a:fillRect/>
          </a:stretch>
        </p:blipFill>
        <p:spPr>
          <a:xfrm>
            <a:off x="1389380" y="1676400"/>
            <a:ext cx="5131435" cy="4130675"/>
          </a:xfrm>
          <a:prstGeom prst="rect">
            <a:avLst/>
          </a:prstGeom>
          <a:noFill/>
          <a:ln w="9525">
            <a:noFill/>
          </a:ln>
        </p:spPr>
      </p:pic>
      <p:sp>
        <p:nvSpPr>
          <p:cNvPr id="9220" name="文本框 9219"/>
          <p:cNvSpPr txBox="1"/>
          <p:nvPr/>
        </p:nvSpPr>
        <p:spPr>
          <a:xfrm>
            <a:off x="6519863" y="3376613"/>
            <a:ext cx="2624137" cy="577850"/>
          </a:xfrm>
          <a:prstGeom prst="rect">
            <a:avLst/>
          </a:prstGeom>
          <a:noFill/>
          <a:ln w="9525">
            <a:noFill/>
          </a:ln>
        </p:spPr>
        <p:txBody>
          <a:bodyPr lIns="91431" tIns="45716" rIns="91431" bIns="45716" anchor="t">
            <a:spAutoFit/>
          </a:bodyPr>
          <a:p>
            <a:pPr>
              <a:spcBef>
                <a:spcPct val="50000"/>
              </a:spcBef>
            </a:pPr>
            <a:r>
              <a:rPr lang="en-US" altLang="zh-CN" sz="3200" b="1">
                <a:latin typeface="Times New Roman" panose="02020603050405020304" pitchFamily="18" charset="0"/>
                <a:ea typeface="宋体" panose="02010600030101010101" pitchFamily="2" charset="-122"/>
              </a:rPr>
              <a:t>a microphone</a:t>
            </a:r>
            <a:endParaRPr lang="en-US" altLang="zh-CN" sz="3200" b="1">
              <a:latin typeface="Times New Roman" panose="02020603050405020304" pitchFamily="18" charset="0"/>
              <a:ea typeface="宋体" panose="02010600030101010101" pitchFamily="2" charset="-122"/>
            </a:endParaRPr>
          </a:p>
        </p:txBody>
      </p:sp>
      <p:sp>
        <p:nvSpPr>
          <p:cNvPr id="9221" name="文本框 9220"/>
          <p:cNvSpPr txBox="1"/>
          <p:nvPr/>
        </p:nvSpPr>
        <p:spPr>
          <a:xfrm>
            <a:off x="0" y="1649413"/>
            <a:ext cx="2305050" cy="579437"/>
          </a:xfrm>
          <a:prstGeom prst="rect">
            <a:avLst/>
          </a:prstGeom>
          <a:noFill/>
          <a:ln w="9525">
            <a:noFill/>
          </a:ln>
        </p:spPr>
        <p:txBody>
          <a:bodyPr lIns="91431" tIns="45716" rIns="91431" bIns="45716" anchor="t">
            <a:spAutoFit/>
          </a:bodyPr>
          <a:p>
            <a:pPr>
              <a:spcBef>
                <a:spcPct val="50000"/>
              </a:spcBef>
            </a:pPr>
            <a:r>
              <a:rPr lang="en-US" altLang="zh-CN" sz="3200" b="1">
                <a:latin typeface="Times New Roman" panose="02020603050405020304" pitchFamily="18" charset="0"/>
                <a:ea typeface="宋体" panose="02010600030101010101" pitchFamily="2" charset="-122"/>
              </a:rPr>
              <a:t>a glass wall</a:t>
            </a:r>
            <a:endParaRPr lang="en-US" altLang="zh-CN" sz="3200" b="1">
              <a:latin typeface="Times New Roman" panose="02020603050405020304" pitchFamily="18" charset="0"/>
              <a:ea typeface="宋体" panose="02010600030101010101" pitchFamily="2" charset="-122"/>
            </a:endParaRPr>
          </a:p>
        </p:txBody>
      </p:sp>
      <p:sp>
        <p:nvSpPr>
          <p:cNvPr id="9222" name="直接连接符 9221"/>
          <p:cNvSpPr/>
          <p:nvPr/>
        </p:nvSpPr>
        <p:spPr>
          <a:xfrm flipH="1" flipV="1">
            <a:off x="1219200" y="2209800"/>
            <a:ext cx="1219200" cy="457200"/>
          </a:xfrm>
          <a:prstGeom prst="line">
            <a:avLst/>
          </a:prstGeom>
          <a:ln w="34925" cap="flat" cmpd="sng">
            <a:solidFill>
              <a:srgbClr val="FF0000"/>
            </a:solidFill>
            <a:prstDash val="solid"/>
            <a:round/>
            <a:headEnd type="none" w="med" len="med"/>
            <a:tailEnd type="triangle" w="lg" len="med"/>
          </a:ln>
        </p:spPr>
      </p:sp>
      <p:sp>
        <p:nvSpPr>
          <p:cNvPr id="9223" name="直接连接符 9222"/>
          <p:cNvSpPr/>
          <p:nvPr/>
        </p:nvSpPr>
        <p:spPr>
          <a:xfrm>
            <a:off x="3543300" y="3581400"/>
            <a:ext cx="3009900" cy="153988"/>
          </a:xfrm>
          <a:prstGeom prst="line">
            <a:avLst/>
          </a:prstGeom>
          <a:ln w="34925" cap="flat" cmpd="sng">
            <a:solidFill>
              <a:srgbClr val="FF0000"/>
            </a:solidFill>
            <a:prstDash val="solid"/>
            <a:round/>
            <a:headEnd type="none" w="med" len="med"/>
            <a:tailEnd type="triangle" w="lg" len="med"/>
          </a:ln>
        </p:spPr>
      </p:sp>
      <p:sp>
        <p:nvSpPr>
          <p:cNvPr id="9224" name="文本框 9223"/>
          <p:cNvSpPr txBox="1"/>
          <p:nvPr/>
        </p:nvSpPr>
        <p:spPr>
          <a:xfrm>
            <a:off x="2659380" y="1060450"/>
            <a:ext cx="3153410" cy="582295"/>
          </a:xfrm>
          <a:prstGeom prst="rect">
            <a:avLst/>
          </a:prstGeom>
          <a:noFill/>
          <a:ln w="9525" cap="flat" cmpd="sng">
            <a:solidFill>
              <a:srgbClr val="000000"/>
            </a:solidFill>
            <a:prstDash val="solid"/>
            <a:miter/>
            <a:headEnd type="none" w="med" len="med"/>
            <a:tailEnd type="none" w="med" len="med"/>
          </a:ln>
        </p:spPr>
        <p:txBody>
          <a:bodyPr wrap="none" lIns="91431" tIns="45716" rIns="91431" bIns="45716" anchor="t">
            <a:spAutoFit/>
          </a:bodyPr>
          <a:p>
            <a:r>
              <a:rPr lang="en-US" altLang="zh-CN" sz="3200" b="1">
                <a:solidFill>
                  <a:srgbClr val="FF0000"/>
                </a:solidFill>
                <a:latin typeface="Times New Roman" panose="02020603050405020304" pitchFamily="18" charset="0"/>
                <a:ea typeface="宋体" panose="02010600030101010101" pitchFamily="2" charset="-122"/>
              </a:rPr>
              <a:t>a radio presenter</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9225" name="文本框 9224"/>
          <p:cNvSpPr txBox="1"/>
          <p:nvPr/>
        </p:nvSpPr>
        <p:spPr>
          <a:xfrm>
            <a:off x="1752600" y="5964238"/>
            <a:ext cx="4967288" cy="582295"/>
          </a:xfrm>
          <a:prstGeom prst="rect">
            <a:avLst/>
          </a:prstGeom>
          <a:noFill/>
          <a:ln w="9525" cap="flat" cmpd="sng">
            <a:solidFill>
              <a:srgbClr val="000000"/>
            </a:solidFill>
            <a:prstDash val="solid"/>
            <a:miter/>
            <a:headEnd type="none" w="med" len="med"/>
            <a:tailEnd type="none" w="med" len="med"/>
          </a:ln>
        </p:spPr>
        <p:txBody>
          <a:bodyPr lIns="91431" tIns="45716" rIns="91431" bIns="45716" anchor="t">
            <a:spAutoFit/>
          </a:bodyPr>
          <a:p>
            <a:pPr algn="ctr">
              <a:spcBef>
                <a:spcPct val="50000"/>
              </a:spcBef>
            </a:pPr>
            <a:r>
              <a:rPr lang="en-US" altLang="zh-CN" sz="3200" b="1">
                <a:solidFill>
                  <a:srgbClr val="FF0000"/>
                </a:solidFill>
                <a:latin typeface="Times New Roman" panose="02020603050405020304" pitchFamily="18" charset="0"/>
                <a:ea typeface="宋体" panose="02010600030101010101" pitchFamily="2" charset="-122"/>
              </a:rPr>
              <a:t>in a radio studio </a:t>
            </a:r>
            <a:r>
              <a:rPr lang="zh-CN" altLang="en-US" sz="3200" b="1">
                <a:solidFill>
                  <a:srgbClr val="FF0000"/>
                </a:solidFill>
                <a:latin typeface="Times New Roman" panose="02020603050405020304" pitchFamily="18" charset="0"/>
                <a:ea typeface="宋体" panose="02010600030101010101" pitchFamily="2" charset="-122"/>
              </a:rPr>
              <a:t>录音室</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9226" name="文本框 9225"/>
          <p:cNvSpPr txBox="1"/>
          <p:nvPr/>
        </p:nvSpPr>
        <p:spPr>
          <a:xfrm>
            <a:off x="6520180" y="1094105"/>
            <a:ext cx="2338070" cy="582295"/>
          </a:xfrm>
          <a:prstGeom prst="rect">
            <a:avLst/>
          </a:prstGeom>
          <a:noFill/>
          <a:ln w="9525">
            <a:noFill/>
          </a:ln>
        </p:spPr>
        <p:txBody>
          <a:bodyPr wrap="none" lIns="91422" tIns="45711" rIns="91422" bIns="45711" anchor="t">
            <a:spAutoFit/>
          </a:bodyPr>
          <a:p>
            <a:pPr algn="ctr"/>
            <a:r>
              <a:rPr lang="en-US" altLang="zh-CN" sz="3200" b="1">
                <a:latin typeface="Times New Roman" panose="02020603050405020304" pitchFamily="18" charset="0"/>
                <a:ea typeface="宋体" panose="02010600030101010101" pitchFamily="2" charset="-122"/>
              </a:rPr>
              <a:t>an ear</a:t>
            </a:r>
            <a:r>
              <a:rPr lang="en-US" altLang="zh-CN" sz="3200" b="1" u="sng">
                <a:latin typeface="Times New Roman" panose="02020603050405020304" pitchFamily="18" charset="0"/>
                <a:ea typeface="宋体" panose="02010600030101010101" pitchFamily="2" charset="-122"/>
              </a:rPr>
              <a:t>phone</a:t>
            </a:r>
            <a:endParaRPr lang="en-US" altLang="zh-CN" sz="3200" b="1" u="sng">
              <a:latin typeface="Times New Roman" panose="02020603050405020304" pitchFamily="18" charset="0"/>
              <a:ea typeface="宋体" panose="02010600030101010101" pitchFamily="2" charset="-122"/>
            </a:endParaRPr>
          </a:p>
        </p:txBody>
      </p:sp>
      <p:sp>
        <p:nvSpPr>
          <p:cNvPr id="9227" name="直接连接符 9226"/>
          <p:cNvSpPr/>
          <p:nvPr/>
        </p:nvSpPr>
        <p:spPr>
          <a:xfrm flipV="1">
            <a:off x="5105400" y="1649730"/>
            <a:ext cx="2028825" cy="1093470"/>
          </a:xfrm>
          <a:prstGeom prst="line">
            <a:avLst/>
          </a:prstGeom>
          <a:ln w="34925" cap="flat" cmpd="sng">
            <a:solidFill>
              <a:srgbClr val="FF0000"/>
            </a:solidFill>
            <a:prstDash val="solid"/>
            <a:round/>
            <a:headEnd type="none" w="med" len="med"/>
            <a:tailEnd type="triangle" w="lg" len="med"/>
          </a:ln>
        </p:spPr>
      </p:sp>
      <p:sp>
        <p:nvSpPr>
          <p:cNvPr id="14346" name="矩形 9227"/>
          <p:cNvSpPr/>
          <p:nvPr/>
        </p:nvSpPr>
        <p:spPr>
          <a:xfrm>
            <a:off x="304800" y="481013"/>
            <a:ext cx="8062913" cy="579437"/>
          </a:xfrm>
          <a:prstGeom prst="rect">
            <a:avLst/>
          </a:prstGeom>
          <a:noFill/>
          <a:ln w="9525">
            <a:noFill/>
          </a:ln>
        </p:spPr>
        <p:txBody>
          <a:bodyPr wrap="none" anchor="t">
            <a:spAutoFit/>
          </a:bodyPr>
          <a:p>
            <a:r>
              <a:rPr lang="en-US" altLang="zh-CN" sz="3200" b="1">
                <a:solidFill>
                  <a:srgbClr val="000099"/>
                </a:solidFill>
                <a:latin typeface="Times New Roman" panose="02020603050405020304" pitchFamily="18" charset="0"/>
                <a:ea typeface="宋体" panose="02010600030101010101" pitchFamily="2" charset="-122"/>
              </a:rPr>
              <a:t>Look at the picture and say what you can see.</a:t>
            </a:r>
            <a:endParaRPr lang="zh-CN" altLang="en-US" sz="3200" b="1" dirty="0">
              <a:solidFill>
                <a:srgbClr val="000099"/>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box(in)">
                                      <p:cBhvr>
                                        <p:cTn id="12" dur="500"/>
                                        <p:tgtEl>
                                          <p:spTgt spid="92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wipe(left)">
                                      <p:cBhvr>
                                        <p:cTn id="17" dur="500"/>
                                        <p:tgtEl>
                                          <p:spTgt spid="92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ox(in)">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wipe(right)">
                                      <p:cBhvr>
                                        <p:cTn id="27" dur="500"/>
                                        <p:tgtEl>
                                          <p:spTgt spid="92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box(in)">
                                      <p:cBhvr>
                                        <p:cTn id="32" dur="500"/>
                                        <p:tgtEl>
                                          <p:spTgt spid="92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wipe(left)">
                                      <p:cBhvr>
                                        <p:cTn id="37" dur="500"/>
                                        <p:tgtEl>
                                          <p:spTgt spid="92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box(in)">
                                      <p:cBhvr>
                                        <p:cTn id="42"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4" grpId="0" bldLvl="0" animBg="1"/>
      <p:bldP spid="9225" grpId="0" bldLvl="0" animBg="1"/>
      <p:bldP spid="92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文本框 11268"/>
          <p:cNvSpPr txBox="1"/>
          <p:nvPr/>
        </p:nvSpPr>
        <p:spPr>
          <a:xfrm>
            <a:off x="2693670" y="4672330"/>
            <a:ext cx="3048635" cy="1075055"/>
          </a:xfrm>
          <a:prstGeom prst="rect">
            <a:avLst/>
          </a:prstGeom>
          <a:noFill/>
          <a:ln w="9525">
            <a:noFill/>
          </a:ln>
        </p:spPr>
        <p:txBody>
          <a:bodyPr wrap="square" lIns="91431" tIns="45716" rIns="91431" bIns="45716" anchor="t">
            <a:spAutoFit/>
          </a:bodyPr>
          <a:p>
            <a:r>
              <a:rPr lang="en-US" altLang="zh-CN" sz="3200" b="1">
                <a:latin typeface="Times New Roman" panose="02020603050405020304" pitchFamily="18" charset="0"/>
                <a:ea typeface="宋体" panose="02010600030101010101" pitchFamily="2" charset="-122"/>
              </a:rPr>
              <a:t>a radio </a:t>
            </a:r>
            <a:r>
              <a:rPr lang="en-US" altLang="zh-CN" sz="3200" b="1">
                <a:solidFill>
                  <a:srgbClr val="FF0000"/>
                </a:solidFill>
                <a:latin typeface="Times New Roman" panose="02020603050405020304" pitchFamily="18" charset="0"/>
                <a:ea typeface="宋体" panose="02010600030101010101" pitchFamily="2" charset="-122"/>
              </a:rPr>
              <a:t>manager     </a:t>
            </a:r>
            <a:r>
              <a:rPr lang="zh-CN" altLang="en-US" sz="3200" b="1">
                <a:solidFill>
                  <a:srgbClr val="FF0000"/>
                </a:solidFill>
                <a:latin typeface="Times New Roman" panose="02020603050405020304" pitchFamily="18" charset="0"/>
                <a:ea typeface="宋体" panose="02010600030101010101" pitchFamily="2" charset="-122"/>
              </a:rPr>
              <a:t>电台经理</a:t>
            </a:r>
            <a:endParaRPr lang="zh-CN" altLang="en-US" sz="3200" b="1">
              <a:solidFill>
                <a:srgbClr val="FF0000"/>
              </a:solidFill>
              <a:latin typeface="Times New Roman" panose="02020603050405020304" pitchFamily="18" charset="0"/>
              <a:ea typeface="宋体" panose="02010600030101010101" pitchFamily="2" charset="-122"/>
            </a:endParaRPr>
          </a:p>
        </p:txBody>
      </p:sp>
      <p:pic>
        <p:nvPicPr>
          <p:cNvPr id="16388" name="图片 11269" descr="radio"/>
          <p:cNvPicPr>
            <a:picLocks noChangeAspect="1"/>
          </p:cNvPicPr>
          <p:nvPr/>
        </p:nvPicPr>
        <p:blipFill>
          <a:blip r:embed="rId1"/>
          <a:stretch>
            <a:fillRect/>
          </a:stretch>
        </p:blipFill>
        <p:spPr>
          <a:xfrm>
            <a:off x="2302510" y="645160"/>
            <a:ext cx="5269230" cy="380238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72705" descr="边框2"/>
          <p:cNvPicPr>
            <a:picLocks noChangeAspect="1"/>
          </p:cNvPicPr>
          <p:nvPr/>
        </p:nvPicPr>
        <p:blipFill>
          <a:blip r:embed="rId1"/>
          <a:stretch>
            <a:fillRect/>
          </a:stretch>
        </p:blipFill>
        <p:spPr>
          <a:xfrm>
            <a:off x="0" y="381000"/>
            <a:ext cx="9144000" cy="6248400"/>
          </a:xfrm>
          <a:prstGeom prst="rect">
            <a:avLst/>
          </a:prstGeom>
          <a:noFill/>
          <a:ln w="9525">
            <a:noFill/>
          </a:ln>
        </p:spPr>
      </p:pic>
      <p:sp>
        <p:nvSpPr>
          <p:cNvPr id="20482" name="矩形 72706"/>
          <p:cNvSpPr/>
          <p:nvPr/>
        </p:nvSpPr>
        <p:spPr>
          <a:xfrm>
            <a:off x="1447800" y="2590800"/>
            <a:ext cx="6248400" cy="19812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Book time</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20481"/>
          <p:cNvSpPr/>
          <p:nvPr/>
        </p:nvSpPr>
        <p:spPr>
          <a:xfrm>
            <a:off x="304800" y="484188"/>
            <a:ext cx="8113713" cy="609600"/>
          </a:xfrm>
          <a:prstGeom prst="rect">
            <a:avLst/>
          </a:prstGeom>
          <a:noFill/>
          <a:ln w="9525">
            <a:noFill/>
          </a:ln>
        </p:spPr>
        <p:txBody>
          <a:bodyPr wrap="none" anchor="t">
            <a:spAutoFit/>
          </a:bodyPr>
          <a:p>
            <a:r>
              <a:rPr lang="en-US" altLang="zh-CN" sz="3400" b="1">
                <a:solidFill>
                  <a:srgbClr val="000066"/>
                </a:solidFill>
                <a:latin typeface="Times New Roman" panose="02020603050405020304" pitchFamily="18" charset="0"/>
                <a:ea typeface="宋体" panose="02010600030101010101" pitchFamily="2" charset="-122"/>
              </a:rPr>
              <a:t>1. Look at the photo and say what it shows.</a:t>
            </a:r>
            <a:endParaRPr lang="en-US" altLang="zh-CN" sz="3400" b="1">
              <a:solidFill>
                <a:srgbClr val="000066"/>
              </a:solidFill>
              <a:latin typeface="Times New Roman" panose="02020603050405020304" pitchFamily="18" charset="0"/>
              <a:ea typeface="宋体" panose="02010600030101010101" pitchFamily="2" charset="-122"/>
            </a:endParaRPr>
          </a:p>
        </p:txBody>
      </p:sp>
      <p:pic>
        <p:nvPicPr>
          <p:cNvPr id="21506" name="图片 20482" descr="U2-1"/>
          <p:cNvPicPr>
            <a:picLocks noChangeAspect="1"/>
          </p:cNvPicPr>
          <p:nvPr/>
        </p:nvPicPr>
        <p:blipFill>
          <a:blip r:embed="rId1"/>
          <a:stretch>
            <a:fillRect/>
          </a:stretch>
        </p:blipFill>
        <p:spPr>
          <a:xfrm>
            <a:off x="1828800" y="1143000"/>
            <a:ext cx="5105400" cy="4114800"/>
          </a:xfrm>
          <a:prstGeom prst="rect">
            <a:avLst/>
          </a:prstGeom>
          <a:noFill/>
          <a:ln w="9525">
            <a:noFill/>
          </a:ln>
        </p:spPr>
      </p:pic>
      <p:sp>
        <p:nvSpPr>
          <p:cNvPr id="20484" name="文本框 20483"/>
          <p:cNvSpPr txBox="1"/>
          <p:nvPr/>
        </p:nvSpPr>
        <p:spPr>
          <a:xfrm>
            <a:off x="838200" y="5334000"/>
            <a:ext cx="7696200" cy="1066800"/>
          </a:xfrm>
          <a:prstGeom prst="rect">
            <a:avLst/>
          </a:prstGeom>
          <a:noFill/>
          <a:ln w="9525">
            <a:noFill/>
          </a:ln>
        </p:spPr>
        <p:txBody>
          <a:bodyPr lIns="91422" tIns="45711" rIns="91422" bIns="45711" anchor="t">
            <a:spAutoFit/>
          </a:bodyPr>
          <a:p>
            <a:pPr>
              <a:spcBef>
                <a:spcPct val="50000"/>
              </a:spcBef>
            </a:pPr>
            <a:r>
              <a:rPr lang="en-US" altLang="zh-CN" sz="3200" b="1">
                <a:solidFill>
                  <a:srgbClr val="FF0000"/>
                </a:solidFill>
                <a:latin typeface="Times New Roman" panose="02020603050405020304" pitchFamily="18" charset="0"/>
                <a:ea typeface="宋体" panose="02010600030101010101" pitchFamily="2" charset="-122"/>
              </a:rPr>
              <a:t>It probably shows that a newsreader or a presenter is on air.</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left)">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8193"/>
          <p:cNvSpPr/>
          <p:nvPr/>
        </p:nvSpPr>
        <p:spPr>
          <a:xfrm>
            <a:off x="381000" y="1981200"/>
            <a:ext cx="8534400" cy="1782763"/>
          </a:xfrm>
          <a:prstGeom prst="rect">
            <a:avLst/>
          </a:prstGeom>
          <a:noFill/>
          <a:ln w="9525" cap="flat" cmpd="sng">
            <a:solidFill>
              <a:srgbClr val="000000"/>
            </a:solidFill>
            <a:prstDash val="solid"/>
            <a:miter/>
            <a:headEnd type="none" w="med" len="med"/>
            <a:tailEnd type="none" w="med" len="med"/>
          </a:ln>
        </p:spPr>
        <p:txBody>
          <a:bodyPr anchor="t">
            <a:spAutoFit/>
          </a:bodyPr>
          <a:p>
            <a:pPr>
              <a:lnSpc>
                <a:spcPct val="115000"/>
              </a:lnSpc>
            </a:pPr>
            <a:r>
              <a:rPr lang="en-US" altLang="zh-CN" sz="3200" b="1">
                <a:latin typeface="Times New Roman" panose="02020603050405020304" pitchFamily="18" charset="0"/>
                <a:ea typeface="宋体" panose="02010600030101010101" pitchFamily="2" charset="-122"/>
              </a:rPr>
              <a:t>  a) In a book about the history of radio.</a:t>
            </a:r>
            <a:endParaRPr lang="en-US" altLang="zh-CN" sz="3200" b="1">
              <a:latin typeface="Times New Roman" panose="02020603050405020304" pitchFamily="18" charset="0"/>
              <a:ea typeface="宋体" panose="02010600030101010101" pitchFamily="2" charset="-122"/>
            </a:endParaRPr>
          </a:p>
          <a:p>
            <a:pPr>
              <a:lnSpc>
                <a:spcPct val="115000"/>
              </a:lnSpc>
            </a:pPr>
            <a:r>
              <a:rPr lang="en-US" altLang="zh-CN" sz="3200" b="1">
                <a:latin typeface="Times New Roman" panose="02020603050405020304" pitchFamily="18" charset="0"/>
                <a:ea typeface="宋体" panose="02010600030101010101" pitchFamily="2" charset="-122"/>
              </a:rPr>
              <a:t>  b) In the life story of a famous radio presenter.</a:t>
            </a:r>
            <a:endParaRPr lang="en-US" altLang="zh-CN" sz="3200" b="1">
              <a:latin typeface="Times New Roman" panose="02020603050405020304" pitchFamily="18" charset="0"/>
              <a:ea typeface="宋体" panose="02010600030101010101" pitchFamily="2" charset="-122"/>
            </a:endParaRPr>
          </a:p>
          <a:p>
            <a:pPr>
              <a:lnSpc>
                <a:spcPct val="115000"/>
              </a:lnSpc>
            </a:pPr>
            <a:r>
              <a:rPr lang="en-US" altLang="zh-CN" sz="3200" b="1">
                <a:latin typeface="Times New Roman" panose="02020603050405020304" pitchFamily="18" charset="0"/>
                <a:ea typeface="宋体" panose="02010600030101010101" pitchFamily="2" charset="-122"/>
              </a:rPr>
              <a:t>  c) In a book on how radio works.</a:t>
            </a:r>
            <a:endParaRPr lang="en-US" altLang="zh-CN" sz="3200" b="1">
              <a:latin typeface="Times New Roman" panose="02020603050405020304" pitchFamily="18" charset="0"/>
              <a:ea typeface="Times New Roman" panose="02020603050405020304" pitchFamily="18" charset="0"/>
            </a:endParaRPr>
          </a:p>
        </p:txBody>
      </p:sp>
      <p:sp>
        <p:nvSpPr>
          <p:cNvPr id="25602" name="矩形 8194"/>
          <p:cNvSpPr/>
          <p:nvPr/>
        </p:nvSpPr>
        <p:spPr>
          <a:xfrm>
            <a:off x="304800" y="609600"/>
            <a:ext cx="8686800" cy="1198880"/>
          </a:xfrm>
          <a:prstGeom prst="rect">
            <a:avLst/>
          </a:prstGeom>
          <a:noFill/>
          <a:ln w="9525">
            <a:noFill/>
          </a:ln>
        </p:spPr>
        <p:txBody>
          <a:bodyPr wrap="square" anchor="t">
            <a:spAutoFit/>
          </a:bodyPr>
          <a:p>
            <a:r>
              <a:rPr lang="zh-CN" altLang="en-US" sz="3600" b="1" dirty="0">
                <a:solidFill>
                  <a:srgbClr val="000066"/>
                </a:solidFill>
                <a:latin typeface="Times New Roman" panose="02020603050405020304" pitchFamily="18" charset="0"/>
                <a:ea typeface="宋体" panose="02010600030101010101" pitchFamily="2" charset="-122"/>
              </a:rPr>
              <a:t>1. </a:t>
            </a:r>
            <a:r>
              <a:rPr lang="en-US" altLang="zh-CN" sz="3600" b="1" dirty="0">
                <a:solidFill>
                  <a:srgbClr val="000066"/>
                </a:solidFill>
                <a:latin typeface="Times New Roman" panose="02020603050405020304" pitchFamily="18" charset="0"/>
                <a:ea typeface="宋体" panose="02010600030101010101" pitchFamily="2" charset="-122"/>
              </a:rPr>
              <a:t>Read</a:t>
            </a:r>
            <a:r>
              <a:rPr lang="zh-CN" altLang="en-US" sz="3600" b="1" dirty="0">
                <a:solidFill>
                  <a:srgbClr val="000066"/>
                </a:solidFill>
                <a:latin typeface="Times New Roman" panose="02020603050405020304" pitchFamily="18" charset="0"/>
                <a:ea typeface="宋体" panose="02010600030101010101" pitchFamily="2" charset="-122"/>
              </a:rPr>
              <a:t> to the passage and decide where  </a:t>
            </a:r>
            <a:endParaRPr lang="zh-CN" altLang="en-US" sz="3600" b="1" dirty="0">
              <a:solidFill>
                <a:srgbClr val="000066"/>
              </a:solidFill>
              <a:latin typeface="Times New Roman" panose="02020603050405020304" pitchFamily="18" charset="0"/>
              <a:ea typeface="宋体" panose="02010600030101010101" pitchFamily="2" charset="-122"/>
            </a:endParaRPr>
          </a:p>
          <a:p>
            <a:r>
              <a:rPr lang="zh-CN" altLang="en-US" sz="3600" b="1" dirty="0">
                <a:solidFill>
                  <a:srgbClr val="000066"/>
                </a:solidFill>
                <a:latin typeface="Times New Roman" panose="02020603050405020304" pitchFamily="18" charset="0"/>
                <a:ea typeface="宋体" panose="02010600030101010101" pitchFamily="2" charset="-122"/>
              </a:rPr>
              <a:t>    you </a:t>
            </a:r>
            <a:r>
              <a:rPr lang="zh-CN" altLang="en-US" sz="3600" b="1" u="sng" dirty="0">
                <a:solidFill>
                  <a:srgbClr val="000066"/>
                </a:solidFill>
                <a:latin typeface="Times New Roman" panose="02020603050405020304" pitchFamily="18" charset="0"/>
                <a:ea typeface="宋体" panose="02010600030101010101" pitchFamily="2" charset="-122"/>
              </a:rPr>
              <a:t>are likely to</a:t>
            </a:r>
            <a:r>
              <a:rPr lang="zh-CN" altLang="en-US" sz="3600" b="1" dirty="0">
                <a:solidFill>
                  <a:srgbClr val="000066"/>
                </a:solidFill>
                <a:latin typeface="Times New Roman" panose="02020603050405020304" pitchFamily="18" charset="0"/>
                <a:ea typeface="宋体" panose="02010600030101010101" pitchFamily="2" charset="-122"/>
              </a:rPr>
              <a:t> see the photo.</a:t>
            </a:r>
            <a:endParaRPr lang="zh-CN" altLang="en-US" sz="3600" b="1" dirty="0">
              <a:solidFill>
                <a:srgbClr val="000066"/>
              </a:solidFill>
              <a:latin typeface="Times New Roman" panose="02020603050405020304" pitchFamily="18" charset="0"/>
              <a:ea typeface="宋体" panose="02010600030101010101" pitchFamily="2" charset="-122"/>
            </a:endParaRPr>
          </a:p>
        </p:txBody>
      </p:sp>
      <p:pic>
        <p:nvPicPr>
          <p:cNvPr id="25603" name="Picture 1" descr="00132">
            <a:hlinkClick r:id="rId1" action="ppaction://hlinkfile"/>
          </p:cNvPr>
          <p:cNvPicPr>
            <a:picLocks noChangeAspect="1"/>
          </p:cNvPicPr>
          <p:nvPr/>
        </p:nvPicPr>
        <p:blipFill>
          <a:blip r:embed="rId2"/>
          <a:stretch>
            <a:fillRect/>
          </a:stretch>
        </p:blipFill>
        <p:spPr>
          <a:xfrm>
            <a:off x="7543800" y="1219200"/>
            <a:ext cx="1143000" cy="1035050"/>
          </a:xfrm>
          <a:prstGeom prst="rect">
            <a:avLst/>
          </a:prstGeom>
          <a:noFill/>
          <a:ln w="9525">
            <a:noFill/>
          </a:ln>
        </p:spPr>
      </p:pic>
      <p:sp>
        <p:nvSpPr>
          <p:cNvPr id="8197" name="椭圆 8196"/>
          <p:cNvSpPr/>
          <p:nvPr/>
        </p:nvSpPr>
        <p:spPr>
          <a:xfrm>
            <a:off x="533400" y="2667000"/>
            <a:ext cx="609600" cy="533400"/>
          </a:xfrm>
          <a:prstGeom prst="ellipse">
            <a:avLst/>
          </a:prstGeom>
          <a:solidFill>
            <a:schemeClr val="bg1">
              <a:alpha val="0"/>
            </a:schemeClr>
          </a:solidFill>
          <a:ln w="28575" cap="flat" cmpd="sng">
            <a:solidFill>
              <a:srgbClr val="FF000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pic>
        <p:nvPicPr>
          <p:cNvPr id="25605" name="图片 8197" descr="U2-1"/>
          <p:cNvPicPr>
            <a:picLocks noChangeAspect="1"/>
          </p:cNvPicPr>
          <p:nvPr/>
        </p:nvPicPr>
        <p:blipFill>
          <a:blip r:embed="rId3"/>
          <a:stretch>
            <a:fillRect/>
          </a:stretch>
        </p:blipFill>
        <p:spPr>
          <a:xfrm>
            <a:off x="533400" y="4038600"/>
            <a:ext cx="2971800" cy="2424113"/>
          </a:xfrm>
          <a:prstGeom prst="rect">
            <a:avLst/>
          </a:prstGeom>
          <a:noFill/>
          <a:ln w="9525">
            <a:noFill/>
          </a:ln>
        </p:spPr>
      </p:pic>
      <p:pic>
        <p:nvPicPr>
          <p:cNvPr id="25606" name="Picture 3" descr="1230">
            <a:hlinkClick r:id="rId4" tooltip="" action="ppaction://hlinkfile"/>
          </p:cNvPr>
          <p:cNvPicPr>
            <a:picLocks noChangeAspect="1"/>
          </p:cNvPicPr>
          <p:nvPr/>
        </p:nvPicPr>
        <p:blipFill>
          <a:blip r:embed="rId5"/>
          <a:stretch>
            <a:fillRect/>
          </a:stretch>
        </p:blipFill>
        <p:spPr>
          <a:xfrm>
            <a:off x="7913688" y="50800"/>
            <a:ext cx="1077912" cy="7572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500" fill="hold"/>
                                        <p:tgtEl>
                                          <p:spTgt spid="25601"/>
                                        </p:tgtEl>
                                        <p:attrNameLst>
                                          <p:attrName>ppt_x</p:attrName>
                                        </p:attrNameLst>
                                      </p:cBhvr>
                                      <p:tavLst>
                                        <p:tav tm="0">
                                          <p:val>
                                            <p:strVal val="#ppt_x"/>
                                          </p:val>
                                        </p:tav>
                                        <p:tav tm="100000">
                                          <p:val>
                                            <p:strVal val="#ppt_x"/>
                                          </p:val>
                                        </p:tav>
                                      </p:tavLst>
                                    </p:anim>
                                    <p:anim calcmode="lin" valueType="num">
                                      <p:cBhvr additive="base">
                                        <p:cTn id="8"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p:cTn id="13" dur="1000" fill="hold"/>
                                        <p:tgtEl>
                                          <p:spTgt spid="8197"/>
                                        </p:tgtEl>
                                        <p:attrNameLst>
                                          <p:attrName>ppt_w</p:attrName>
                                        </p:attrNameLst>
                                      </p:cBhvr>
                                      <p:tavLst>
                                        <p:tav tm="0">
                                          <p:val>
                                            <p:strVal val="#ppt_w*0.70"/>
                                          </p:val>
                                        </p:tav>
                                        <p:tav tm="100000">
                                          <p:val>
                                            <p:strVal val="#ppt_w"/>
                                          </p:val>
                                        </p:tav>
                                      </p:tavLst>
                                    </p:anim>
                                    <p:anim calcmode="lin" valueType="num">
                                      <p:cBhvr>
                                        <p:cTn id="14" dur="1000" fill="hold"/>
                                        <p:tgtEl>
                                          <p:spTgt spid="8197"/>
                                        </p:tgtEl>
                                        <p:attrNameLst>
                                          <p:attrName>ppt_h</p:attrName>
                                        </p:attrNameLst>
                                      </p:cBhvr>
                                      <p:tavLst>
                                        <p:tav tm="0">
                                          <p:val>
                                            <p:strVal val="#ppt_h"/>
                                          </p:val>
                                        </p:tav>
                                        <p:tav tm="100000">
                                          <p:val>
                                            <p:strVal val="#ppt_h"/>
                                          </p:val>
                                        </p:tav>
                                      </p:tavLst>
                                    </p:anim>
                                    <p:animEffect transition="in" filter="fade">
                                      <p:cBhvr>
                                        <p:cTn id="15"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1508" descr="边框"/>
          <p:cNvPicPr>
            <a:picLocks noChangeAspect="1"/>
          </p:cNvPicPr>
          <p:nvPr/>
        </p:nvPicPr>
        <p:blipFill>
          <a:blip r:embed="rId1"/>
          <a:stretch>
            <a:fillRect/>
          </a:stretch>
        </p:blipFill>
        <p:spPr>
          <a:xfrm>
            <a:off x="0" y="365125"/>
            <a:ext cx="9144000" cy="6340475"/>
          </a:xfrm>
          <a:prstGeom prst="rect">
            <a:avLst/>
          </a:prstGeom>
          <a:noFill/>
          <a:ln w="9525">
            <a:noFill/>
          </a:ln>
        </p:spPr>
      </p:pic>
      <p:sp>
        <p:nvSpPr>
          <p:cNvPr id="22530" name="矩形 21506"/>
          <p:cNvSpPr/>
          <p:nvPr/>
        </p:nvSpPr>
        <p:spPr>
          <a:xfrm>
            <a:off x="1828800" y="1965325"/>
            <a:ext cx="5867400" cy="3597275"/>
          </a:xfrm>
          <a:prstGeom prst="rect">
            <a:avLst/>
          </a:prstGeom>
          <a:noFill/>
          <a:ln w="9525">
            <a:noFill/>
          </a:ln>
        </p:spPr>
        <p:txBody>
          <a:bodyPr anchor="ctr">
            <a:spAutoFit/>
          </a:bodyPr>
          <a:p>
            <a:pPr eaLnBrk="0" hangingPunct="0">
              <a:lnSpc>
                <a:spcPct val="120000"/>
              </a:lnSpc>
            </a:pPr>
            <a:r>
              <a:rPr lang="zh-CN" altLang="en-US" sz="32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宋体" panose="02010600030101010101" pitchFamily="2" charset="-122"/>
              </a:rPr>
              <a:t>When you read a story, it is important to understand the order in which different events happen. You may find it useful to draw a timeline and write notes about each event.</a:t>
            </a:r>
            <a:endParaRPr lang="en-US" altLang="zh-CN" sz="3200" b="1">
              <a:latin typeface="Times New Roman" panose="02020603050405020304" pitchFamily="18" charset="0"/>
              <a:ea typeface="Times New Roman" panose="02020603050405020304" pitchFamily="18" charset="0"/>
            </a:endParaRPr>
          </a:p>
        </p:txBody>
      </p:sp>
      <p:sp>
        <p:nvSpPr>
          <p:cNvPr id="22531" name="矩形 21507"/>
          <p:cNvSpPr/>
          <p:nvPr/>
        </p:nvSpPr>
        <p:spPr>
          <a:xfrm>
            <a:off x="2667000" y="1447800"/>
            <a:ext cx="4191000" cy="609600"/>
          </a:xfrm>
          <a:prstGeom prst="rect">
            <a:avLst/>
          </a:prstGeom>
        </p:spPr>
        <p:txBody>
          <a:bodyPr wrap="none" fromWordArt="1">
            <a:prstTxWarp prst="textPlain">
              <a:avLst>
                <a:gd name="adj" fmla="val 50000"/>
              </a:avLst>
            </a:prstTxWarp>
            <a:normAutofit/>
          </a:bodyPr>
          <a:p>
            <a:pPr algn="ctr"/>
            <a:r>
              <a:rPr lang="zh-CN" altLang="en-US" sz="48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charset="0"/>
                <a:ea typeface="Times" charset="0"/>
              </a:rPr>
              <a:t>Learning to learn</a:t>
            </a:r>
            <a:endParaRPr lang="zh-CN" altLang="en-US" sz="48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charset="0"/>
              <a:ea typeface="Times"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28673"/>
          <p:cNvSpPr txBox="1"/>
          <p:nvPr/>
        </p:nvSpPr>
        <p:spPr>
          <a:xfrm>
            <a:off x="76200" y="536575"/>
            <a:ext cx="8062913" cy="609600"/>
          </a:xfrm>
          <a:prstGeom prst="rect">
            <a:avLst/>
          </a:prstGeom>
          <a:noFill/>
          <a:ln w="9525">
            <a:noFill/>
          </a:ln>
        </p:spPr>
        <p:txBody>
          <a:bodyPr lIns="91431" tIns="45716" rIns="91431" bIns="45716" anchor="t">
            <a:spAutoFit/>
          </a:bodyPr>
          <a:p>
            <a:pPr algn="ctr">
              <a:spcBef>
                <a:spcPct val="50000"/>
              </a:spcBef>
            </a:pPr>
            <a:r>
              <a:rPr lang="en-US" altLang="zh-CN" sz="3400" b="1">
                <a:solidFill>
                  <a:srgbClr val="000099"/>
                </a:solidFill>
                <a:latin typeface="Times New Roman" panose="02020603050405020304" pitchFamily="18" charset="0"/>
                <a:ea typeface="宋体" panose="02010600030101010101" pitchFamily="2" charset="-122"/>
              </a:rPr>
              <a:t>Read again then fill the table with notes.</a:t>
            </a:r>
            <a:endParaRPr lang="en-US" altLang="zh-CN" sz="3400" b="1">
              <a:solidFill>
                <a:srgbClr val="000099"/>
              </a:solidFill>
              <a:latin typeface="Times New Roman" panose="02020603050405020304" pitchFamily="18" charset="0"/>
              <a:ea typeface="宋体" panose="02010600030101010101" pitchFamily="2" charset="-122"/>
            </a:endParaRPr>
          </a:p>
        </p:txBody>
      </p:sp>
      <p:graphicFrame>
        <p:nvGraphicFramePr>
          <p:cNvPr id="28713" name="表格 28712"/>
          <p:cNvGraphicFramePr/>
          <p:nvPr/>
        </p:nvGraphicFramePr>
        <p:xfrm>
          <a:off x="315913" y="1374775"/>
          <a:ext cx="8523288" cy="4721225"/>
        </p:xfrm>
        <a:graphic>
          <a:graphicData uri="http://schemas.openxmlformats.org/drawingml/2006/table">
            <a:tbl>
              <a:tblPr/>
              <a:tblGrid>
                <a:gridCol w="3189288"/>
                <a:gridCol w="5334000"/>
              </a:tblGrid>
              <a:tr h="60960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zh-CN" altLang="en-US" sz="3000" b="1">
                          <a:solidFill>
                            <a:schemeClr val="tx1"/>
                          </a:solidFill>
                          <a:latin typeface="Times New Roman" panose="02020603050405020304" pitchFamily="18" charset="0"/>
                        </a:rPr>
                        <a:t>     </a:t>
                      </a:r>
                      <a:r>
                        <a:rPr lang="en-US" altLang="zh-CN" sz="3000" b="1">
                          <a:solidFill>
                            <a:schemeClr val="tx1"/>
                          </a:solidFill>
                          <a:latin typeface="Times New Roman" panose="02020603050405020304" pitchFamily="18" charset="0"/>
                        </a:rPr>
                        <a:t>Time </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3000" b="1">
                          <a:solidFill>
                            <a:schemeClr val="tx1"/>
                          </a:solidFill>
                          <a:latin typeface="Times New Roman" panose="02020603050405020304" pitchFamily="18" charset="0"/>
                        </a:rPr>
                        <a:t>What happened </a:t>
                      </a:r>
                      <a:endParaRPr lang="en-US" altLang="zh-CN" sz="30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en-US" altLang="zh-CN" sz="3000" b="1">
                          <a:solidFill>
                            <a:schemeClr val="tx1"/>
                          </a:solidFill>
                          <a:latin typeface="Times New Roman" panose="02020603050405020304" pitchFamily="18" charset="0"/>
                        </a:rPr>
                        <a:t>He was four </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en-US" sz="3000" dirty="0">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680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000" b="1">
                          <a:solidFill>
                            <a:schemeClr val="tx1"/>
                          </a:solidFill>
                          <a:latin typeface="Times New Roman" panose="02020603050405020304" pitchFamily="18" charset="0"/>
                        </a:rPr>
                        <a:t>He was nine</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en-US" sz="3000" dirty="0">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000" b="1">
                          <a:solidFill>
                            <a:schemeClr val="tx1"/>
                          </a:solidFill>
                          <a:latin typeface="Times New Roman" panose="02020603050405020304" pitchFamily="18" charset="0"/>
                        </a:rPr>
                        <a:t>As he grew older</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en-US" sz="3000" dirty="0">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3625">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000" b="1">
                          <a:solidFill>
                            <a:schemeClr val="tx1"/>
                          </a:solidFill>
                          <a:latin typeface="Times New Roman" panose="02020603050405020304" pitchFamily="18" charset="0"/>
                        </a:rPr>
                        <a:t>He was fifteen</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en-US" sz="3000" dirty="0">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695" name="文本框 28694"/>
          <p:cNvSpPr txBox="1"/>
          <p:nvPr/>
        </p:nvSpPr>
        <p:spPr>
          <a:xfrm>
            <a:off x="3429000" y="1984375"/>
            <a:ext cx="5715000" cy="1019175"/>
          </a:xfrm>
          <a:prstGeom prst="rect">
            <a:avLst/>
          </a:prstGeom>
          <a:noFill/>
          <a:ln w="9525">
            <a:noFill/>
          </a:ln>
        </p:spPr>
        <p:txBody>
          <a:bodyPr lIns="91431" tIns="45716" rIns="91431" bIns="45716" anchor="t">
            <a:spAutoFit/>
          </a:bodyPr>
          <a:p>
            <a:pPr>
              <a:lnSpc>
                <a:spcPct val="95000"/>
              </a:lnSpc>
            </a:pPr>
            <a:r>
              <a:rPr lang="en-US" altLang="zh-CN" sz="3200" b="1">
                <a:solidFill>
                  <a:srgbClr val="FF0000"/>
                </a:solidFill>
                <a:latin typeface="Times New Roman" panose="02020603050405020304" pitchFamily="18" charset="0"/>
                <a:ea typeface="宋体" panose="02010600030101010101" pitchFamily="2" charset="-122"/>
              </a:rPr>
              <a:t>Sat close to the radio, listening to his favorite  programmes. </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28696" name="文本框 28695"/>
          <p:cNvSpPr txBox="1"/>
          <p:nvPr/>
        </p:nvSpPr>
        <p:spPr>
          <a:xfrm>
            <a:off x="3429000" y="3022600"/>
            <a:ext cx="5199063" cy="1019175"/>
          </a:xfrm>
          <a:prstGeom prst="rect">
            <a:avLst/>
          </a:prstGeom>
          <a:noFill/>
          <a:ln w="9525">
            <a:noFill/>
          </a:ln>
        </p:spPr>
        <p:txBody>
          <a:bodyPr lIns="91431" tIns="45716" rIns="91431" bIns="45716" anchor="t">
            <a:spAutoFit/>
          </a:bodyPr>
          <a:p>
            <a:pPr>
              <a:lnSpc>
                <a:spcPct val="95000"/>
              </a:lnSpc>
            </a:pPr>
            <a:r>
              <a:rPr lang="en-US" altLang="zh-CN" sz="3200" b="1">
                <a:solidFill>
                  <a:srgbClr val="FF0000"/>
                </a:solidFill>
                <a:latin typeface="Times New Roman" panose="02020603050405020304" pitchFamily="18" charset="0"/>
                <a:ea typeface="宋体" panose="02010600030101010101" pitchFamily="2" charset="-122"/>
              </a:rPr>
              <a:t>Asked for part-time jobs in small radio.</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28697" name="文本框 28696"/>
          <p:cNvSpPr txBox="1"/>
          <p:nvPr/>
        </p:nvSpPr>
        <p:spPr>
          <a:xfrm>
            <a:off x="3429000" y="4010025"/>
            <a:ext cx="5175250" cy="1019175"/>
          </a:xfrm>
          <a:prstGeom prst="rect">
            <a:avLst/>
          </a:prstGeom>
          <a:noFill/>
          <a:ln w="9525">
            <a:noFill/>
          </a:ln>
        </p:spPr>
        <p:txBody>
          <a:bodyPr lIns="91431" tIns="45716" rIns="91431" bIns="45716" anchor="t">
            <a:spAutoFit/>
          </a:bodyPr>
          <a:p>
            <a:pPr>
              <a:lnSpc>
                <a:spcPct val="95000"/>
              </a:lnSpc>
            </a:pPr>
            <a:r>
              <a:rPr lang="en-US" altLang="zh-CN" sz="3200" b="1">
                <a:solidFill>
                  <a:srgbClr val="FF0000"/>
                </a:solidFill>
                <a:latin typeface="Times New Roman" panose="02020603050405020304" pitchFamily="18" charset="0"/>
                <a:ea typeface="宋体" panose="02010600030101010101" pitchFamily="2" charset="-122"/>
              </a:rPr>
              <a:t>Learnt  about Internet radio</a:t>
            </a:r>
            <a:endParaRPr lang="en-US" altLang="zh-CN" sz="3200" b="1">
              <a:solidFill>
                <a:srgbClr val="FF0000"/>
              </a:solidFill>
              <a:latin typeface="Times New Roman" panose="02020603050405020304" pitchFamily="18" charset="0"/>
              <a:ea typeface="宋体" panose="02010600030101010101" pitchFamily="2" charset="-122"/>
            </a:endParaRPr>
          </a:p>
          <a:p>
            <a:pPr>
              <a:lnSpc>
                <a:spcPct val="95000"/>
              </a:lnSpc>
            </a:pPr>
            <a:r>
              <a:rPr lang="en-US" altLang="zh-CN" sz="3200" b="1">
                <a:solidFill>
                  <a:srgbClr val="FF0000"/>
                </a:solidFill>
                <a:latin typeface="Times New Roman" panose="02020603050405020304" pitchFamily="18" charset="0"/>
                <a:ea typeface="宋体" panose="02010600030101010101" pitchFamily="2" charset="-122"/>
              </a:rPr>
              <a:t>Try to work on the it.</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28698" name="文本框 28697"/>
          <p:cNvSpPr txBox="1"/>
          <p:nvPr/>
        </p:nvSpPr>
        <p:spPr>
          <a:xfrm>
            <a:off x="3429000" y="5029200"/>
            <a:ext cx="4822825" cy="1019175"/>
          </a:xfrm>
          <a:prstGeom prst="rect">
            <a:avLst/>
          </a:prstGeom>
          <a:noFill/>
          <a:ln w="9525">
            <a:noFill/>
          </a:ln>
        </p:spPr>
        <p:txBody>
          <a:bodyPr lIns="91431" tIns="45716" rIns="91431" bIns="45716" anchor="t">
            <a:spAutoFit/>
          </a:bodyPr>
          <a:p>
            <a:pPr>
              <a:lnSpc>
                <a:spcPct val="95000"/>
              </a:lnSpc>
            </a:pPr>
            <a:r>
              <a:rPr lang="en-US" altLang="zh-CN" sz="3200" b="1">
                <a:solidFill>
                  <a:srgbClr val="FF0000"/>
                </a:solidFill>
                <a:latin typeface="Times New Roman" panose="02020603050405020304" pitchFamily="18" charset="0"/>
                <a:ea typeface="宋体" panose="02010600030101010101" pitchFamily="2" charset="-122"/>
              </a:rPr>
              <a:t>Do a sound check. / Get his first real job.</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wipe(left)">
                                      <p:cBhvr>
                                        <p:cTn id="7" dur="500"/>
                                        <p:tgtEl>
                                          <p:spTgt spid="28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96"/>
                                        </p:tgtEl>
                                        <p:attrNameLst>
                                          <p:attrName>style.visibility</p:attrName>
                                        </p:attrNameLst>
                                      </p:cBhvr>
                                      <p:to>
                                        <p:strVal val="visible"/>
                                      </p:to>
                                    </p:set>
                                    <p:animEffect transition="in" filter="wipe(left)">
                                      <p:cBhvr>
                                        <p:cTn id="12" dur="500"/>
                                        <p:tgtEl>
                                          <p:spTgt spid="286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97"/>
                                        </p:tgtEl>
                                        <p:attrNameLst>
                                          <p:attrName>style.visibility</p:attrName>
                                        </p:attrNameLst>
                                      </p:cBhvr>
                                      <p:to>
                                        <p:strVal val="visible"/>
                                      </p:to>
                                    </p:set>
                                    <p:animEffect transition="in" filter="wipe(left)">
                                      <p:cBhvr>
                                        <p:cTn id="17" dur="500"/>
                                        <p:tgtEl>
                                          <p:spTgt spid="286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98"/>
                                        </p:tgtEl>
                                        <p:attrNameLst>
                                          <p:attrName>style.visibility</p:attrName>
                                        </p:attrNameLst>
                                      </p:cBhvr>
                                      <p:to>
                                        <p:strVal val="visible"/>
                                      </p:to>
                                    </p:set>
                                    <p:animEffect transition="in" filter="wipe(left)">
                                      <p:cBhvr>
                                        <p:cTn id="22" dur="500"/>
                                        <p:tgtEl>
                                          <p:spTgt spid="2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5" grpId="0"/>
      <p:bldP spid="28696" grpId="0"/>
      <p:bldP spid="28697" grpId="0"/>
      <p:bldP spid="28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Oval 2"/>
          <p:cNvSpPr/>
          <p:nvPr/>
        </p:nvSpPr>
        <p:spPr>
          <a:xfrm>
            <a:off x="1042988" y="1568450"/>
            <a:ext cx="1368425" cy="1152525"/>
          </a:xfrm>
          <a:prstGeom prst="ellipse">
            <a:avLst/>
          </a:prstGeom>
          <a:gradFill rotWithShape="1">
            <a:gsLst>
              <a:gs pos="0">
                <a:schemeClr val="bg1"/>
              </a:gs>
              <a:gs pos="100000">
                <a:schemeClr val="accent1"/>
              </a:gs>
            </a:gsLst>
            <a:path path="shape">
              <a:fillToRect l="50000" t="50000" r="50000" b="50000"/>
            </a:path>
            <a:tileRect/>
          </a:gradFill>
          <a:ln w="9525">
            <a:noFill/>
          </a:ln>
          <a:effectLst>
            <a:outerShdw dist="107763" dir="2699999" algn="ctr" rotWithShape="0">
              <a:schemeClr val="bg2">
                <a:alpha val="50000"/>
              </a:schemeClr>
            </a:outerShdw>
          </a:effectLst>
        </p:spPr>
        <p:txBody>
          <a:bodyPr wrap="none" anchor="ctr"/>
          <a:p>
            <a:endParaRPr lang="zh-CN" altLang="en-US" dirty="0">
              <a:latin typeface="Arial" panose="020B0604020202020204" pitchFamily="34" charset="0"/>
              <a:ea typeface="宋体" panose="02010600030101010101" pitchFamily="2" charset="-122"/>
            </a:endParaRPr>
          </a:p>
        </p:txBody>
      </p:sp>
      <p:sp>
        <p:nvSpPr>
          <p:cNvPr id="3074" name="Text Box 3"/>
          <p:cNvSpPr txBox="1"/>
          <p:nvPr/>
        </p:nvSpPr>
        <p:spPr>
          <a:xfrm>
            <a:off x="1143000" y="1600200"/>
            <a:ext cx="1368425" cy="1096963"/>
          </a:xfrm>
          <a:prstGeom prst="rect">
            <a:avLst/>
          </a:prstGeom>
          <a:noFill/>
          <a:ln w="9525">
            <a:noFill/>
          </a:ln>
        </p:spPr>
        <p:txBody>
          <a:bodyPr anchor="t">
            <a:spAutoFit/>
          </a:bodyPr>
          <a:p>
            <a:pPr>
              <a:spcBef>
                <a:spcPct val="50000"/>
              </a:spcBef>
            </a:pPr>
            <a:r>
              <a:rPr lang="en-US" altLang="zh-CN" sz="6600" b="1">
                <a:latin typeface="Arial" panose="020B0604020202020204" pitchFamily="34" charset="0"/>
                <a:ea typeface="宋体" panose="02010600030101010101" pitchFamily="2" charset="-122"/>
              </a:rPr>
              <a:t>10</a:t>
            </a:r>
            <a:endParaRPr lang="en-US" altLang="zh-CN" sz="6600" b="1">
              <a:latin typeface="Arial" panose="020B0604020202020204" pitchFamily="34" charset="0"/>
              <a:ea typeface="宋体" panose="02010600030101010101" pitchFamily="2" charset="-122"/>
            </a:endParaRPr>
          </a:p>
        </p:txBody>
      </p:sp>
      <p:sp>
        <p:nvSpPr>
          <p:cNvPr id="3075" name="WordArt 4"/>
          <p:cNvSpPr>
            <a:spLocks noTextEdit="1"/>
          </p:cNvSpPr>
          <p:nvPr/>
        </p:nvSpPr>
        <p:spPr>
          <a:xfrm>
            <a:off x="2771775" y="1773238"/>
            <a:ext cx="5473700" cy="863600"/>
          </a:xfrm>
          <a:prstGeom prst="rect">
            <a:avLst/>
          </a:prstGeom>
        </p:spPr>
        <p:txBody>
          <a:bodyPr wrap="none" fromWordArt="1">
            <a:prstTxWarp prst="textPlain">
              <a:avLst>
                <a:gd name="adj" fmla="val 50000"/>
              </a:avLst>
            </a:prstTxWarp>
            <a:normAutofit/>
          </a:bodyPr>
          <a:p>
            <a:pPr algn="ctr"/>
            <a:r>
              <a:rPr lang="zh-CN" altLang="en-US" sz="5200" b="1">
                <a:solidFill>
                  <a:srgbClr val="AE2A28"/>
                </a:solidFill>
                <a:latin typeface="Arial" panose="020B0604020202020204" pitchFamily="34" charset="0"/>
                <a:ea typeface="Arial" panose="020B0604020202020204" pitchFamily="34" charset="0"/>
              </a:rPr>
              <a:t>On the radio</a:t>
            </a:r>
            <a:endParaRPr lang="zh-CN" altLang="en-US" sz="5200" b="1">
              <a:solidFill>
                <a:srgbClr val="AE2A28"/>
              </a:solidFill>
              <a:latin typeface="Arial" panose="020B0604020202020204" pitchFamily="34" charset="0"/>
              <a:ea typeface="Arial" panose="020B0604020202020204" pitchFamily="34" charset="0"/>
            </a:endParaRPr>
          </a:p>
        </p:txBody>
      </p:sp>
      <p:sp>
        <p:nvSpPr>
          <p:cNvPr id="3076" name="WordArt 5"/>
          <p:cNvSpPr>
            <a:spLocks noTextEdit="1"/>
          </p:cNvSpPr>
          <p:nvPr/>
        </p:nvSpPr>
        <p:spPr>
          <a:xfrm>
            <a:off x="971550" y="1412875"/>
            <a:ext cx="1600200" cy="533400"/>
          </a:xfrm>
          <a:prstGeom prst="rect">
            <a:avLst/>
          </a:prstGeom>
        </p:spPr>
        <p:txBody>
          <a:bodyPr wrap="none" fromWordArt="1">
            <a:prstTxWarp prst="textArchUp">
              <a:avLst>
                <a:gd name="adj" fmla="val 10457224"/>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Module</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
        <p:nvSpPr>
          <p:cNvPr id="3077" name="Text Box 6"/>
          <p:cNvSpPr txBox="1"/>
          <p:nvPr/>
        </p:nvSpPr>
        <p:spPr>
          <a:xfrm>
            <a:off x="1258888" y="3284538"/>
            <a:ext cx="7056437" cy="3235325"/>
          </a:xfrm>
          <a:prstGeom prst="rect">
            <a:avLst/>
          </a:prstGeom>
          <a:noFill/>
          <a:ln w="9525">
            <a:noFill/>
          </a:ln>
        </p:spPr>
        <p:txBody>
          <a:bodyPr anchor="t">
            <a:spAutoFit/>
          </a:bodyPr>
          <a:p>
            <a:pPr algn="ctr">
              <a:lnSpc>
                <a:spcPts val="6100"/>
              </a:lnSpc>
              <a:spcBef>
                <a:spcPct val="50000"/>
              </a:spcBef>
            </a:pPr>
            <a:r>
              <a:rPr lang="en-US" altLang="zh-CN" sz="4400" b="1">
                <a:solidFill>
                  <a:srgbClr val="003399"/>
                </a:solidFill>
                <a:latin typeface="Times New Roman" panose="02020603050405020304" pitchFamily="18" charset="0"/>
                <a:ea typeface="宋体" panose="02010600030101010101" pitchFamily="2" charset="-122"/>
              </a:rPr>
              <a:t>Unit 2  </a:t>
            </a:r>
            <a:endParaRPr lang="en-US" altLang="zh-CN" sz="4400" b="1">
              <a:solidFill>
                <a:srgbClr val="003399"/>
              </a:solidFill>
              <a:latin typeface="Times New Roman" panose="02020603050405020304" pitchFamily="18" charset="0"/>
              <a:ea typeface="宋体" panose="02010600030101010101" pitchFamily="2" charset="-122"/>
            </a:endParaRPr>
          </a:p>
          <a:p>
            <a:pPr algn="ctr"/>
            <a:r>
              <a:rPr lang="en-US" altLang="zh-CN" sz="4400" b="1">
                <a:solidFill>
                  <a:srgbClr val="003399"/>
                </a:solidFill>
                <a:latin typeface="Times New Roman" panose="02020603050405020304" pitchFamily="18" charset="0"/>
                <a:ea typeface="宋体" panose="02010600030101010101" pitchFamily="2" charset="-122"/>
              </a:rPr>
              <a:t>It seemed that they were speaking to me in person.</a:t>
            </a:r>
            <a:endParaRPr lang="en-US" altLang="zh-CN" sz="4400" b="1">
              <a:solidFill>
                <a:srgbClr val="003399"/>
              </a:solidFill>
              <a:latin typeface="Times New Roman" panose="02020603050405020304" pitchFamily="18" charset="0"/>
              <a:ea typeface="宋体" panose="02010600030101010101" pitchFamily="2" charset="-122"/>
            </a:endParaRPr>
          </a:p>
          <a:p>
            <a:pPr algn="ctr">
              <a:lnSpc>
                <a:spcPts val="6100"/>
              </a:lnSpc>
              <a:spcBef>
                <a:spcPts val="2000"/>
              </a:spcBef>
            </a:pPr>
            <a:endParaRPr lang="zh-CN" altLang="en-US" sz="4400" b="1">
              <a:solidFill>
                <a:srgbClr val="003399"/>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74753"/>
          <p:cNvSpPr/>
          <p:nvPr/>
        </p:nvSpPr>
        <p:spPr>
          <a:xfrm>
            <a:off x="465138" y="457200"/>
            <a:ext cx="5021262" cy="609600"/>
          </a:xfrm>
          <a:prstGeom prst="rect">
            <a:avLst/>
          </a:prstGeom>
          <a:noFill/>
          <a:ln w="9525">
            <a:noFill/>
          </a:ln>
        </p:spPr>
        <p:txBody>
          <a:bodyPr wrap="none" anchor="t">
            <a:spAutoFit/>
          </a:bodyPr>
          <a:p>
            <a:r>
              <a:rPr lang="en-US" altLang="zh-CN" sz="3400" b="1">
                <a:solidFill>
                  <a:srgbClr val="000066"/>
                </a:solidFill>
                <a:latin typeface="Times New Roman" panose="02020603050405020304" pitchFamily="18" charset="0"/>
                <a:ea typeface="宋体" panose="02010600030101010101" pitchFamily="2" charset="-122"/>
              </a:rPr>
              <a:t>3. Complete the sentences.</a:t>
            </a:r>
            <a:endParaRPr lang="en-US" altLang="zh-CN" sz="3400" b="1">
              <a:solidFill>
                <a:srgbClr val="000066"/>
              </a:solidFill>
              <a:latin typeface="Times New Roman" panose="02020603050405020304" pitchFamily="18" charset="0"/>
              <a:ea typeface="宋体" panose="02010600030101010101" pitchFamily="2" charset="-122"/>
            </a:endParaRPr>
          </a:p>
        </p:txBody>
      </p:sp>
      <p:sp>
        <p:nvSpPr>
          <p:cNvPr id="30722" name="矩形 74754"/>
          <p:cNvSpPr/>
          <p:nvPr/>
        </p:nvSpPr>
        <p:spPr>
          <a:xfrm>
            <a:off x="457200" y="1219200"/>
            <a:ext cx="8458200" cy="5037138"/>
          </a:xfrm>
          <a:prstGeom prst="rect">
            <a:avLst/>
          </a:prstGeom>
          <a:noFill/>
          <a:ln w="9525">
            <a:noFill/>
          </a:ln>
        </p:spPr>
        <p:txBody>
          <a:bodyPr anchor="t">
            <a:spAutoFit/>
          </a:bodyPr>
          <a:p>
            <a:pPr marL="342900" indent="-342900">
              <a:lnSpc>
                <a:spcPct val="145000"/>
              </a:lnSpc>
              <a:buAutoNum type="arabicPeriod"/>
            </a:pPr>
            <a:r>
              <a:rPr lang="en-US" altLang="zh-CN" sz="3200" b="1">
                <a:latin typeface="Times New Roman" panose="02020603050405020304" pitchFamily="18" charset="0"/>
                <a:ea typeface="宋体" panose="02010600030101010101" pitchFamily="2" charset="-122"/>
              </a:rPr>
              <a:t>The writer met _______________	in a  </a:t>
            </a:r>
            <a:endParaRPr lang="en-US" altLang="zh-CN" sz="3200" b="1">
              <a:latin typeface="Times New Roman" panose="02020603050405020304" pitchFamily="18" charset="0"/>
              <a:ea typeface="宋体" panose="02010600030101010101" pitchFamily="2" charset="-122"/>
            </a:endParaRPr>
          </a:p>
          <a:p>
            <a:pPr marL="342900" indent="-342900">
              <a:lnSpc>
                <a:spcPct val="145000"/>
              </a:lnSpc>
            </a:pPr>
            <a:r>
              <a:rPr lang="en-US" altLang="zh-CN" sz="3200" b="1">
                <a:latin typeface="Times New Roman" panose="02020603050405020304" pitchFamily="18" charset="0"/>
                <a:ea typeface="宋体" panose="02010600030101010101" pitchFamily="2" charset="-122"/>
              </a:rPr>
              <a:t>    radio station.</a:t>
            </a:r>
            <a:endParaRPr lang="en-US" altLang="zh-CN" sz="3200" b="1">
              <a:latin typeface="Times New Roman" panose="02020603050405020304" pitchFamily="18" charset="0"/>
              <a:ea typeface="宋体" panose="02010600030101010101" pitchFamily="2" charset="-122"/>
            </a:endParaRPr>
          </a:p>
          <a:p>
            <a:pPr marL="342900" indent="-342900">
              <a:lnSpc>
                <a:spcPct val="145000"/>
              </a:lnSpc>
            </a:pPr>
            <a:r>
              <a:rPr lang="en-US" altLang="zh-CN" sz="3200" b="1">
                <a:latin typeface="Times New Roman" panose="02020603050405020304" pitchFamily="18" charset="0"/>
                <a:ea typeface="宋体" panose="02010600030101010101" pitchFamily="2" charset="-122"/>
              </a:rPr>
              <a:t>2. The manager asked why he wanted a job ________.</a:t>
            </a:r>
            <a:endParaRPr lang="en-US" altLang="zh-CN" sz="3200" b="1">
              <a:latin typeface="Times New Roman" panose="02020603050405020304" pitchFamily="18" charset="0"/>
              <a:ea typeface="宋体" panose="02010600030101010101" pitchFamily="2" charset="-122"/>
            </a:endParaRPr>
          </a:p>
          <a:p>
            <a:pPr marL="342900" indent="-342900">
              <a:lnSpc>
                <a:spcPct val="145000"/>
              </a:lnSpc>
            </a:pPr>
            <a:r>
              <a:rPr lang="en-US" altLang="zh-CN" sz="3200" b="1">
                <a:latin typeface="Times New Roman" panose="02020603050405020304" pitchFamily="18" charset="0"/>
                <a:ea typeface="宋体" panose="02010600030101010101" pitchFamily="2" charset="-122"/>
              </a:rPr>
              <a:t>3. At the age of four, the writer __________</a:t>
            </a:r>
            <a:endParaRPr lang="en-US" altLang="zh-CN" sz="3200" b="1">
              <a:latin typeface="Times New Roman" panose="02020603050405020304" pitchFamily="18" charset="0"/>
              <a:ea typeface="宋体" panose="02010600030101010101" pitchFamily="2" charset="-122"/>
            </a:endParaRPr>
          </a:p>
          <a:p>
            <a:pPr marL="342900" indent="-342900">
              <a:lnSpc>
                <a:spcPct val="145000"/>
              </a:lnSpc>
            </a:pPr>
            <a:r>
              <a:rPr lang="en-US" altLang="zh-CN" sz="3200" b="1">
                <a:latin typeface="Times New Roman" panose="02020603050405020304" pitchFamily="18" charset="0"/>
                <a:ea typeface="宋体" panose="02010600030101010101" pitchFamily="2" charset="-122"/>
              </a:rPr>
              <a:t>    _________________________, listening to his favourite programmes.</a:t>
            </a:r>
            <a:endParaRPr lang="en-US" altLang="zh-CN" sz="3200" b="1">
              <a:latin typeface="Times New Roman" panose="02020603050405020304" pitchFamily="18" charset="0"/>
              <a:ea typeface="宋体" panose="02010600030101010101" pitchFamily="2" charset="-122"/>
            </a:endParaRPr>
          </a:p>
        </p:txBody>
      </p:sp>
      <p:sp>
        <p:nvSpPr>
          <p:cNvPr id="74756" name="矩形 74755"/>
          <p:cNvSpPr/>
          <p:nvPr/>
        </p:nvSpPr>
        <p:spPr>
          <a:xfrm>
            <a:off x="3657600" y="1371600"/>
            <a:ext cx="3051175"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a radio manager</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4757" name="矩形 74756"/>
          <p:cNvSpPr/>
          <p:nvPr/>
        </p:nvSpPr>
        <p:spPr>
          <a:xfrm>
            <a:off x="914400" y="3505200"/>
            <a:ext cx="154940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in radio</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4758" name="矩形 74757"/>
          <p:cNvSpPr/>
          <p:nvPr/>
        </p:nvSpPr>
        <p:spPr>
          <a:xfrm>
            <a:off x="6019800" y="4267200"/>
            <a:ext cx="205898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sat close to</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4759" name="矩形 74758"/>
          <p:cNvSpPr/>
          <p:nvPr/>
        </p:nvSpPr>
        <p:spPr>
          <a:xfrm>
            <a:off x="1066800" y="4953000"/>
            <a:ext cx="493395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the radio in the living room</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4756">
                                            <p:txEl>
                                              <p:charRg st="0" end="16"/>
                                            </p:txEl>
                                          </p:spTgt>
                                        </p:tgtEl>
                                        <p:attrNameLst>
                                          <p:attrName>style.visibility</p:attrName>
                                        </p:attrNameLst>
                                      </p:cBhvr>
                                      <p:to>
                                        <p:strVal val="visible"/>
                                      </p:to>
                                    </p:set>
                                    <p:anim calcmode="lin" valueType="num">
                                      <p:cBhvr>
                                        <p:cTn id="7" dur="1000" fill="hold"/>
                                        <p:tgtEl>
                                          <p:spTgt spid="74756">
                                            <p:txEl>
                                              <p:charRg st="0" end="16"/>
                                            </p:txEl>
                                          </p:spTgt>
                                        </p:tgtEl>
                                        <p:attrNameLst>
                                          <p:attrName>ppt_w</p:attrName>
                                        </p:attrNameLst>
                                      </p:cBhvr>
                                      <p:tavLst>
                                        <p:tav tm="0">
                                          <p:val>
                                            <p:strVal val="#ppt_w*0.70"/>
                                          </p:val>
                                        </p:tav>
                                        <p:tav tm="100000">
                                          <p:val>
                                            <p:strVal val="#ppt_w"/>
                                          </p:val>
                                        </p:tav>
                                      </p:tavLst>
                                    </p:anim>
                                    <p:anim calcmode="lin" valueType="num">
                                      <p:cBhvr>
                                        <p:cTn id="8" dur="1000" fill="hold"/>
                                        <p:tgtEl>
                                          <p:spTgt spid="74756">
                                            <p:txEl>
                                              <p:charRg st="0" end="16"/>
                                            </p:txEl>
                                          </p:spTgt>
                                        </p:tgtEl>
                                        <p:attrNameLst>
                                          <p:attrName>ppt_h</p:attrName>
                                        </p:attrNameLst>
                                      </p:cBhvr>
                                      <p:tavLst>
                                        <p:tav tm="0">
                                          <p:val>
                                            <p:strVal val="#ppt_h"/>
                                          </p:val>
                                        </p:tav>
                                        <p:tav tm="100000">
                                          <p:val>
                                            <p:strVal val="#ppt_h"/>
                                          </p:val>
                                        </p:tav>
                                      </p:tavLst>
                                    </p:anim>
                                    <p:animEffect transition="in" filter="fade">
                                      <p:cBhvr>
                                        <p:cTn id="9" dur="1000"/>
                                        <p:tgtEl>
                                          <p:spTgt spid="74756">
                                            <p:txEl>
                                              <p:charRg st="0" end="1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4757">
                                            <p:txEl>
                                              <p:charRg st="0" end="9"/>
                                            </p:txEl>
                                          </p:spTgt>
                                        </p:tgtEl>
                                        <p:attrNameLst>
                                          <p:attrName>style.visibility</p:attrName>
                                        </p:attrNameLst>
                                      </p:cBhvr>
                                      <p:to>
                                        <p:strVal val="visible"/>
                                      </p:to>
                                    </p:set>
                                    <p:anim calcmode="lin" valueType="num">
                                      <p:cBhvr>
                                        <p:cTn id="14" dur="1000" fill="hold"/>
                                        <p:tgtEl>
                                          <p:spTgt spid="74757">
                                            <p:txEl>
                                              <p:charRg st="0" end="9"/>
                                            </p:txEl>
                                          </p:spTgt>
                                        </p:tgtEl>
                                        <p:attrNameLst>
                                          <p:attrName>ppt_w</p:attrName>
                                        </p:attrNameLst>
                                      </p:cBhvr>
                                      <p:tavLst>
                                        <p:tav tm="0">
                                          <p:val>
                                            <p:strVal val="#ppt_w*0.70"/>
                                          </p:val>
                                        </p:tav>
                                        <p:tav tm="100000">
                                          <p:val>
                                            <p:strVal val="#ppt_w"/>
                                          </p:val>
                                        </p:tav>
                                      </p:tavLst>
                                    </p:anim>
                                    <p:anim calcmode="lin" valueType="num">
                                      <p:cBhvr>
                                        <p:cTn id="15" dur="1000" fill="hold"/>
                                        <p:tgtEl>
                                          <p:spTgt spid="74757">
                                            <p:txEl>
                                              <p:charRg st="0" end="9"/>
                                            </p:txEl>
                                          </p:spTgt>
                                        </p:tgtEl>
                                        <p:attrNameLst>
                                          <p:attrName>ppt_h</p:attrName>
                                        </p:attrNameLst>
                                      </p:cBhvr>
                                      <p:tavLst>
                                        <p:tav tm="0">
                                          <p:val>
                                            <p:strVal val="#ppt_h"/>
                                          </p:val>
                                        </p:tav>
                                        <p:tav tm="100000">
                                          <p:val>
                                            <p:strVal val="#ppt_h"/>
                                          </p:val>
                                        </p:tav>
                                      </p:tavLst>
                                    </p:anim>
                                    <p:animEffect transition="in" filter="fade">
                                      <p:cBhvr>
                                        <p:cTn id="16" dur="1000"/>
                                        <p:tgtEl>
                                          <p:spTgt spid="74757">
                                            <p:txEl>
                                              <p:charRg st="0"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4758"/>
                                        </p:tgtEl>
                                        <p:attrNameLst>
                                          <p:attrName>style.visibility</p:attrName>
                                        </p:attrNameLst>
                                      </p:cBhvr>
                                      <p:to>
                                        <p:strVal val="visible"/>
                                      </p:to>
                                    </p:set>
                                    <p:anim calcmode="lin" valueType="num">
                                      <p:cBhvr>
                                        <p:cTn id="21" dur="1000" fill="hold"/>
                                        <p:tgtEl>
                                          <p:spTgt spid="74758"/>
                                        </p:tgtEl>
                                        <p:attrNameLst>
                                          <p:attrName>ppt_w</p:attrName>
                                        </p:attrNameLst>
                                      </p:cBhvr>
                                      <p:tavLst>
                                        <p:tav tm="0">
                                          <p:val>
                                            <p:strVal val="#ppt_w*0.70"/>
                                          </p:val>
                                        </p:tav>
                                        <p:tav tm="100000">
                                          <p:val>
                                            <p:strVal val="#ppt_w"/>
                                          </p:val>
                                        </p:tav>
                                      </p:tavLst>
                                    </p:anim>
                                    <p:anim calcmode="lin" valueType="num">
                                      <p:cBhvr>
                                        <p:cTn id="22" dur="1000" fill="hold"/>
                                        <p:tgtEl>
                                          <p:spTgt spid="74758"/>
                                        </p:tgtEl>
                                        <p:attrNameLst>
                                          <p:attrName>ppt_h</p:attrName>
                                        </p:attrNameLst>
                                      </p:cBhvr>
                                      <p:tavLst>
                                        <p:tav tm="0">
                                          <p:val>
                                            <p:strVal val="#ppt_h"/>
                                          </p:val>
                                        </p:tav>
                                        <p:tav tm="100000">
                                          <p:val>
                                            <p:strVal val="#ppt_h"/>
                                          </p:val>
                                        </p:tav>
                                      </p:tavLst>
                                    </p:anim>
                                    <p:animEffect transition="in" filter="fade">
                                      <p:cBhvr>
                                        <p:cTn id="23" dur="1000"/>
                                        <p:tgtEl>
                                          <p:spTgt spid="7475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74759"/>
                                        </p:tgtEl>
                                        <p:attrNameLst>
                                          <p:attrName>style.visibility</p:attrName>
                                        </p:attrNameLst>
                                      </p:cBhvr>
                                      <p:to>
                                        <p:strVal val="visible"/>
                                      </p:to>
                                    </p:set>
                                    <p:anim calcmode="lin" valueType="num">
                                      <p:cBhvr>
                                        <p:cTn id="26" dur="1000" fill="hold"/>
                                        <p:tgtEl>
                                          <p:spTgt spid="74759"/>
                                        </p:tgtEl>
                                        <p:attrNameLst>
                                          <p:attrName>ppt_w</p:attrName>
                                        </p:attrNameLst>
                                      </p:cBhvr>
                                      <p:tavLst>
                                        <p:tav tm="0">
                                          <p:val>
                                            <p:strVal val="#ppt_w*0.70"/>
                                          </p:val>
                                        </p:tav>
                                        <p:tav tm="100000">
                                          <p:val>
                                            <p:strVal val="#ppt_w"/>
                                          </p:val>
                                        </p:tav>
                                      </p:tavLst>
                                    </p:anim>
                                    <p:anim calcmode="lin" valueType="num">
                                      <p:cBhvr>
                                        <p:cTn id="27" dur="1000" fill="hold"/>
                                        <p:tgtEl>
                                          <p:spTgt spid="74759"/>
                                        </p:tgtEl>
                                        <p:attrNameLst>
                                          <p:attrName>ppt_h</p:attrName>
                                        </p:attrNameLst>
                                      </p:cBhvr>
                                      <p:tavLst>
                                        <p:tav tm="0">
                                          <p:val>
                                            <p:strVal val="#ppt_h"/>
                                          </p:val>
                                        </p:tav>
                                        <p:tav tm="100000">
                                          <p:val>
                                            <p:strVal val="#ppt_h"/>
                                          </p:val>
                                        </p:tav>
                                      </p:tavLst>
                                    </p:anim>
                                    <p:animEffect transition="in" filter="fade">
                                      <p:cBhvr>
                                        <p:cTn id="28" dur="10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75777"/>
          <p:cNvSpPr/>
          <p:nvPr/>
        </p:nvSpPr>
        <p:spPr>
          <a:xfrm>
            <a:off x="457200" y="1066800"/>
            <a:ext cx="8382000" cy="4483100"/>
          </a:xfrm>
          <a:prstGeom prst="rect">
            <a:avLst/>
          </a:prstGeom>
          <a:noFill/>
          <a:ln w="9525">
            <a:noFill/>
          </a:ln>
        </p:spPr>
        <p:txBody>
          <a:bodyPr anchor="t">
            <a:spAutoFit/>
          </a:bodyPr>
          <a:p>
            <a:pPr marL="342900" indent="-342900">
              <a:lnSpc>
                <a:spcPct val="150000"/>
              </a:lnSpc>
            </a:pPr>
            <a:r>
              <a:rPr lang="en-US" altLang="zh-CN" sz="3200" b="1">
                <a:latin typeface="Times New Roman" panose="02020603050405020304" pitchFamily="18" charset="0"/>
                <a:ea typeface="宋体" panose="02010600030101010101" pitchFamily="2" charset="-122"/>
              </a:rPr>
              <a:t>4. At the age of nine</a:t>
            </a:r>
            <a:r>
              <a:rPr lang="zh-CN" altLang="en-US" sz="3200" b="1">
                <a:latin typeface="Times New Roman" panose="02020603050405020304" pitchFamily="18" charset="0"/>
                <a:ea typeface="宋体" panose="02010600030101010101" pitchFamily="2" charset="-122"/>
              </a:rPr>
              <a:t>，</a:t>
            </a:r>
            <a:r>
              <a:rPr lang="en-US" altLang="zh-CN" sz="3200" b="1">
                <a:latin typeface="Times New Roman" panose="02020603050405020304" pitchFamily="18" charset="0"/>
                <a:ea typeface="宋体" panose="02010600030101010101" pitchFamily="2" charset="-122"/>
              </a:rPr>
              <a:t>he asked for part-time jobs in __________________.</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5. As he grew older</a:t>
            </a:r>
            <a:r>
              <a:rPr lang="zh-CN" altLang="en-US" sz="3200" b="1">
                <a:latin typeface="Times New Roman" panose="02020603050405020304" pitchFamily="18" charset="0"/>
                <a:ea typeface="宋体" panose="02010600030101010101" pitchFamily="2" charset="-122"/>
              </a:rPr>
              <a:t>，</a:t>
            </a:r>
            <a:r>
              <a:rPr lang="en-US" altLang="zh-CN" sz="3200" b="1">
                <a:latin typeface="Times New Roman" panose="02020603050405020304" pitchFamily="18" charset="0"/>
                <a:ea typeface="宋体" panose="02010600030101010101" pitchFamily="2" charset="-122"/>
              </a:rPr>
              <a:t>he learnt about ________ _______.</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6. This was how the writer’s _______________   _______ began.</a:t>
            </a:r>
            <a:endParaRPr lang="en-US" altLang="zh-CN" sz="3200" b="1">
              <a:latin typeface="Times New Roman" panose="02020603050405020304" pitchFamily="18" charset="0"/>
              <a:ea typeface="宋体" panose="02010600030101010101" pitchFamily="2" charset="-122"/>
            </a:endParaRPr>
          </a:p>
        </p:txBody>
      </p:sp>
      <p:sp>
        <p:nvSpPr>
          <p:cNvPr id="75779" name="矩形 75778"/>
          <p:cNvSpPr/>
          <p:nvPr/>
        </p:nvSpPr>
        <p:spPr>
          <a:xfrm>
            <a:off x="2133600" y="1981200"/>
            <a:ext cx="357028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small radio stations</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5780" name="矩形 75779"/>
          <p:cNvSpPr/>
          <p:nvPr/>
        </p:nvSpPr>
        <p:spPr>
          <a:xfrm>
            <a:off x="7010400" y="2743200"/>
            <a:ext cx="160655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Internet</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5781" name="矩形 75780"/>
          <p:cNvSpPr/>
          <p:nvPr/>
        </p:nvSpPr>
        <p:spPr>
          <a:xfrm>
            <a:off x="5562600" y="4191000"/>
            <a:ext cx="2790825"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first real job in</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5782" name="矩形 75781"/>
          <p:cNvSpPr/>
          <p:nvPr/>
        </p:nvSpPr>
        <p:spPr>
          <a:xfrm>
            <a:off x="990600" y="4953000"/>
            <a:ext cx="1109663"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radio</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5783" name="矩形 75782"/>
          <p:cNvSpPr/>
          <p:nvPr/>
        </p:nvSpPr>
        <p:spPr>
          <a:xfrm>
            <a:off x="990600" y="3505200"/>
            <a:ext cx="1109663"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radio</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5779">
                                            <p:txEl>
                                              <p:charRg st="0" end="21"/>
                                            </p:txEl>
                                          </p:spTgt>
                                        </p:tgtEl>
                                        <p:attrNameLst>
                                          <p:attrName>style.visibility</p:attrName>
                                        </p:attrNameLst>
                                      </p:cBhvr>
                                      <p:to>
                                        <p:strVal val="visible"/>
                                      </p:to>
                                    </p:set>
                                    <p:anim calcmode="lin" valueType="num">
                                      <p:cBhvr>
                                        <p:cTn id="7" dur="1000" fill="hold"/>
                                        <p:tgtEl>
                                          <p:spTgt spid="75779">
                                            <p:txEl>
                                              <p:charRg st="0" end="21"/>
                                            </p:txEl>
                                          </p:spTgt>
                                        </p:tgtEl>
                                        <p:attrNameLst>
                                          <p:attrName>ppt_w</p:attrName>
                                        </p:attrNameLst>
                                      </p:cBhvr>
                                      <p:tavLst>
                                        <p:tav tm="0">
                                          <p:val>
                                            <p:strVal val="#ppt_w*0.70"/>
                                          </p:val>
                                        </p:tav>
                                        <p:tav tm="100000">
                                          <p:val>
                                            <p:strVal val="#ppt_w"/>
                                          </p:val>
                                        </p:tav>
                                      </p:tavLst>
                                    </p:anim>
                                    <p:anim calcmode="lin" valueType="num">
                                      <p:cBhvr>
                                        <p:cTn id="8" dur="1000" fill="hold"/>
                                        <p:tgtEl>
                                          <p:spTgt spid="75779">
                                            <p:txEl>
                                              <p:charRg st="0" end="21"/>
                                            </p:txEl>
                                          </p:spTgt>
                                        </p:tgtEl>
                                        <p:attrNameLst>
                                          <p:attrName>ppt_h</p:attrName>
                                        </p:attrNameLst>
                                      </p:cBhvr>
                                      <p:tavLst>
                                        <p:tav tm="0">
                                          <p:val>
                                            <p:strVal val="#ppt_h"/>
                                          </p:val>
                                        </p:tav>
                                        <p:tav tm="100000">
                                          <p:val>
                                            <p:strVal val="#ppt_h"/>
                                          </p:val>
                                        </p:tav>
                                      </p:tavLst>
                                    </p:anim>
                                    <p:animEffect transition="in" filter="fade">
                                      <p:cBhvr>
                                        <p:cTn id="9" dur="1000"/>
                                        <p:tgtEl>
                                          <p:spTgt spid="75779">
                                            <p:txEl>
                                              <p:charRg st="0" end="2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5780"/>
                                        </p:tgtEl>
                                        <p:attrNameLst>
                                          <p:attrName>style.visibility</p:attrName>
                                        </p:attrNameLst>
                                      </p:cBhvr>
                                      <p:to>
                                        <p:strVal val="visible"/>
                                      </p:to>
                                    </p:set>
                                    <p:anim calcmode="lin" valueType="num">
                                      <p:cBhvr>
                                        <p:cTn id="14" dur="1000" fill="hold"/>
                                        <p:tgtEl>
                                          <p:spTgt spid="75780"/>
                                        </p:tgtEl>
                                        <p:attrNameLst>
                                          <p:attrName>ppt_w</p:attrName>
                                        </p:attrNameLst>
                                      </p:cBhvr>
                                      <p:tavLst>
                                        <p:tav tm="0">
                                          <p:val>
                                            <p:strVal val="#ppt_w*0.70"/>
                                          </p:val>
                                        </p:tav>
                                        <p:tav tm="100000">
                                          <p:val>
                                            <p:strVal val="#ppt_w"/>
                                          </p:val>
                                        </p:tav>
                                      </p:tavLst>
                                    </p:anim>
                                    <p:anim calcmode="lin" valueType="num">
                                      <p:cBhvr>
                                        <p:cTn id="15" dur="1000" fill="hold"/>
                                        <p:tgtEl>
                                          <p:spTgt spid="75780"/>
                                        </p:tgtEl>
                                        <p:attrNameLst>
                                          <p:attrName>ppt_h</p:attrName>
                                        </p:attrNameLst>
                                      </p:cBhvr>
                                      <p:tavLst>
                                        <p:tav tm="0">
                                          <p:val>
                                            <p:strVal val="#ppt_h"/>
                                          </p:val>
                                        </p:tav>
                                        <p:tav tm="100000">
                                          <p:val>
                                            <p:strVal val="#ppt_h"/>
                                          </p:val>
                                        </p:tav>
                                      </p:tavLst>
                                    </p:anim>
                                    <p:animEffect transition="in" filter="fade">
                                      <p:cBhvr>
                                        <p:cTn id="16" dur="1000"/>
                                        <p:tgtEl>
                                          <p:spTgt spid="75780"/>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5783"/>
                                        </p:tgtEl>
                                        <p:attrNameLst>
                                          <p:attrName>style.visibility</p:attrName>
                                        </p:attrNameLst>
                                      </p:cBhvr>
                                      <p:to>
                                        <p:strVal val="visible"/>
                                      </p:to>
                                    </p:set>
                                    <p:anim calcmode="lin" valueType="num">
                                      <p:cBhvr>
                                        <p:cTn id="19" dur="1000" fill="hold"/>
                                        <p:tgtEl>
                                          <p:spTgt spid="75783"/>
                                        </p:tgtEl>
                                        <p:attrNameLst>
                                          <p:attrName>ppt_w</p:attrName>
                                        </p:attrNameLst>
                                      </p:cBhvr>
                                      <p:tavLst>
                                        <p:tav tm="0">
                                          <p:val>
                                            <p:strVal val="#ppt_w*0.70"/>
                                          </p:val>
                                        </p:tav>
                                        <p:tav tm="100000">
                                          <p:val>
                                            <p:strVal val="#ppt_w"/>
                                          </p:val>
                                        </p:tav>
                                      </p:tavLst>
                                    </p:anim>
                                    <p:anim calcmode="lin" valueType="num">
                                      <p:cBhvr>
                                        <p:cTn id="20" dur="1000" fill="hold"/>
                                        <p:tgtEl>
                                          <p:spTgt spid="75783"/>
                                        </p:tgtEl>
                                        <p:attrNameLst>
                                          <p:attrName>ppt_h</p:attrName>
                                        </p:attrNameLst>
                                      </p:cBhvr>
                                      <p:tavLst>
                                        <p:tav tm="0">
                                          <p:val>
                                            <p:strVal val="#ppt_h"/>
                                          </p:val>
                                        </p:tav>
                                        <p:tav tm="100000">
                                          <p:val>
                                            <p:strVal val="#ppt_h"/>
                                          </p:val>
                                        </p:tav>
                                      </p:tavLst>
                                    </p:anim>
                                    <p:animEffect transition="in" filter="fade">
                                      <p:cBhvr>
                                        <p:cTn id="21" dur="1000"/>
                                        <p:tgtEl>
                                          <p:spTgt spid="7578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5781"/>
                                        </p:tgtEl>
                                        <p:attrNameLst>
                                          <p:attrName>style.visibility</p:attrName>
                                        </p:attrNameLst>
                                      </p:cBhvr>
                                      <p:to>
                                        <p:strVal val="visible"/>
                                      </p:to>
                                    </p:set>
                                    <p:anim calcmode="lin" valueType="num">
                                      <p:cBhvr>
                                        <p:cTn id="26" dur="1000" fill="hold"/>
                                        <p:tgtEl>
                                          <p:spTgt spid="75781"/>
                                        </p:tgtEl>
                                        <p:attrNameLst>
                                          <p:attrName>ppt_w</p:attrName>
                                        </p:attrNameLst>
                                      </p:cBhvr>
                                      <p:tavLst>
                                        <p:tav tm="0">
                                          <p:val>
                                            <p:strVal val="#ppt_w*0.70"/>
                                          </p:val>
                                        </p:tav>
                                        <p:tav tm="100000">
                                          <p:val>
                                            <p:strVal val="#ppt_w"/>
                                          </p:val>
                                        </p:tav>
                                      </p:tavLst>
                                    </p:anim>
                                    <p:anim calcmode="lin" valueType="num">
                                      <p:cBhvr>
                                        <p:cTn id="27" dur="1000" fill="hold"/>
                                        <p:tgtEl>
                                          <p:spTgt spid="75781"/>
                                        </p:tgtEl>
                                        <p:attrNameLst>
                                          <p:attrName>ppt_h</p:attrName>
                                        </p:attrNameLst>
                                      </p:cBhvr>
                                      <p:tavLst>
                                        <p:tav tm="0">
                                          <p:val>
                                            <p:strVal val="#ppt_h"/>
                                          </p:val>
                                        </p:tav>
                                        <p:tav tm="100000">
                                          <p:val>
                                            <p:strVal val="#ppt_h"/>
                                          </p:val>
                                        </p:tav>
                                      </p:tavLst>
                                    </p:anim>
                                    <p:animEffect transition="in" filter="fade">
                                      <p:cBhvr>
                                        <p:cTn id="28" dur="1000"/>
                                        <p:tgtEl>
                                          <p:spTgt spid="75781"/>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75782"/>
                                        </p:tgtEl>
                                        <p:attrNameLst>
                                          <p:attrName>style.visibility</p:attrName>
                                        </p:attrNameLst>
                                      </p:cBhvr>
                                      <p:to>
                                        <p:strVal val="visible"/>
                                      </p:to>
                                    </p:set>
                                    <p:anim calcmode="lin" valueType="num">
                                      <p:cBhvr>
                                        <p:cTn id="31" dur="1000" fill="hold"/>
                                        <p:tgtEl>
                                          <p:spTgt spid="75782"/>
                                        </p:tgtEl>
                                        <p:attrNameLst>
                                          <p:attrName>ppt_w</p:attrName>
                                        </p:attrNameLst>
                                      </p:cBhvr>
                                      <p:tavLst>
                                        <p:tav tm="0">
                                          <p:val>
                                            <p:strVal val="#ppt_w*0.70"/>
                                          </p:val>
                                        </p:tav>
                                        <p:tav tm="100000">
                                          <p:val>
                                            <p:strVal val="#ppt_w"/>
                                          </p:val>
                                        </p:tav>
                                      </p:tavLst>
                                    </p:anim>
                                    <p:anim calcmode="lin" valueType="num">
                                      <p:cBhvr>
                                        <p:cTn id="32" dur="1000" fill="hold"/>
                                        <p:tgtEl>
                                          <p:spTgt spid="75782"/>
                                        </p:tgtEl>
                                        <p:attrNameLst>
                                          <p:attrName>ppt_h</p:attrName>
                                        </p:attrNameLst>
                                      </p:cBhvr>
                                      <p:tavLst>
                                        <p:tav tm="0">
                                          <p:val>
                                            <p:strVal val="#ppt_h"/>
                                          </p:val>
                                        </p:tav>
                                        <p:tav tm="100000">
                                          <p:val>
                                            <p:strVal val="#ppt_h"/>
                                          </p:val>
                                        </p:tav>
                                      </p:tavLst>
                                    </p:anim>
                                    <p:animEffect transition="in" filter="fade">
                                      <p:cBhvr>
                                        <p:cTn id="33"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P spid="75782" grpId="0"/>
      <p:bldP spid="757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76801"/>
          <p:cNvSpPr/>
          <p:nvPr/>
        </p:nvSpPr>
        <p:spPr>
          <a:xfrm>
            <a:off x="76200" y="549275"/>
            <a:ext cx="8915400" cy="1127125"/>
          </a:xfrm>
          <a:prstGeom prst="rect">
            <a:avLst/>
          </a:prstGeom>
          <a:noFill/>
          <a:ln w="9525">
            <a:noFill/>
          </a:ln>
        </p:spPr>
        <p:txBody>
          <a:bodyPr anchor="t">
            <a:spAutoFit/>
          </a:bodyPr>
          <a:p>
            <a:r>
              <a:rPr lang="en-US" altLang="zh-CN" sz="3400" b="1">
                <a:solidFill>
                  <a:srgbClr val="000066"/>
                </a:solidFill>
                <a:latin typeface="Times New Roman" panose="02020603050405020304" pitchFamily="18" charset="0"/>
                <a:ea typeface="宋体" panose="02010600030101010101" pitchFamily="2" charset="-122"/>
              </a:rPr>
              <a:t>4. Complete the passage with the correct form   </a:t>
            </a:r>
            <a:endParaRPr lang="en-US" altLang="zh-CN" sz="3400" b="1">
              <a:solidFill>
                <a:srgbClr val="000066"/>
              </a:solidFill>
              <a:latin typeface="Times New Roman" panose="02020603050405020304" pitchFamily="18" charset="0"/>
              <a:ea typeface="宋体" panose="02010600030101010101" pitchFamily="2" charset="-122"/>
            </a:endParaRPr>
          </a:p>
          <a:p>
            <a:r>
              <a:rPr lang="en-US" altLang="zh-CN" sz="3400" b="1">
                <a:solidFill>
                  <a:srgbClr val="000066"/>
                </a:solidFill>
                <a:latin typeface="Times New Roman" panose="02020603050405020304" pitchFamily="18" charset="0"/>
                <a:ea typeface="宋体" panose="02010600030101010101" pitchFamily="2" charset="-122"/>
              </a:rPr>
              <a:t>    of the words and expressions in the box.</a:t>
            </a:r>
            <a:endParaRPr lang="en-US" altLang="zh-CN" sz="3400" b="1">
              <a:solidFill>
                <a:srgbClr val="000066"/>
              </a:solidFill>
              <a:latin typeface="Times New Roman" panose="02020603050405020304" pitchFamily="18" charset="0"/>
              <a:ea typeface="宋体" panose="02010600030101010101" pitchFamily="2" charset="-122"/>
            </a:endParaRPr>
          </a:p>
        </p:txBody>
      </p:sp>
      <p:sp>
        <p:nvSpPr>
          <p:cNvPr id="32770" name="矩形 76802"/>
          <p:cNvSpPr/>
          <p:nvPr/>
        </p:nvSpPr>
        <p:spPr>
          <a:xfrm>
            <a:off x="0" y="1935163"/>
            <a:ext cx="9124950" cy="579437"/>
          </a:xfrm>
          <a:prstGeom prst="rect">
            <a:avLst/>
          </a:prstGeom>
          <a:solidFill>
            <a:srgbClr val="FAE7C6"/>
          </a:solidFill>
          <a:ln w="9525">
            <a:noFill/>
          </a:ln>
        </p:spPr>
        <p:txBody>
          <a:bodyPr wrap="none" anchor="t">
            <a:spAutoFit/>
          </a:bodyPr>
          <a:p>
            <a:r>
              <a:rPr lang="en-US" altLang="zh-CN" sz="3200" b="1">
                <a:latin typeface="Times New Roman" panose="02020603050405020304" pitchFamily="18" charset="0"/>
                <a:ea typeface="宋体" panose="02010600030101010101" pitchFamily="2" charset="-122"/>
              </a:rPr>
              <a:t>article  at the age of   listener  purpose  seem  studio</a:t>
            </a:r>
            <a:endParaRPr lang="en-US" altLang="zh-CN" sz="3200" b="1">
              <a:latin typeface="Times New Roman" panose="02020603050405020304" pitchFamily="18" charset="0"/>
              <a:ea typeface="宋体" panose="02010600030101010101" pitchFamily="2" charset="-122"/>
            </a:endParaRPr>
          </a:p>
        </p:txBody>
      </p:sp>
      <p:sp>
        <p:nvSpPr>
          <p:cNvPr id="32771" name="矩形 76803"/>
          <p:cNvSpPr/>
          <p:nvPr/>
        </p:nvSpPr>
        <p:spPr>
          <a:xfrm>
            <a:off x="381000" y="2819400"/>
            <a:ext cx="8305800" cy="3505200"/>
          </a:xfrm>
          <a:prstGeom prst="rect">
            <a:avLst/>
          </a:prstGeom>
          <a:noFill/>
          <a:ln w="9525">
            <a:noFill/>
          </a:ln>
        </p:spPr>
        <p:txBody>
          <a:bodyPr anchor="t">
            <a:spAutoFit/>
          </a:bodyPr>
          <a:p>
            <a:pPr>
              <a:lnSpc>
                <a:spcPct val="140000"/>
              </a:lnSpc>
            </a:pPr>
            <a:r>
              <a:rPr lang="zh-CN" altLang="en-US" sz="32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宋体" panose="02010600030101010101" pitchFamily="2" charset="-122"/>
              </a:rPr>
              <a:t>Peter (1) ______ to be very happy with his new job. He works in the (2) ______	of a local radio station. He is lucky that (3) ___________ only twenty he is doing something he loves and has a real (4) _________ . Every morning</a:t>
            </a:r>
            <a:endParaRPr lang="en-US" altLang="zh-CN" sz="3200" b="1">
              <a:latin typeface="Times New Roman" panose="02020603050405020304" pitchFamily="18" charset="0"/>
              <a:ea typeface="宋体" panose="02010600030101010101" pitchFamily="2" charset="-122"/>
            </a:endParaRPr>
          </a:p>
        </p:txBody>
      </p:sp>
      <p:sp>
        <p:nvSpPr>
          <p:cNvPr id="76805" name="矩形 76804"/>
          <p:cNvSpPr/>
          <p:nvPr/>
        </p:nvSpPr>
        <p:spPr>
          <a:xfrm>
            <a:off x="2438400" y="2971800"/>
            <a:ext cx="120173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seems</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6806" name="矩形 76805"/>
          <p:cNvSpPr/>
          <p:nvPr/>
        </p:nvSpPr>
        <p:spPr>
          <a:xfrm>
            <a:off x="5486400" y="3657600"/>
            <a:ext cx="124460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studio</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6807" name="矩形 76806"/>
          <p:cNvSpPr/>
          <p:nvPr/>
        </p:nvSpPr>
        <p:spPr>
          <a:xfrm>
            <a:off x="6248400" y="4343400"/>
            <a:ext cx="229393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at the age of</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6808" name="矩形 76807"/>
          <p:cNvSpPr/>
          <p:nvPr/>
        </p:nvSpPr>
        <p:spPr>
          <a:xfrm>
            <a:off x="2971800" y="5638800"/>
            <a:ext cx="1584325"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purpose</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1000" fill="hold"/>
                                        <p:tgtEl>
                                          <p:spTgt spid="76805"/>
                                        </p:tgtEl>
                                        <p:attrNameLst>
                                          <p:attrName>ppt_w</p:attrName>
                                        </p:attrNameLst>
                                      </p:cBhvr>
                                      <p:tavLst>
                                        <p:tav tm="0">
                                          <p:val>
                                            <p:strVal val="#ppt_w*0.70"/>
                                          </p:val>
                                        </p:tav>
                                        <p:tav tm="100000">
                                          <p:val>
                                            <p:strVal val="#ppt_w"/>
                                          </p:val>
                                        </p:tav>
                                      </p:tavLst>
                                    </p:anim>
                                    <p:anim calcmode="lin" valueType="num">
                                      <p:cBhvr>
                                        <p:cTn id="8" dur="1000" fill="hold"/>
                                        <p:tgtEl>
                                          <p:spTgt spid="76805"/>
                                        </p:tgtEl>
                                        <p:attrNameLst>
                                          <p:attrName>ppt_h</p:attrName>
                                        </p:attrNameLst>
                                      </p:cBhvr>
                                      <p:tavLst>
                                        <p:tav tm="0">
                                          <p:val>
                                            <p:strVal val="#ppt_h"/>
                                          </p:val>
                                        </p:tav>
                                        <p:tav tm="100000">
                                          <p:val>
                                            <p:strVal val="#ppt_h"/>
                                          </p:val>
                                        </p:tav>
                                      </p:tavLst>
                                    </p:anim>
                                    <p:animEffect transition="in" filter="fade">
                                      <p:cBhvr>
                                        <p:cTn id="9" dur="1000"/>
                                        <p:tgtEl>
                                          <p:spTgt spid="7680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6806"/>
                                        </p:tgtEl>
                                        <p:attrNameLst>
                                          <p:attrName>style.visibility</p:attrName>
                                        </p:attrNameLst>
                                      </p:cBhvr>
                                      <p:to>
                                        <p:strVal val="visible"/>
                                      </p:to>
                                    </p:set>
                                    <p:anim calcmode="lin" valueType="num">
                                      <p:cBhvr>
                                        <p:cTn id="14" dur="1000" fill="hold"/>
                                        <p:tgtEl>
                                          <p:spTgt spid="76806"/>
                                        </p:tgtEl>
                                        <p:attrNameLst>
                                          <p:attrName>ppt_w</p:attrName>
                                        </p:attrNameLst>
                                      </p:cBhvr>
                                      <p:tavLst>
                                        <p:tav tm="0">
                                          <p:val>
                                            <p:strVal val="#ppt_w*0.70"/>
                                          </p:val>
                                        </p:tav>
                                        <p:tav tm="100000">
                                          <p:val>
                                            <p:strVal val="#ppt_w"/>
                                          </p:val>
                                        </p:tav>
                                      </p:tavLst>
                                    </p:anim>
                                    <p:anim calcmode="lin" valueType="num">
                                      <p:cBhvr>
                                        <p:cTn id="15" dur="1000" fill="hold"/>
                                        <p:tgtEl>
                                          <p:spTgt spid="76806"/>
                                        </p:tgtEl>
                                        <p:attrNameLst>
                                          <p:attrName>ppt_h</p:attrName>
                                        </p:attrNameLst>
                                      </p:cBhvr>
                                      <p:tavLst>
                                        <p:tav tm="0">
                                          <p:val>
                                            <p:strVal val="#ppt_h"/>
                                          </p:val>
                                        </p:tav>
                                        <p:tav tm="100000">
                                          <p:val>
                                            <p:strVal val="#ppt_h"/>
                                          </p:val>
                                        </p:tav>
                                      </p:tavLst>
                                    </p:anim>
                                    <p:animEffect transition="in" filter="fade">
                                      <p:cBhvr>
                                        <p:cTn id="16" dur="1000"/>
                                        <p:tgtEl>
                                          <p:spTgt spid="7680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6807"/>
                                        </p:tgtEl>
                                        <p:attrNameLst>
                                          <p:attrName>style.visibility</p:attrName>
                                        </p:attrNameLst>
                                      </p:cBhvr>
                                      <p:to>
                                        <p:strVal val="visible"/>
                                      </p:to>
                                    </p:set>
                                    <p:anim calcmode="lin" valueType="num">
                                      <p:cBhvr>
                                        <p:cTn id="21" dur="1000" fill="hold"/>
                                        <p:tgtEl>
                                          <p:spTgt spid="76807"/>
                                        </p:tgtEl>
                                        <p:attrNameLst>
                                          <p:attrName>ppt_w</p:attrName>
                                        </p:attrNameLst>
                                      </p:cBhvr>
                                      <p:tavLst>
                                        <p:tav tm="0">
                                          <p:val>
                                            <p:strVal val="#ppt_w*0.70"/>
                                          </p:val>
                                        </p:tav>
                                        <p:tav tm="100000">
                                          <p:val>
                                            <p:strVal val="#ppt_w"/>
                                          </p:val>
                                        </p:tav>
                                      </p:tavLst>
                                    </p:anim>
                                    <p:anim calcmode="lin" valueType="num">
                                      <p:cBhvr>
                                        <p:cTn id="22" dur="1000" fill="hold"/>
                                        <p:tgtEl>
                                          <p:spTgt spid="76807"/>
                                        </p:tgtEl>
                                        <p:attrNameLst>
                                          <p:attrName>ppt_h</p:attrName>
                                        </p:attrNameLst>
                                      </p:cBhvr>
                                      <p:tavLst>
                                        <p:tav tm="0">
                                          <p:val>
                                            <p:strVal val="#ppt_h"/>
                                          </p:val>
                                        </p:tav>
                                        <p:tav tm="100000">
                                          <p:val>
                                            <p:strVal val="#ppt_h"/>
                                          </p:val>
                                        </p:tav>
                                      </p:tavLst>
                                    </p:anim>
                                    <p:animEffect transition="in" filter="fade">
                                      <p:cBhvr>
                                        <p:cTn id="23" dur="1000"/>
                                        <p:tgtEl>
                                          <p:spTgt spid="7680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6808"/>
                                        </p:tgtEl>
                                        <p:attrNameLst>
                                          <p:attrName>style.visibility</p:attrName>
                                        </p:attrNameLst>
                                      </p:cBhvr>
                                      <p:to>
                                        <p:strVal val="visible"/>
                                      </p:to>
                                    </p:set>
                                    <p:anim calcmode="lin" valueType="num">
                                      <p:cBhvr>
                                        <p:cTn id="28" dur="1000" fill="hold"/>
                                        <p:tgtEl>
                                          <p:spTgt spid="76808"/>
                                        </p:tgtEl>
                                        <p:attrNameLst>
                                          <p:attrName>ppt_w</p:attrName>
                                        </p:attrNameLst>
                                      </p:cBhvr>
                                      <p:tavLst>
                                        <p:tav tm="0">
                                          <p:val>
                                            <p:strVal val="#ppt_w*0.70"/>
                                          </p:val>
                                        </p:tav>
                                        <p:tav tm="100000">
                                          <p:val>
                                            <p:strVal val="#ppt_w"/>
                                          </p:val>
                                        </p:tav>
                                      </p:tavLst>
                                    </p:anim>
                                    <p:anim calcmode="lin" valueType="num">
                                      <p:cBhvr>
                                        <p:cTn id="29" dur="1000" fill="hold"/>
                                        <p:tgtEl>
                                          <p:spTgt spid="76808"/>
                                        </p:tgtEl>
                                        <p:attrNameLst>
                                          <p:attrName>ppt_h</p:attrName>
                                        </p:attrNameLst>
                                      </p:cBhvr>
                                      <p:tavLst>
                                        <p:tav tm="0">
                                          <p:val>
                                            <p:strVal val="#ppt_h"/>
                                          </p:val>
                                        </p:tav>
                                        <p:tav tm="100000">
                                          <p:val>
                                            <p:strVal val="#ppt_h"/>
                                          </p:val>
                                        </p:tav>
                                      </p:tavLst>
                                    </p:anim>
                                    <p:animEffect transition="in" filter="fade">
                                      <p:cBhvr>
                                        <p:cTn id="30"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P spid="76807" grpId="0"/>
      <p:bldP spid="768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77825"/>
          <p:cNvSpPr/>
          <p:nvPr/>
        </p:nvSpPr>
        <p:spPr>
          <a:xfrm>
            <a:off x="609600" y="609600"/>
            <a:ext cx="7924800" cy="5743575"/>
          </a:xfrm>
          <a:prstGeom prst="rect">
            <a:avLst/>
          </a:prstGeom>
          <a:noFill/>
          <a:ln w="9525">
            <a:noFill/>
          </a:ln>
        </p:spPr>
        <p:txBody>
          <a:bodyPr anchor="t">
            <a:spAutoFit/>
          </a:bodyPr>
          <a:p>
            <a:pPr>
              <a:lnSpc>
                <a:spcPct val="145000"/>
              </a:lnSpc>
            </a:pPr>
            <a:r>
              <a:rPr lang="en-US" altLang="zh-CN" sz="3200" b="1">
                <a:latin typeface="Times New Roman" panose="02020603050405020304" pitchFamily="18" charset="0"/>
                <a:ea typeface="宋体" panose="02010600030101010101" pitchFamily="2" charset="-122"/>
              </a:rPr>
              <a:t>when he starts work, he does a sound check and then he looks for interesting newspaper (5) ________ to talk about on the show. The (6) _________can phone in to talk to Peter or they can send emails to ask him to play their favourite songs. At the end of the show, he closes down all the equipment and goes home.</a:t>
            </a:r>
            <a:endParaRPr lang="en-US" altLang="zh-CN" sz="3200" b="1">
              <a:latin typeface="Times New Roman" panose="02020603050405020304" pitchFamily="18" charset="0"/>
              <a:ea typeface="宋体" panose="02010600030101010101" pitchFamily="2" charset="-122"/>
            </a:endParaRPr>
          </a:p>
        </p:txBody>
      </p:sp>
      <p:sp>
        <p:nvSpPr>
          <p:cNvPr id="77827" name="矩形 77826"/>
          <p:cNvSpPr/>
          <p:nvPr/>
        </p:nvSpPr>
        <p:spPr>
          <a:xfrm>
            <a:off x="1371600" y="2209800"/>
            <a:ext cx="144938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articles</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7828" name="矩形 77827"/>
          <p:cNvSpPr/>
          <p:nvPr/>
        </p:nvSpPr>
        <p:spPr>
          <a:xfrm>
            <a:off x="1371600" y="2895600"/>
            <a:ext cx="1630363"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ea typeface="宋体" panose="02010600030101010101" pitchFamily="2" charset="-122"/>
              </a:rPr>
              <a:t>listeners</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1000" fill="hold"/>
                                        <p:tgtEl>
                                          <p:spTgt spid="77827"/>
                                        </p:tgtEl>
                                        <p:attrNameLst>
                                          <p:attrName>ppt_w</p:attrName>
                                        </p:attrNameLst>
                                      </p:cBhvr>
                                      <p:tavLst>
                                        <p:tav tm="0">
                                          <p:val>
                                            <p:strVal val="#ppt_w*0.70"/>
                                          </p:val>
                                        </p:tav>
                                        <p:tav tm="100000">
                                          <p:val>
                                            <p:strVal val="#ppt_w"/>
                                          </p:val>
                                        </p:tav>
                                      </p:tavLst>
                                    </p:anim>
                                    <p:anim calcmode="lin" valueType="num">
                                      <p:cBhvr>
                                        <p:cTn id="8" dur="1000" fill="hold"/>
                                        <p:tgtEl>
                                          <p:spTgt spid="77827"/>
                                        </p:tgtEl>
                                        <p:attrNameLst>
                                          <p:attrName>ppt_h</p:attrName>
                                        </p:attrNameLst>
                                      </p:cBhvr>
                                      <p:tavLst>
                                        <p:tav tm="0">
                                          <p:val>
                                            <p:strVal val="#ppt_h"/>
                                          </p:val>
                                        </p:tav>
                                        <p:tav tm="100000">
                                          <p:val>
                                            <p:strVal val="#ppt_h"/>
                                          </p:val>
                                        </p:tav>
                                      </p:tavLst>
                                    </p:anim>
                                    <p:animEffect transition="in" filter="fade">
                                      <p:cBhvr>
                                        <p:cTn id="9" dur="1000"/>
                                        <p:tgtEl>
                                          <p:spTgt spid="7782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7828"/>
                                        </p:tgtEl>
                                        <p:attrNameLst>
                                          <p:attrName>style.visibility</p:attrName>
                                        </p:attrNameLst>
                                      </p:cBhvr>
                                      <p:to>
                                        <p:strVal val="visible"/>
                                      </p:to>
                                    </p:set>
                                    <p:anim calcmode="lin" valueType="num">
                                      <p:cBhvr>
                                        <p:cTn id="14" dur="1000" fill="hold"/>
                                        <p:tgtEl>
                                          <p:spTgt spid="77828"/>
                                        </p:tgtEl>
                                        <p:attrNameLst>
                                          <p:attrName>ppt_w</p:attrName>
                                        </p:attrNameLst>
                                      </p:cBhvr>
                                      <p:tavLst>
                                        <p:tav tm="0">
                                          <p:val>
                                            <p:strVal val="#ppt_w*0.70"/>
                                          </p:val>
                                        </p:tav>
                                        <p:tav tm="100000">
                                          <p:val>
                                            <p:strVal val="#ppt_w"/>
                                          </p:val>
                                        </p:tav>
                                      </p:tavLst>
                                    </p:anim>
                                    <p:anim calcmode="lin" valueType="num">
                                      <p:cBhvr>
                                        <p:cTn id="15" dur="1000" fill="hold"/>
                                        <p:tgtEl>
                                          <p:spTgt spid="77828"/>
                                        </p:tgtEl>
                                        <p:attrNameLst>
                                          <p:attrName>ppt_h</p:attrName>
                                        </p:attrNameLst>
                                      </p:cBhvr>
                                      <p:tavLst>
                                        <p:tav tm="0">
                                          <p:val>
                                            <p:strVal val="#ppt_h"/>
                                          </p:val>
                                        </p:tav>
                                        <p:tav tm="100000">
                                          <p:val>
                                            <p:strVal val="#ppt_h"/>
                                          </p:val>
                                        </p:tav>
                                      </p:tavLst>
                                    </p:anim>
                                    <p:animEffect transition="in" filter="fade">
                                      <p:cBhvr>
                                        <p:cTn id="16" dur="1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2289"/>
          <p:cNvSpPr>
            <a:spLocks noGrp="1"/>
          </p:cNvSpPr>
          <p:nvPr>
            <p:ph type="title"/>
          </p:nvPr>
        </p:nvSpPr>
        <p:spPr/>
        <p:txBody>
          <a:bodyPr anchor="ctr"/>
          <a:p>
            <a:r>
              <a:rPr lang="zh-CN" altLang="en-US" b="1" dirty="0">
                <a:solidFill>
                  <a:srgbClr val="008000"/>
                </a:solidFill>
              </a:rPr>
              <a:t>Phrases</a:t>
            </a:r>
            <a:endParaRPr lang="zh-CN" altLang="en-US" b="1" dirty="0">
              <a:solidFill>
                <a:srgbClr val="008000"/>
              </a:solidFill>
            </a:endParaRPr>
          </a:p>
        </p:txBody>
      </p:sp>
      <p:sp>
        <p:nvSpPr>
          <p:cNvPr id="34818" name="文本占位符 12290"/>
          <p:cNvSpPr>
            <a:spLocks noGrp="1"/>
          </p:cNvSpPr>
          <p:nvPr>
            <p:ph sz="half" idx="1"/>
          </p:nvPr>
        </p:nvSpPr>
        <p:spPr>
          <a:xfrm>
            <a:off x="533400" y="1295400"/>
            <a:ext cx="4038600" cy="4527550"/>
          </a:xfrm>
        </p:spPr>
        <p:txBody>
          <a:bodyPr anchor="t"/>
          <a:p>
            <a:pPr>
              <a:buClrTx/>
              <a:buSzTx/>
              <a:buFontTx/>
            </a:pPr>
            <a:r>
              <a:rPr lang="zh-CN" altLang="en-US" sz="2800" b="1" dirty="0"/>
              <a:t>电台经理</a:t>
            </a:r>
            <a:endParaRPr lang="zh-CN" altLang="en-US" sz="2800" b="1" dirty="0"/>
          </a:p>
          <a:p>
            <a:pPr>
              <a:buClrTx/>
              <a:buSzTx/>
              <a:buFontTx/>
            </a:pPr>
            <a:r>
              <a:rPr lang="zh-CN" altLang="en-US" sz="2800" b="1" dirty="0">
                <a:solidFill>
                  <a:srgbClr val="FF0000"/>
                </a:solidFill>
              </a:rPr>
              <a:t>向下看某人</a:t>
            </a:r>
            <a:endParaRPr lang="zh-CN" altLang="en-US" sz="2800" b="1" dirty="0">
              <a:solidFill>
                <a:srgbClr val="FF0000"/>
              </a:solidFill>
            </a:endParaRPr>
          </a:p>
          <a:p>
            <a:pPr>
              <a:buClrTx/>
              <a:buSzTx/>
              <a:buFontTx/>
            </a:pPr>
            <a:r>
              <a:rPr lang="zh-CN" altLang="en-US" sz="2800" b="1" dirty="0"/>
              <a:t>紧挨着</a:t>
            </a:r>
            <a:endParaRPr lang="zh-CN" altLang="en-US" sz="2800" b="1" dirty="0"/>
          </a:p>
          <a:p>
            <a:pPr>
              <a:buClrTx/>
              <a:buSzTx/>
              <a:buFontTx/>
            </a:pPr>
            <a:r>
              <a:rPr lang="zh-CN" altLang="en-US" sz="2800" b="1" dirty="0"/>
              <a:t>看起来像</a:t>
            </a:r>
            <a:endParaRPr lang="zh-CN" altLang="en-US" sz="2800" b="1" dirty="0"/>
          </a:p>
          <a:p>
            <a:pPr>
              <a:buClrTx/>
              <a:buSzTx/>
              <a:buFontTx/>
            </a:pPr>
            <a:r>
              <a:rPr lang="zh-CN" altLang="en-US" sz="2800" b="1" dirty="0"/>
              <a:t>亲自</a:t>
            </a:r>
            <a:endParaRPr lang="zh-CN" altLang="en-US" sz="2800" b="1" dirty="0"/>
          </a:p>
          <a:p>
            <a:pPr>
              <a:buClrTx/>
              <a:buSzTx/>
              <a:buFontTx/>
            </a:pPr>
            <a:r>
              <a:rPr lang="zh-CN" altLang="en-US" sz="2800" b="1" dirty="0"/>
              <a:t>要求，寻找</a:t>
            </a:r>
            <a:endParaRPr lang="zh-CN" altLang="en-US" sz="2800" b="1" dirty="0"/>
          </a:p>
          <a:p>
            <a:pPr>
              <a:buClrTx/>
              <a:buSzTx/>
              <a:buFontTx/>
            </a:pPr>
            <a:r>
              <a:rPr lang="zh-CN" altLang="en-US" sz="2800" b="1" dirty="0"/>
              <a:t>兼职, 临时工作</a:t>
            </a:r>
            <a:endParaRPr lang="zh-CN" altLang="en-US" sz="2800" b="1" dirty="0"/>
          </a:p>
          <a:p>
            <a:pPr>
              <a:buClrTx/>
              <a:buSzTx/>
              <a:buFontTx/>
            </a:pPr>
            <a:r>
              <a:rPr lang="zh-CN" altLang="en-US" sz="2800" b="1" dirty="0"/>
              <a:t>了解</a:t>
            </a:r>
            <a:endParaRPr lang="zh-CN" altLang="en-US" sz="2800" b="1" dirty="0"/>
          </a:p>
          <a:p>
            <a:pPr>
              <a:buClrTx/>
              <a:buSzTx/>
              <a:buFontTx/>
            </a:pPr>
            <a:r>
              <a:rPr lang="zh-CN" altLang="en-US" sz="2800" b="1" dirty="0"/>
              <a:t>目的是做某事</a:t>
            </a:r>
            <a:endParaRPr lang="zh-CN" altLang="en-US" sz="2800" b="1" dirty="0"/>
          </a:p>
          <a:p>
            <a:pPr>
              <a:buClrTx/>
              <a:buSzTx/>
              <a:buFontTx/>
            </a:pPr>
            <a:r>
              <a:rPr lang="zh-CN" altLang="en-US" sz="2800" b="1" dirty="0"/>
              <a:t> 对...调查研究</a:t>
            </a:r>
            <a:endParaRPr lang="zh-CN" altLang="en-US" sz="2800" b="1" dirty="0"/>
          </a:p>
          <a:p>
            <a:pPr>
              <a:buClrTx/>
              <a:buSzTx/>
              <a:buFontTx/>
            </a:pPr>
            <a:endParaRPr lang="zh-CN" altLang="en-US" sz="2800" b="1" dirty="0"/>
          </a:p>
          <a:p>
            <a:pPr>
              <a:buClrTx/>
              <a:buSzTx/>
              <a:buFontTx/>
            </a:pPr>
            <a:endParaRPr lang="zh-CN" altLang="en-US" sz="2800" b="1" dirty="0"/>
          </a:p>
          <a:p>
            <a:pPr>
              <a:buClrTx/>
              <a:buSzTx/>
              <a:buFontTx/>
            </a:pPr>
            <a:endParaRPr lang="zh-CN" altLang="en-US" sz="2800" b="1" dirty="0"/>
          </a:p>
          <a:p>
            <a:pPr>
              <a:buClrTx/>
              <a:buSzTx/>
              <a:buFontTx/>
            </a:pPr>
            <a:endParaRPr lang="zh-CN" altLang="en-US" sz="2800" b="1" dirty="0"/>
          </a:p>
          <a:p>
            <a:pPr>
              <a:buClrTx/>
              <a:buSzTx/>
              <a:buFontTx/>
            </a:pPr>
            <a:endParaRPr lang="zh-CN" altLang="en-US" sz="2800" b="1" dirty="0"/>
          </a:p>
        </p:txBody>
      </p:sp>
      <p:sp>
        <p:nvSpPr>
          <p:cNvPr id="12292" name="内容占位符 12291"/>
          <p:cNvSpPr>
            <a:spLocks noGrp="1"/>
          </p:cNvSpPr>
          <p:nvPr>
            <p:ph sz="half" idx="2"/>
          </p:nvPr>
        </p:nvSpPr>
        <p:spPr>
          <a:xfrm>
            <a:off x="3415665" y="1295400"/>
            <a:ext cx="5194935" cy="5209540"/>
          </a:xfrm>
          <a:solidFill>
            <a:schemeClr val="bg1"/>
          </a:solidFill>
        </p:spPr>
        <p:txBody>
          <a:bodyPr anchor="t"/>
          <a:p>
            <a:pPr>
              <a:buClrTx/>
              <a:buSzTx/>
              <a:buFontTx/>
            </a:pPr>
            <a:r>
              <a:rPr lang="zh-CN" altLang="en-US" sz="2800" b="1" dirty="0">
                <a:solidFill>
                  <a:srgbClr val="CC0000"/>
                </a:solidFill>
              </a:rPr>
              <a:t>radio manager</a:t>
            </a:r>
            <a:endParaRPr lang="zh-CN" altLang="en-US" sz="2800" b="1" dirty="0">
              <a:solidFill>
                <a:srgbClr val="CC0000"/>
              </a:solidFill>
            </a:endParaRPr>
          </a:p>
          <a:p>
            <a:pPr>
              <a:buClrTx/>
              <a:buSzTx/>
              <a:buFontTx/>
            </a:pPr>
            <a:r>
              <a:rPr lang="zh-CN" altLang="en-US" sz="2800" b="1" dirty="0">
                <a:solidFill>
                  <a:srgbClr val="CC0000"/>
                </a:solidFill>
              </a:rPr>
              <a:t>look down at sb.</a:t>
            </a:r>
            <a:endParaRPr lang="zh-CN" altLang="en-US" sz="2800" b="1" dirty="0">
              <a:solidFill>
                <a:srgbClr val="CC0000"/>
              </a:solidFill>
            </a:endParaRPr>
          </a:p>
          <a:p>
            <a:pPr>
              <a:buClrTx/>
              <a:buSzTx/>
              <a:buFontTx/>
            </a:pPr>
            <a:r>
              <a:rPr lang="zh-CN" altLang="en-US" sz="2800" b="1" dirty="0">
                <a:solidFill>
                  <a:srgbClr val="CC0000"/>
                </a:solidFill>
              </a:rPr>
              <a:t>sit close to</a:t>
            </a:r>
            <a:endParaRPr lang="zh-CN" altLang="en-US" sz="2800" b="1" dirty="0">
              <a:solidFill>
                <a:srgbClr val="CC0000"/>
              </a:solidFill>
            </a:endParaRPr>
          </a:p>
          <a:p>
            <a:pPr>
              <a:buClrTx/>
              <a:buSzTx/>
              <a:buFontTx/>
            </a:pPr>
            <a:r>
              <a:rPr lang="zh-CN" altLang="en-US" sz="2800" b="1" dirty="0">
                <a:solidFill>
                  <a:srgbClr val="CC0000"/>
                </a:solidFill>
              </a:rPr>
              <a:t>It seems\seemed that</a:t>
            </a:r>
            <a:endParaRPr lang="zh-CN" altLang="en-US" sz="2800" b="1" dirty="0">
              <a:solidFill>
                <a:srgbClr val="CC0000"/>
              </a:solidFill>
            </a:endParaRPr>
          </a:p>
          <a:p>
            <a:pPr>
              <a:buClrTx/>
              <a:buSzTx/>
              <a:buFontTx/>
            </a:pPr>
            <a:r>
              <a:rPr lang="zh-CN" altLang="en-US" sz="2800" b="1" dirty="0">
                <a:solidFill>
                  <a:srgbClr val="CC0000"/>
                </a:solidFill>
              </a:rPr>
              <a:t>in person \ by oneself</a:t>
            </a:r>
            <a:endParaRPr lang="zh-CN" altLang="en-US" sz="2800" b="1" dirty="0">
              <a:solidFill>
                <a:srgbClr val="CC0000"/>
              </a:solidFill>
            </a:endParaRPr>
          </a:p>
          <a:p>
            <a:pPr>
              <a:buClrTx/>
              <a:buSzTx/>
              <a:buFontTx/>
            </a:pPr>
            <a:r>
              <a:rPr lang="zh-CN" altLang="en-US" sz="2800" b="1" dirty="0">
                <a:solidFill>
                  <a:srgbClr val="CC0000"/>
                </a:solidFill>
              </a:rPr>
              <a:t>ask for </a:t>
            </a:r>
            <a:endParaRPr lang="zh-CN" altLang="en-US" sz="2800" b="1" dirty="0">
              <a:solidFill>
                <a:srgbClr val="CC0000"/>
              </a:solidFill>
            </a:endParaRPr>
          </a:p>
          <a:p>
            <a:pPr>
              <a:buClrTx/>
              <a:buSzTx/>
              <a:buFontTx/>
            </a:pPr>
            <a:r>
              <a:rPr lang="zh-CN" altLang="en-US" sz="2800" b="1" dirty="0">
                <a:solidFill>
                  <a:srgbClr val="CC0000"/>
                </a:solidFill>
              </a:rPr>
              <a:t>part-time job</a:t>
            </a:r>
            <a:endParaRPr lang="zh-CN" altLang="en-US" sz="2800" b="1" dirty="0">
              <a:solidFill>
                <a:srgbClr val="CC0000"/>
              </a:solidFill>
            </a:endParaRPr>
          </a:p>
          <a:p>
            <a:pPr>
              <a:buClrTx/>
              <a:buSzTx/>
              <a:buFontTx/>
            </a:pPr>
            <a:r>
              <a:rPr lang="zh-CN" altLang="en-US" sz="2800" b="1" dirty="0">
                <a:solidFill>
                  <a:srgbClr val="CC0000"/>
                </a:solidFill>
              </a:rPr>
              <a:t>learn about</a:t>
            </a:r>
            <a:endParaRPr lang="zh-CN" altLang="en-US" sz="2800" b="1" dirty="0">
              <a:solidFill>
                <a:srgbClr val="CC0000"/>
              </a:solidFill>
            </a:endParaRPr>
          </a:p>
          <a:p>
            <a:pPr>
              <a:buClrTx/>
              <a:buSzTx/>
              <a:buFontTx/>
            </a:pPr>
            <a:r>
              <a:rPr lang="zh-CN" altLang="en-US" sz="2800" b="1" dirty="0">
                <a:solidFill>
                  <a:srgbClr val="CC0000"/>
                </a:solidFill>
              </a:rPr>
              <a:t>the purpose is to do sth.</a:t>
            </a:r>
            <a:endParaRPr lang="zh-CN" altLang="en-US" sz="2800" b="1" dirty="0">
              <a:solidFill>
                <a:srgbClr val="CC0000"/>
              </a:solidFill>
            </a:endParaRPr>
          </a:p>
          <a:p>
            <a:pPr>
              <a:buClrTx/>
              <a:buSzTx/>
              <a:buFontTx/>
            </a:pPr>
            <a:r>
              <a:rPr lang="zh-CN" altLang="en-US" sz="2800" b="1" dirty="0">
                <a:solidFill>
                  <a:srgbClr val="CC0000"/>
                </a:solidFill>
              </a:rPr>
              <a:t> do research </a:t>
            </a:r>
            <a:r>
              <a:rPr lang="en-US" altLang="zh-CN" sz="2800" b="1" dirty="0">
                <a:solidFill>
                  <a:srgbClr val="CC0000"/>
                </a:solidFill>
              </a:rPr>
              <a:t>for\on</a:t>
            </a:r>
            <a:r>
              <a:rPr lang="zh-CN" altLang="en-US" sz="2800" b="1" dirty="0">
                <a:solidFill>
                  <a:srgbClr val="CC0000"/>
                </a:solidFill>
              </a:rPr>
              <a:t> sth.</a:t>
            </a:r>
            <a:endParaRPr lang="zh-CN" altLang="en-US" sz="2800" b="1"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2">
                                            <p:txEl>
                                              <p:charRg st="0" end="14"/>
                                            </p:txEl>
                                          </p:spTgt>
                                        </p:tgtEl>
                                        <p:attrNameLst>
                                          <p:attrName>style.visibility</p:attrName>
                                        </p:attrNameLst>
                                      </p:cBhvr>
                                      <p:to>
                                        <p:strVal val="visible"/>
                                      </p:to>
                                    </p:set>
                                    <p:animEffect transition="in" filter="blinds(horizontal)">
                                      <p:cBhvr>
                                        <p:cTn id="12" dur="500"/>
                                        <p:tgtEl>
                                          <p:spTgt spid="12292">
                                            <p:txEl>
                                              <p:charRg st="0"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2">
                                            <p:txEl>
                                              <p:charRg st="14" end="31"/>
                                            </p:txEl>
                                          </p:spTgt>
                                        </p:tgtEl>
                                        <p:attrNameLst>
                                          <p:attrName>style.visibility</p:attrName>
                                        </p:attrNameLst>
                                      </p:cBhvr>
                                      <p:to>
                                        <p:strVal val="visible"/>
                                      </p:to>
                                    </p:set>
                                    <p:animEffect transition="in" filter="blinds(horizontal)">
                                      <p:cBhvr>
                                        <p:cTn id="17" dur="500"/>
                                        <p:tgtEl>
                                          <p:spTgt spid="12292">
                                            <p:txEl>
                                              <p:charRg st="14" end="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2">
                                            <p:txEl>
                                              <p:charRg st="31" end="44"/>
                                            </p:txEl>
                                          </p:spTgt>
                                        </p:tgtEl>
                                        <p:attrNameLst>
                                          <p:attrName>style.visibility</p:attrName>
                                        </p:attrNameLst>
                                      </p:cBhvr>
                                      <p:to>
                                        <p:strVal val="visible"/>
                                      </p:to>
                                    </p:set>
                                    <p:animEffect transition="in" filter="blinds(horizontal)">
                                      <p:cBhvr>
                                        <p:cTn id="22" dur="500"/>
                                        <p:tgtEl>
                                          <p:spTgt spid="12292">
                                            <p:txEl>
                                              <p:charRg st="31" end="4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2">
                                            <p:txEl>
                                              <p:charRg st="44" end="65"/>
                                            </p:txEl>
                                          </p:spTgt>
                                        </p:tgtEl>
                                        <p:attrNameLst>
                                          <p:attrName>style.visibility</p:attrName>
                                        </p:attrNameLst>
                                      </p:cBhvr>
                                      <p:to>
                                        <p:strVal val="visible"/>
                                      </p:to>
                                    </p:set>
                                    <p:animEffect transition="in" filter="blinds(horizontal)">
                                      <p:cBhvr>
                                        <p:cTn id="27" dur="500"/>
                                        <p:tgtEl>
                                          <p:spTgt spid="12292">
                                            <p:txEl>
                                              <p:charRg st="44" end="6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2">
                                            <p:txEl>
                                              <p:charRg st="65" end="88"/>
                                            </p:txEl>
                                          </p:spTgt>
                                        </p:tgtEl>
                                        <p:attrNameLst>
                                          <p:attrName>style.visibility</p:attrName>
                                        </p:attrNameLst>
                                      </p:cBhvr>
                                      <p:to>
                                        <p:strVal val="visible"/>
                                      </p:to>
                                    </p:set>
                                    <p:animEffect transition="in" filter="blinds(horizontal)">
                                      <p:cBhvr>
                                        <p:cTn id="32" dur="500"/>
                                        <p:tgtEl>
                                          <p:spTgt spid="12292">
                                            <p:txEl>
                                              <p:charRg st="65" end="8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292">
                                            <p:txEl>
                                              <p:charRg st="88" end="97"/>
                                            </p:txEl>
                                          </p:spTgt>
                                        </p:tgtEl>
                                        <p:attrNameLst>
                                          <p:attrName>style.visibility</p:attrName>
                                        </p:attrNameLst>
                                      </p:cBhvr>
                                      <p:to>
                                        <p:strVal val="visible"/>
                                      </p:to>
                                    </p:set>
                                    <p:animEffect transition="in" filter="blinds(horizontal)">
                                      <p:cBhvr>
                                        <p:cTn id="37" dur="500"/>
                                        <p:tgtEl>
                                          <p:spTgt spid="12292">
                                            <p:txEl>
                                              <p:charRg st="88" end="9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92">
                                            <p:txEl>
                                              <p:charRg st="97" end="111"/>
                                            </p:txEl>
                                          </p:spTgt>
                                        </p:tgtEl>
                                        <p:attrNameLst>
                                          <p:attrName>style.visibility</p:attrName>
                                        </p:attrNameLst>
                                      </p:cBhvr>
                                      <p:to>
                                        <p:strVal val="visible"/>
                                      </p:to>
                                    </p:set>
                                    <p:animEffect transition="in" filter="blinds(horizontal)">
                                      <p:cBhvr>
                                        <p:cTn id="42" dur="500"/>
                                        <p:tgtEl>
                                          <p:spTgt spid="12292">
                                            <p:txEl>
                                              <p:charRg st="97" end="1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292">
                                            <p:txEl>
                                              <p:charRg st="111" end="123"/>
                                            </p:txEl>
                                          </p:spTgt>
                                        </p:tgtEl>
                                        <p:attrNameLst>
                                          <p:attrName>style.visibility</p:attrName>
                                        </p:attrNameLst>
                                      </p:cBhvr>
                                      <p:to>
                                        <p:strVal val="visible"/>
                                      </p:to>
                                    </p:set>
                                    <p:animEffect transition="in" filter="blinds(horizontal)">
                                      <p:cBhvr>
                                        <p:cTn id="47" dur="500"/>
                                        <p:tgtEl>
                                          <p:spTgt spid="12292">
                                            <p:txEl>
                                              <p:charRg st="111" end="12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292">
                                            <p:txEl>
                                              <p:charRg st="123" end="149"/>
                                            </p:txEl>
                                          </p:spTgt>
                                        </p:tgtEl>
                                        <p:attrNameLst>
                                          <p:attrName>style.visibility</p:attrName>
                                        </p:attrNameLst>
                                      </p:cBhvr>
                                      <p:to>
                                        <p:strVal val="visible"/>
                                      </p:to>
                                    </p:set>
                                    <p:animEffect transition="in" filter="blinds(horizontal)">
                                      <p:cBhvr>
                                        <p:cTn id="52" dur="500"/>
                                        <p:tgtEl>
                                          <p:spTgt spid="12292">
                                            <p:txEl>
                                              <p:charRg st="123" end="14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292">
                                            <p:txEl>
                                              <p:charRg st="149" end="170"/>
                                            </p:txEl>
                                          </p:spTgt>
                                        </p:tgtEl>
                                        <p:attrNameLst>
                                          <p:attrName>style.visibility</p:attrName>
                                        </p:attrNameLst>
                                      </p:cBhvr>
                                      <p:to>
                                        <p:strVal val="visible"/>
                                      </p:to>
                                    </p:set>
                                    <p:animEffect transition="in" filter="blinds(horizontal)">
                                      <p:cBhvr>
                                        <p:cTn id="57" dur="500"/>
                                        <p:tgtEl>
                                          <p:spTgt spid="12292">
                                            <p:txEl>
                                              <p:charRg st="149" end="1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73729" descr="边框2"/>
          <p:cNvPicPr>
            <a:picLocks noChangeAspect="1"/>
          </p:cNvPicPr>
          <p:nvPr/>
        </p:nvPicPr>
        <p:blipFill>
          <a:blip r:embed="rId1"/>
          <a:stretch>
            <a:fillRect/>
          </a:stretch>
        </p:blipFill>
        <p:spPr>
          <a:xfrm>
            <a:off x="0" y="381000"/>
            <a:ext cx="9144000" cy="6248400"/>
          </a:xfrm>
          <a:prstGeom prst="rect">
            <a:avLst/>
          </a:prstGeom>
          <a:noFill/>
          <a:ln w="9525">
            <a:noFill/>
          </a:ln>
        </p:spPr>
      </p:pic>
      <p:sp>
        <p:nvSpPr>
          <p:cNvPr id="34818" name="矩形 73730"/>
          <p:cNvSpPr/>
          <p:nvPr/>
        </p:nvSpPr>
        <p:spPr>
          <a:xfrm>
            <a:off x="1143000" y="2286000"/>
            <a:ext cx="6781800" cy="22860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Language points</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29697"/>
          <p:cNvSpPr/>
          <p:nvPr/>
        </p:nvSpPr>
        <p:spPr>
          <a:xfrm>
            <a:off x="533400" y="784225"/>
            <a:ext cx="8153400" cy="5159375"/>
          </a:xfrm>
          <a:prstGeom prst="rect">
            <a:avLst/>
          </a:prstGeom>
          <a:noFill/>
          <a:ln w="9525">
            <a:noFill/>
          </a:ln>
        </p:spPr>
        <p:txBody>
          <a:bodyPr lIns="91422" tIns="45711" rIns="91422" bIns="45711" anchor="t">
            <a:spAutoFit/>
          </a:bodyPr>
          <a:p>
            <a:pPr marL="342900" indent="-342900">
              <a:lnSpc>
                <a:spcPct val="130000"/>
              </a:lnSpc>
              <a:buAutoNum type="arabicPeriod"/>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 radio manager</a:t>
            </a:r>
            <a:r>
              <a:rPr lang="en-US" altLang="zh-CN" sz="3200" b="1">
                <a:solidFill>
                  <a:srgbClr val="3333FF"/>
                </a:solidFill>
                <a:latin typeface="Times New Roman" panose="02020603050405020304" pitchFamily="18" charset="0"/>
                <a:ea typeface="黑体" panose="02010609060101010101" pitchFamily="2" charset="-122"/>
              </a:rPr>
              <a:t> </a:t>
            </a:r>
            <a:r>
              <a:rPr lang="en-US" altLang="zh-CN" sz="3200" b="1" u="sng">
                <a:solidFill>
                  <a:srgbClr val="FF0000"/>
                </a:solidFill>
                <a:latin typeface="Times New Roman" panose="02020603050405020304" pitchFamily="18" charset="0"/>
                <a:ea typeface="黑体" panose="02010609060101010101" pitchFamily="2" charset="-122"/>
              </a:rPr>
              <a:t>looked down</a:t>
            </a:r>
            <a:r>
              <a:rPr lang="en-US" altLang="zh-CN" sz="3200" b="1">
                <a:solidFill>
                  <a:srgbClr val="3333FF"/>
                </a:solidFill>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at me.</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solidFill>
                  <a:schemeClr val="hlink"/>
                </a:solidFill>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电</a:t>
            </a:r>
            <a:r>
              <a:rPr lang="zh-CN" altLang="en-US" sz="3200" b="1">
                <a:solidFill>
                  <a:schemeClr val="hlink"/>
                </a:solidFill>
                <a:latin typeface="Times New Roman" panose="02020603050405020304" pitchFamily="18" charset="0"/>
                <a:ea typeface="黑体" panose="02010609060101010101" pitchFamily="2" charset="-122"/>
              </a:rPr>
              <a:t>台经理低头看着我。</a:t>
            </a:r>
            <a:endParaRPr lang="zh-CN" altLang="en-US" sz="3200" b="1">
              <a:solidFill>
                <a:schemeClr val="hlink"/>
              </a:solidFill>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look down</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向下看</a:t>
            </a:r>
            <a:endParaRPr lang="zh-CN" altLang="en-US" sz="3200" b="1">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look down at sb.</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向下看着某人   </a:t>
            </a:r>
            <a:endParaRPr lang="zh-CN" altLang="en-US" sz="3200" b="1">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相</a:t>
            </a:r>
            <a:r>
              <a:rPr lang="zh-CN" altLang="en-US" sz="3200" b="1">
                <a:latin typeface="Times New Roman" panose="02020603050405020304" pitchFamily="18" charset="0"/>
                <a:ea typeface="黑体" panose="02010609060101010101" pitchFamily="2" charset="-122"/>
              </a:rPr>
              <a:t>反词组</a:t>
            </a:r>
            <a:r>
              <a:rPr lang="en-US" altLang="zh-CN" sz="3200" b="1">
                <a:latin typeface="Times New Roman" panose="02020603050405020304" pitchFamily="18" charset="0"/>
                <a:ea typeface="黑体" panose="02010609060101010101" pitchFamily="2" charset="-122"/>
              </a:rPr>
              <a:t>:  </a:t>
            </a:r>
            <a:r>
              <a:rPr lang="en-US" altLang="zh-CN" sz="3200" b="1">
                <a:solidFill>
                  <a:schemeClr val="folHlink"/>
                </a:solidFill>
                <a:latin typeface="Times New Roman" panose="02020603050405020304" pitchFamily="18" charset="0"/>
                <a:ea typeface="黑体" panose="02010609060101010101" pitchFamily="2" charset="-122"/>
              </a:rPr>
              <a:t>look up at sb.</a:t>
            </a:r>
            <a:endParaRPr lang="en-US" altLang="zh-CN" sz="3200" b="1">
              <a:solidFill>
                <a:schemeClr val="folHlink"/>
              </a:solidFill>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Xi Jinping </a:t>
            </a:r>
            <a:r>
              <a:rPr lang="en-US" altLang="zh-CN" sz="3200" b="1">
                <a:solidFill>
                  <a:srgbClr val="FF0000"/>
                </a:solidFill>
                <a:latin typeface="Times New Roman" panose="02020603050405020304" pitchFamily="18" charset="0"/>
                <a:ea typeface="黑体" panose="02010609060101010101" pitchFamily="2" charset="-122"/>
              </a:rPr>
              <a:t>looked down at the little girl</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and asked her name.</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习</a:t>
            </a:r>
            <a:r>
              <a:rPr lang="zh-CN" altLang="en-US" sz="3200" b="1">
                <a:solidFill>
                  <a:schemeClr val="hlink"/>
                </a:solidFill>
                <a:latin typeface="Times New Roman" panose="02020603050405020304" pitchFamily="18" charset="0"/>
                <a:ea typeface="黑体" panose="02010609060101010101" pitchFamily="2" charset="-122"/>
              </a:rPr>
              <a:t>近平低头看着小女孩问她的</a:t>
            </a:r>
            <a:r>
              <a:rPr lang="zh-CN" altLang="en-US" sz="3200" b="1" dirty="0">
                <a:solidFill>
                  <a:schemeClr val="hlink"/>
                </a:solidFill>
                <a:latin typeface="Times New Roman" panose="02020603050405020304" pitchFamily="18" charset="0"/>
                <a:ea typeface="黑体" panose="02010609060101010101" pitchFamily="2" charset="-122"/>
              </a:rPr>
              <a:t>名字。</a:t>
            </a:r>
            <a:endParaRPr lang="zh-CN" altLang="en-US" sz="3200" b="1">
              <a:solidFill>
                <a:schemeClr val="hlink"/>
              </a:solidFill>
              <a:latin typeface="Times New Roman" panose="02020603050405020304" pitchFamily="18" charset="0"/>
              <a:ea typeface="黑体" panose="02010609060101010101" pitchFamily="2" charset="-122"/>
            </a:endParaRPr>
          </a:p>
        </p:txBody>
      </p:sp>
      <p:sp>
        <p:nvSpPr>
          <p:cNvPr id="35842" name="矩形 29698"/>
          <p:cNvSpPr/>
          <p:nvPr/>
        </p:nvSpPr>
        <p:spPr>
          <a:xfrm>
            <a:off x="2124075" y="446088"/>
            <a:ext cx="184150" cy="762000"/>
          </a:xfrm>
          <a:prstGeom prst="rect">
            <a:avLst/>
          </a:prstGeom>
          <a:noFill/>
          <a:ln w="9525">
            <a:noFill/>
          </a:ln>
        </p:spPr>
        <p:txBody>
          <a:bodyPr wrap="none" lIns="91422" tIns="45711" rIns="91422" bIns="45711" anchor="t">
            <a:spAutoFit/>
          </a:bodyPr>
          <a:p>
            <a:endParaRPr lang="en-US" altLang="zh-CN" sz="4400" b="1">
              <a:solidFill>
                <a:srgbClr val="000099"/>
              </a:solidFill>
              <a:latin typeface="Arial" panose="020B0604020202020204" pitchFamily="34" charset="0"/>
              <a:ea typeface="宋体" panose="02010600030101010101" pitchFamily="2" charset="-122"/>
            </a:endParaRPr>
          </a:p>
        </p:txBody>
      </p:sp>
      <p:sp>
        <p:nvSpPr>
          <p:cNvPr id="35843" name="流程图: 过程 29699"/>
          <p:cNvSpPr/>
          <p:nvPr/>
        </p:nvSpPr>
        <p:spPr>
          <a:xfrm>
            <a:off x="914400" y="3429000"/>
            <a:ext cx="4572000" cy="609600"/>
          </a:xfrm>
          <a:prstGeom prst="flowChartProcess">
            <a:avLst/>
          </a:prstGeom>
          <a:noFill/>
          <a:ln w="19050" cap="flat" cmpd="sng">
            <a:solidFill>
              <a:schemeClr val="tx1"/>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barn(inVertical)">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5841">
                                            <p:txEl>
                                              <p:pRg st="4" end="4"/>
                                            </p:txEl>
                                          </p:spTgt>
                                        </p:tgtEl>
                                        <p:attrNameLst>
                                          <p:attrName>style.visibility</p:attrName>
                                        </p:attrNameLst>
                                      </p:cBhvr>
                                      <p:to>
                                        <p:strVal val="visible"/>
                                      </p:to>
                                    </p:set>
                                    <p:animEffect transition="in" filter="box(in)">
                                      <p:cBhvr>
                                        <p:cTn id="18" dur="2000"/>
                                        <p:tgtEl>
                                          <p:spTgt spid="3584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5841">
                                            <p:txEl>
                                              <p:pRg st="7" end="7"/>
                                            </p:txEl>
                                          </p:spTgt>
                                        </p:tgtEl>
                                        <p:attrNameLst>
                                          <p:attrName>style.visibility</p:attrName>
                                        </p:attrNameLst>
                                      </p:cBhvr>
                                      <p:to>
                                        <p:strVal val="visible"/>
                                      </p:to>
                                    </p:set>
                                    <p:animEffect transition="in" filter="wheel(1)">
                                      <p:cBhvr>
                                        <p:cTn id="23" dur="2000"/>
                                        <p:tgtEl>
                                          <p:spTgt spid="35841">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841">
                                            <p:txEl>
                                              <p:pRg st="5" end="5"/>
                                            </p:txEl>
                                          </p:spTgt>
                                        </p:tgtEl>
                                        <p:attrNameLst>
                                          <p:attrName>style.visibility</p:attrName>
                                        </p:attrNameLst>
                                      </p:cBhvr>
                                      <p:to>
                                        <p:strVal val="visible"/>
                                      </p:to>
                                    </p:set>
                                    <p:anim calcmode="lin" valueType="num">
                                      <p:cBhvr additive="base">
                                        <p:cTn id="28" dur="500" fill="hold"/>
                                        <p:tgtEl>
                                          <p:spTgt spid="35841">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841">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5841">
                                            <p:txEl>
                                              <p:pRg st="6" end="6"/>
                                            </p:txEl>
                                          </p:spTgt>
                                        </p:tgtEl>
                                        <p:attrNameLst>
                                          <p:attrName>style.visibility</p:attrName>
                                        </p:attrNameLst>
                                      </p:cBhvr>
                                      <p:to>
                                        <p:strVal val="visible"/>
                                      </p:to>
                                    </p:set>
                                    <p:anim calcmode="lin" valueType="num">
                                      <p:cBhvr additive="base">
                                        <p:cTn id="32" dur="500" fill="hold"/>
                                        <p:tgtEl>
                                          <p:spTgt spid="3584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84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30721"/>
          <p:cNvSpPr txBox="1"/>
          <p:nvPr/>
        </p:nvSpPr>
        <p:spPr>
          <a:xfrm>
            <a:off x="684213" y="549275"/>
            <a:ext cx="8002587" cy="5792788"/>
          </a:xfrm>
          <a:prstGeom prst="rect">
            <a:avLst/>
          </a:prstGeom>
          <a:noFill/>
          <a:ln w="9525">
            <a:noFill/>
          </a:ln>
        </p:spPr>
        <p:txBody>
          <a:bodyPr lIns="91422" tIns="45711" rIns="91422" bIns="45711" anchor="t">
            <a:spAutoFit/>
          </a:bodyPr>
          <a:p>
            <a:pPr marL="342900" indent="-342900">
              <a:lnSpc>
                <a:spcPct val="130000"/>
              </a:lnSpc>
              <a:buAutoNum type="arabicPeriod" startAt="2"/>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And you want a job in radio? </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solidFill>
                  <a:schemeClr val="hlink"/>
                </a:solidFill>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你想在电台找份工作？</a:t>
            </a:r>
            <a:r>
              <a:rPr lang="zh-CN" altLang="en-US" sz="3200" b="1">
                <a:solidFill>
                  <a:srgbClr val="FF0000"/>
                </a:solidFill>
                <a:latin typeface="Times New Roman" panose="02020603050405020304" pitchFamily="18" charset="0"/>
                <a:ea typeface="黑体" panose="02010609060101010101" pitchFamily="2" charset="-122"/>
              </a:rPr>
              <a:t>          </a:t>
            </a:r>
            <a:endParaRPr lang="zh-CN" altLang="en-US" sz="3200" b="1">
              <a:solidFill>
                <a:srgbClr val="FF0000"/>
              </a:solidFill>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陈述句用升调就变成了问句</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这种问句 </a:t>
            </a:r>
            <a:endParaRPr lang="zh-CN" altLang="en-US" sz="3200" b="1">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称为</a:t>
            </a:r>
            <a:r>
              <a:rPr lang="zh-CN" altLang="en-US" sz="3200" b="1">
                <a:solidFill>
                  <a:srgbClr val="FF0000"/>
                </a:solidFill>
                <a:latin typeface="Times New Roman" panose="02020603050405020304" pitchFamily="18" charset="0"/>
                <a:ea typeface="黑体" panose="02010609060101010101" pitchFamily="2" charset="-122"/>
              </a:rPr>
              <a:t>陈述疑问句</a:t>
            </a:r>
            <a:r>
              <a:rPr lang="zh-CN" altLang="en-US" sz="3200" b="1">
                <a:latin typeface="Times New Roman" panose="02020603050405020304" pitchFamily="18" charset="0"/>
                <a:ea typeface="黑体" panose="02010609060101010101" pitchFamily="2" charset="-122"/>
              </a:rPr>
              <a:t>。朗读时句尾应该</a:t>
            </a:r>
            <a:r>
              <a:rPr lang="zh-CN" altLang="en-US" sz="3200" b="1" dirty="0">
                <a:latin typeface="Times New Roman" panose="02020603050405020304" pitchFamily="18" charset="0"/>
                <a:ea typeface="黑体" panose="02010609060101010101" pitchFamily="2" charset="-122"/>
              </a:rPr>
              <a:t>读升调。</a:t>
            </a:r>
            <a:endParaRPr lang="zh-CN" altLang="en-US" sz="3200" b="1" dirty="0">
              <a:latin typeface="Times New Roman" panose="02020603050405020304" pitchFamily="18" charset="0"/>
              <a:ea typeface="黑体" panose="02010609060101010101" pitchFamily="2" charset="-122"/>
            </a:endParaRPr>
          </a:p>
          <a:p>
            <a:pPr marL="342900" indent="-342900">
              <a:lnSpc>
                <a:spcPct val="130000"/>
              </a:lnSpc>
            </a:pPr>
            <a:r>
              <a:rPr lang="zh-CN" altLang="en-US" sz="3200" b="1" dirty="0">
                <a:solidFill>
                  <a:srgbClr val="FF0000"/>
                </a:solidFill>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例</a:t>
            </a:r>
            <a:r>
              <a:rPr lang="zh-CN" altLang="en-US" sz="3200" b="1">
                <a:latin typeface="Times New Roman" panose="02020603050405020304" pitchFamily="18" charset="0"/>
                <a:ea typeface="黑体" panose="02010609060101010101" pitchFamily="2" charset="-122"/>
              </a:rPr>
              <a:t>如：</a:t>
            </a:r>
            <a:endParaRPr lang="zh-CN" altLang="en-US" sz="3200" b="1">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 train is in already? </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火</a:t>
            </a:r>
            <a:r>
              <a:rPr lang="zh-CN" altLang="en-US" sz="3200" b="1">
                <a:solidFill>
                  <a:schemeClr val="hlink"/>
                </a:solidFill>
                <a:latin typeface="Times New Roman" panose="02020603050405020304" pitchFamily="18" charset="0"/>
                <a:ea typeface="黑体" panose="02010609060101010101" pitchFamily="2" charset="-122"/>
              </a:rPr>
              <a:t>车已经进站了？</a:t>
            </a:r>
            <a:endParaRPr lang="zh-CN" altLang="en-US" sz="3200" b="1">
              <a:solidFill>
                <a:schemeClr val="hlink"/>
              </a:solidFill>
              <a:latin typeface="Times New Roman" panose="02020603050405020304" pitchFamily="18" charset="0"/>
              <a:ea typeface="黑体" panose="02010609060101010101" pitchFamily="2" charset="-122"/>
            </a:endParaRPr>
          </a:p>
          <a:p>
            <a:pPr marL="342900" indent="-342900">
              <a:lnSpc>
                <a:spcPct val="13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He hasn’t got my letter? </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solidFill>
                  <a:schemeClr val="hlink"/>
                </a:solidFill>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他</a:t>
            </a:r>
            <a:r>
              <a:rPr lang="zh-CN" altLang="en-US" sz="3200" b="1">
                <a:solidFill>
                  <a:schemeClr val="hlink"/>
                </a:solidFill>
                <a:latin typeface="Times New Roman" panose="02020603050405020304" pitchFamily="18" charset="0"/>
                <a:ea typeface="黑体" panose="02010609060101010101" pitchFamily="2" charset="-122"/>
              </a:rPr>
              <a:t>还没有收到我的信</a:t>
            </a:r>
            <a:r>
              <a:rPr lang="en-US" altLang="zh-CN" sz="3200" b="1">
                <a:solidFill>
                  <a:schemeClr val="hlink"/>
                </a:solidFill>
                <a:latin typeface="Times New Roman" panose="02020603050405020304" pitchFamily="18" charset="0"/>
                <a:ea typeface="黑体" panose="02010609060101010101" pitchFamily="2" charset="-122"/>
              </a:rPr>
              <a:t>?</a:t>
            </a:r>
            <a:endParaRPr lang="en-US" altLang="zh-CN" sz="3200" b="1">
              <a:solidFill>
                <a:schemeClr val="hlink"/>
              </a:solidFill>
              <a:latin typeface="Times New Roman" panose="02020603050405020304" pitchFamily="18" charset="0"/>
              <a:ea typeface="黑体" panose="02010609060101010101" pitchFamily="2" charset="-122"/>
            </a:endParaRPr>
          </a:p>
        </p:txBody>
      </p:sp>
      <p:pic>
        <p:nvPicPr>
          <p:cNvPr id="36866" name="图片 30722" descr="medish"/>
          <p:cNvPicPr>
            <a:picLocks noChangeAspect="1"/>
          </p:cNvPicPr>
          <p:nvPr/>
        </p:nvPicPr>
        <p:blipFill>
          <a:blip r:embed="rId1"/>
          <a:stretch>
            <a:fillRect/>
          </a:stretch>
        </p:blipFill>
        <p:spPr>
          <a:xfrm>
            <a:off x="5410200" y="4038600"/>
            <a:ext cx="3276600" cy="18018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865">
                                            <p:txEl>
                                              <p:pRg st="6" end="6"/>
                                            </p:txEl>
                                          </p:spTgt>
                                        </p:tgtEl>
                                        <p:attrNameLst>
                                          <p:attrName>style.visibility</p:attrName>
                                        </p:attrNameLst>
                                      </p:cBhvr>
                                      <p:to>
                                        <p:strVal val="visible"/>
                                      </p:to>
                                    </p:set>
                                    <p:animEffect transition="in" filter="barn(inVertical)">
                                      <p:cBhvr>
                                        <p:cTn id="15" dur="500"/>
                                        <p:tgtEl>
                                          <p:spTgt spid="3686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6865">
                                            <p:txEl>
                                              <p:pRg st="8" end="8"/>
                                            </p:txEl>
                                          </p:spTgt>
                                        </p:tgtEl>
                                        <p:attrNameLst>
                                          <p:attrName>style.visibility</p:attrName>
                                        </p:attrNameLst>
                                      </p:cBhvr>
                                      <p:to>
                                        <p:strVal val="visible"/>
                                      </p:to>
                                    </p:set>
                                    <p:animEffect transition="in" filter="box(in)">
                                      <p:cBhvr>
                                        <p:cTn id="20" dur="2000"/>
                                        <p:tgtEl>
                                          <p:spTgt spid="36865">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6865">
                                            <p:txEl>
                                              <p:pRg st="5" end="5"/>
                                            </p:txEl>
                                          </p:spTgt>
                                        </p:tgtEl>
                                        <p:attrNameLst>
                                          <p:attrName>style.visibility</p:attrName>
                                        </p:attrNameLst>
                                      </p:cBhvr>
                                      <p:to>
                                        <p:strVal val="visible"/>
                                      </p:to>
                                    </p:set>
                                    <p:animEffect transition="in" filter="wheel(1)">
                                      <p:cBhvr>
                                        <p:cTn id="25" dur="2000"/>
                                        <p:tgtEl>
                                          <p:spTgt spid="3686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865">
                                            <p:txEl>
                                              <p:pRg st="7" end="7"/>
                                            </p:txEl>
                                          </p:spTgt>
                                        </p:tgtEl>
                                        <p:attrNameLst>
                                          <p:attrName>style.visibility</p:attrName>
                                        </p:attrNameLst>
                                      </p:cBhvr>
                                      <p:to>
                                        <p:strVal val="visible"/>
                                      </p:to>
                                    </p:set>
                                    <p:anim calcmode="lin" valueType="num">
                                      <p:cBhvr additive="base">
                                        <p:cTn id="30" dur="500" fill="hold"/>
                                        <p:tgtEl>
                                          <p:spTgt spid="3686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31746" descr="9125-11032611162220"/>
          <p:cNvPicPr>
            <a:picLocks noChangeAspect="1"/>
          </p:cNvPicPr>
          <p:nvPr/>
        </p:nvPicPr>
        <p:blipFill>
          <a:blip r:embed="rId1"/>
          <a:stretch>
            <a:fillRect/>
          </a:stretch>
        </p:blipFill>
        <p:spPr>
          <a:xfrm>
            <a:off x="6172200" y="476250"/>
            <a:ext cx="2514600" cy="1885950"/>
          </a:xfrm>
          <a:prstGeom prst="rect">
            <a:avLst/>
          </a:prstGeom>
          <a:noFill/>
          <a:ln w="9525">
            <a:noFill/>
          </a:ln>
        </p:spPr>
      </p:pic>
      <p:sp>
        <p:nvSpPr>
          <p:cNvPr id="37890" name="文本框 31745"/>
          <p:cNvSpPr txBox="1"/>
          <p:nvPr/>
        </p:nvSpPr>
        <p:spPr>
          <a:xfrm>
            <a:off x="381000" y="609600"/>
            <a:ext cx="8153400" cy="5695950"/>
          </a:xfrm>
          <a:prstGeom prst="rect">
            <a:avLst/>
          </a:prstGeom>
          <a:noFill/>
          <a:ln w="9525">
            <a:noFill/>
          </a:ln>
        </p:spPr>
        <p:txBody>
          <a:bodyPr lIns="91422" tIns="45711" rIns="91422" bIns="45711" anchor="t">
            <a:spAutoFit/>
          </a:bodyPr>
          <a:p>
            <a:pPr>
              <a:lnSpc>
                <a:spcPct val="115000"/>
              </a:lnSpc>
            </a:pPr>
            <a:r>
              <a:rPr lang="en-US" altLang="zh-CN" sz="3200" b="1">
                <a:latin typeface="Times New Roman" panose="02020603050405020304" pitchFamily="18" charset="0"/>
                <a:ea typeface="黑体" panose="02010609060101010101" pitchFamily="2" charset="-122"/>
              </a:rPr>
              <a:t>3. Shouldn’t you be at school?</a:t>
            </a:r>
            <a:endParaRPr lang="en-US" altLang="zh-CN" sz="3200" b="1">
              <a:latin typeface="Times New Roman" panose="02020603050405020304" pitchFamily="18" charset="0"/>
              <a:ea typeface="黑体" panose="02010609060101010101" pitchFamily="2" charset="-122"/>
            </a:endParaRPr>
          </a:p>
          <a:p>
            <a:pPr>
              <a:lnSpc>
                <a:spcPct val="115000"/>
              </a:lnSpc>
            </a:pPr>
            <a:r>
              <a:rPr lang="en-US" altLang="zh-CN" sz="3200" b="1">
                <a:solidFill>
                  <a:schemeClr val="hlink"/>
                </a:solidFill>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难</a:t>
            </a:r>
            <a:r>
              <a:rPr lang="zh-CN" altLang="en-US" sz="3200" b="1">
                <a:solidFill>
                  <a:schemeClr val="hlink"/>
                </a:solidFill>
                <a:latin typeface="Times New Roman" panose="02020603050405020304" pitchFamily="18" charset="0"/>
                <a:ea typeface="黑体" panose="02010609060101010101" pitchFamily="2" charset="-122"/>
              </a:rPr>
              <a:t>道你不用上学吗？</a:t>
            </a:r>
            <a:endParaRPr lang="zh-CN" altLang="en-US" sz="3200" b="1">
              <a:solidFill>
                <a:schemeClr val="hlink"/>
              </a:solidFill>
              <a:latin typeface="Times New Roman" panose="02020603050405020304" pitchFamily="18" charset="0"/>
              <a:ea typeface="黑体" panose="02010609060101010101" pitchFamily="2" charset="-122"/>
            </a:endParaRPr>
          </a:p>
          <a:p>
            <a:pPr>
              <a:lnSpc>
                <a:spcPct val="115000"/>
              </a:lnSpc>
            </a:pPr>
            <a:r>
              <a:rPr lang="zh-CN" altLang="en-US" sz="3200" b="1">
                <a:latin typeface="Times New Roman" panose="02020603050405020304" pitchFamily="18" charset="0"/>
                <a:ea typeface="黑体" panose="02010609060101010101" pitchFamily="2" charset="-122"/>
              </a:rPr>
              <a:t>    这是一个</a:t>
            </a:r>
            <a:r>
              <a:rPr lang="zh-CN" altLang="en-US" sz="3200" b="1">
                <a:solidFill>
                  <a:srgbClr val="FF0000"/>
                </a:solidFill>
                <a:latin typeface="Times New Roman" panose="02020603050405020304" pitchFamily="18" charset="0"/>
                <a:ea typeface="黑体" panose="02010609060101010101" pitchFamily="2" charset="-122"/>
              </a:rPr>
              <a:t>否定疑问句</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表示惊讶。</a:t>
            </a:r>
            <a:endParaRPr lang="zh-CN" altLang="en-US" sz="3200" b="1">
              <a:latin typeface="Times New Roman" panose="02020603050405020304" pitchFamily="18" charset="0"/>
              <a:ea typeface="黑体" panose="02010609060101010101" pitchFamily="2" charset="-122"/>
            </a:endParaRPr>
          </a:p>
          <a:p>
            <a:pPr>
              <a:lnSpc>
                <a:spcPct val="115000"/>
              </a:lnSpc>
            </a:pPr>
            <a:r>
              <a:rPr lang="zh-CN" altLang="en-US" sz="3200" b="1">
                <a:solidFill>
                  <a:srgbClr val="FF0000"/>
                </a:solidFill>
                <a:latin typeface="Times New Roman" panose="02020603050405020304" pitchFamily="18" charset="0"/>
                <a:ea typeface="黑体" panose="02010609060101010101" pitchFamily="2" charset="-122"/>
              </a:rPr>
              <a:t>    这种句式还可以表示责难和赞赏。</a:t>
            </a:r>
            <a:r>
              <a:rPr lang="zh-CN" altLang="en-US" sz="3200" b="1">
                <a:latin typeface="Times New Roman" panose="02020603050405020304" pitchFamily="18" charset="0"/>
                <a:ea typeface="黑体" panose="02010609060101010101" pitchFamily="2" charset="-122"/>
              </a:rPr>
              <a:t>如：</a:t>
            </a:r>
            <a:endParaRPr lang="zh-CN" altLang="en-US" sz="3200" b="1">
              <a:latin typeface="Times New Roman" panose="02020603050405020304" pitchFamily="18" charset="0"/>
              <a:ea typeface="黑体" panose="02010609060101010101" pitchFamily="2" charset="-122"/>
            </a:endParaRPr>
          </a:p>
          <a:p>
            <a:pPr>
              <a:lnSpc>
                <a:spcPct val="115000"/>
              </a:lnSpc>
            </a:pPr>
            <a:r>
              <a:rPr lang="en-US" altLang="zh-CN" sz="3200" b="1">
                <a:latin typeface="Times New Roman" panose="02020603050405020304" pitchFamily="18" charset="0"/>
                <a:ea typeface="黑体" panose="02010609060101010101" pitchFamily="2" charset="-122"/>
              </a:rPr>
              <a:t>   Why are you driving so fast? Don’t you   </a:t>
            </a:r>
            <a:endParaRPr lang="en-US" altLang="zh-CN" sz="3200" b="1">
              <a:latin typeface="Times New Roman" panose="02020603050405020304" pitchFamily="18" charset="0"/>
              <a:ea typeface="黑体" panose="02010609060101010101" pitchFamily="2" charset="-122"/>
            </a:endParaRPr>
          </a:p>
          <a:p>
            <a:pPr>
              <a:lnSpc>
                <a:spcPct val="115000"/>
              </a:lnSpc>
            </a:pPr>
            <a:r>
              <a:rPr lang="en-US" altLang="zh-CN" sz="3200" b="1">
                <a:latin typeface="Times New Roman" panose="02020603050405020304" pitchFamily="18" charset="0"/>
                <a:ea typeface="黑体" panose="02010609060101010101" pitchFamily="2" charset="-122"/>
              </a:rPr>
              <a:t>   know the traffic regulations?</a:t>
            </a:r>
            <a:endParaRPr lang="en-US" altLang="zh-CN" sz="3200" b="1">
              <a:latin typeface="Times New Roman" panose="02020603050405020304" pitchFamily="18" charset="0"/>
              <a:ea typeface="黑体" panose="02010609060101010101" pitchFamily="2" charset="-122"/>
            </a:endParaRPr>
          </a:p>
          <a:p>
            <a:pPr>
              <a:lnSpc>
                <a:spcPct val="115000"/>
              </a:lnSpc>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你</a:t>
            </a:r>
            <a:r>
              <a:rPr lang="zh-CN" altLang="en-US" sz="3200" b="1">
                <a:solidFill>
                  <a:schemeClr val="hlink"/>
                </a:solidFill>
                <a:latin typeface="Times New Roman" panose="02020603050405020304" pitchFamily="18" charset="0"/>
                <a:ea typeface="黑体" panose="02010609060101010101" pitchFamily="2" charset="-122"/>
              </a:rPr>
              <a:t>为什么开那么快？难道你不懂交通</a:t>
            </a:r>
            <a:r>
              <a:rPr lang="zh-CN" altLang="en-US" sz="3200" b="1" dirty="0">
                <a:solidFill>
                  <a:schemeClr val="hlink"/>
                </a:solidFill>
                <a:latin typeface="Times New Roman" panose="02020603050405020304" pitchFamily="18" charset="0"/>
                <a:ea typeface="黑体" panose="02010609060101010101" pitchFamily="2" charset="-122"/>
              </a:rPr>
              <a:t>规则   </a:t>
            </a:r>
            <a:endParaRPr lang="zh-CN" altLang="en-US" sz="3200" b="1" dirty="0">
              <a:solidFill>
                <a:schemeClr val="hlink"/>
              </a:solidFill>
              <a:latin typeface="Times New Roman" panose="02020603050405020304" pitchFamily="18" charset="0"/>
              <a:ea typeface="黑体" panose="02010609060101010101" pitchFamily="2" charset="-122"/>
            </a:endParaRPr>
          </a:p>
          <a:p>
            <a:pPr>
              <a:lnSpc>
                <a:spcPct val="115000"/>
              </a:lnSpc>
            </a:pPr>
            <a:r>
              <a:rPr lang="zh-CN" altLang="en-US" sz="3200" b="1" dirty="0">
                <a:solidFill>
                  <a:schemeClr val="hlink"/>
                </a:solidFill>
                <a:latin typeface="Times New Roman" panose="02020603050405020304" pitchFamily="18" charset="0"/>
                <a:ea typeface="黑体" panose="02010609060101010101" pitchFamily="2" charset="-122"/>
              </a:rPr>
              <a:t>   吗</a:t>
            </a:r>
            <a:r>
              <a:rPr lang="zh-CN" altLang="en-US" sz="3200" b="1">
                <a:solidFill>
                  <a:schemeClr val="hlink"/>
                </a:solidFill>
                <a:latin typeface="Times New Roman" panose="02020603050405020304" pitchFamily="18" charset="0"/>
                <a:ea typeface="黑体" panose="02010609060101010101" pitchFamily="2" charset="-122"/>
              </a:rPr>
              <a:t>？</a:t>
            </a:r>
            <a:r>
              <a:rPr lang="zh-CN" altLang="en-US" sz="3200" b="1">
                <a:solidFill>
                  <a:srgbClr val="FF0000"/>
                </a:solidFill>
                <a:latin typeface="Times New Roman" panose="02020603050405020304" pitchFamily="18" charset="0"/>
                <a:ea typeface="黑体" panose="02010609060101010101" pitchFamily="2" charset="-122"/>
              </a:rPr>
              <a:t>（表示责难）</a:t>
            </a:r>
            <a:endParaRPr lang="zh-CN" altLang="en-US" sz="3200" b="1">
              <a:solidFill>
                <a:srgbClr val="FF0000"/>
              </a:solidFill>
              <a:latin typeface="Times New Roman" panose="02020603050405020304" pitchFamily="18" charset="0"/>
              <a:ea typeface="黑体" panose="02010609060101010101" pitchFamily="2" charset="-122"/>
            </a:endParaRPr>
          </a:p>
          <a:p>
            <a:pPr>
              <a:lnSpc>
                <a:spcPct val="115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Aren’t these pictures lovely? </a:t>
            </a:r>
            <a:endParaRPr lang="en-US" altLang="zh-CN" sz="3200" b="1">
              <a:latin typeface="Times New Roman" panose="02020603050405020304" pitchFamily="18" charset="0"/>
              <a:ea typeface="黑体" panose="02010609060101010101" pitchFamily="2" charset="-122"/>
            </a:endParaRPr>
          </a:p>
          <a:p>
            <a:pPr>
              <a:lnSpc>
                <a:spcPct val="115000"/>
              </a:lnSpc>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这</a:t>
            </a:r>
            <a:r>
              <a:rPr lang="zh-CN" altLang="en-US" sz="3200" b="1">
                <a:solidFill>
                  <a:schemeClr val="hlink"/>
                </a:solidFill>
                <a:latin typeface="Times New Roman" panose="02020603050405020304" pitchFamily="18" charset="0"/>
                <a:ea typeface="黑体" panose="02010609060101010101" pitchFamily="2" charset="-122"/>
              </a:rPr>
              <a:t>些照片难道不可爱吗？</a:t>
            </a:r>
            <a:r>
              <a:rPr lang="zh-CN" altLang="en-US" sz="3200" b="1">
                <a:solidFill>
                  <a:srgbClr val="FF0000"/>
                </a:solidFill>
                <a:latin typeface="Times New Roman" panose="02020603050405020304" pitchFamily="18" charset="0"/>
                <a:ea typeface="黑体" panose="02010609060101010101" pitchFamily="2" charset="-122"/>
              </a:rPr>
              <a:t>（表示赞赏）</a:t>
            </a:r>
            <a:endParaRPr lang="zh-CN" altLang="en-US" sz="3200" b="1">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7890">
                                            <p:txEl>
                                              <p:pRg st="4" end="4"/>
                                            </p:txEl>
                                          </p:spTgt>
                                        </p:tgtEl>
                                        <p:attrNameLst>
                                          <p:attrName>style.visibility</p:attrName>
                                        </p:attrNameLst>
                                      </p:cBhvr>
                                      <p:to>
                                        <p:strVal val="visible"/>
                                      </p:to>
                                    </p:set>
                                    <p:animEffect transition="in" filter="barn(inVertical)">
                                      <p:cBhvr>
                                        <p:cTn id="13" dur="500"/>
                                        <p:tgtEl>
                                          <p:spTgt spid="37890">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7890">
                                            <p:txEl>
                                              <p:pRg st="5" end="5"/>
                                            </p:txEl>
                                          </p:spTgt>
                                        </p:tgtEl>
                                        <p:attrNameLst>
                                          <p:attrName>style.visibility</p:attrName>
                                        </p:attrNameLst>
                                      </p:cBhvr>
                                      <p:to>
                                        <p:strVal val="visible"/>
                                      </p:to>
                                    </p:set>
                                    <p:animEffect transition="in" filter="barn(inVertical)">
                                      <p:cBhvr>
                                        <p:cTn id="16" dur="500"/>
                                        <p:tgtEl>
                                          <p:spTgt spid="37890">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890">
                                            <p:txEl>
                                              <p:pRg st="6" end="6"/>
                                            </p:txEl>
                                          </p:spTgt>
                                        </p:tgtEl>
                                        <p:attrNameLst>
                                          <p:attrName>style.visibility</p:attrName>
                                        </p:attrNameLst>
                                      </p:cBhvr>
                                      <p:to>
                                        <p:strVal val="visible"/>
                                      </p:to>
                                    </p:set>
                                    <p:animEffect transition="in" filter="box(in)">
                                      <p:cBhvr>
                                        <p:cTn id="21" dur="2000"/>
                                        <p:tgtEl>
                                          <p:spTgt spid="37890">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7890">
                                            <p:txEl>
                                              <p:pRg st="7" end="7"/>
                                            </p:txEl>
                                          </p:spTgt>
                                        </p:tgtEl>
                                        <p:attrNameLst>
                                          <p:attrName>style.visibility</p:attrName>
                                        </p:attrNameLst>
                                      </p:cBhvr>
                                      <p:to>
                                        <p:strVal val="visible"/>
                                      </p:to>
                                    </p:set>
                                    <p:animEffect transition="in" filter="box(in)">
                                      <p:cBhvr>
                                        <p:cTn id="24" dur="2000"/>
                                        <p:tgtEl>
                                          <p:spTgt spid="37890">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7890">
                                            <p:txEl>
                                              <p:pRg st="8" end="8"/>
                                            </p:txEl>
                                          </p:spTgt>
                                        </p:tgtEl>
                                        <p:attrNameLst>
                                          <p:attrName>style.visibility</p:attrName>
                                        </p:attrNameLst>
                                      </p:cBhvr>
                                      <p:to>
                                        <p:strVal val="visible"/>
                                      </p:to>
                                    </p:set>
                                    <p:animEffect transition="in" filter="wheel(1)">
                                      <p:cBhvr>
                                        <p:cTn id="29" dur="2000"/>
                                        <p:tgtEl>
                                          <p:spTgt spid="37890">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7890">
                                            <p:txEl>
                                              <p:pRg st="9" end="9"/>
                                            </p:txEl>
                                          </p:spTgt>
                                        </p:tgtEl>
                                        <p:attrNameLst>
                                          <p:attrName>style.visibility</p:attrName>
                                        </p:attrNameLst>
                                      </p:cBhvr>
                                      <p:to>
                                        <p:strVal val="visible"/>
                                      </p:to>
                                    </p:set>
                                    <p:anim calcmode="lin" valueType="num">
                                      <p:cBhvr additive="base">
                                        <p:cTn id="34" dur="500" fill="hold"/>
                                        <p:tgtEl>
                                          <p:spTgt spid="37890">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789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矩形 32769"/>
          <p:cNvSpPr/>
          <p:nvPr/>
        </p:nvSpPr>
        <p:spPr>
          <a:xfrm>
            <a:off x="457200" y="533400"/>
            <a:ext cx="8305800" cy="4525963"/>
          </a:xfrm>
          <a:prstGeom prst="rect">
            <a:avLst/>
          </a:prstGeom>
          <a:noFill/>
          <a:ln w="9525">
            <a:noFill/>
          </a:ln>
        </p:spPr>
        <p:txBody>
          <a:bodyPr lIns="91422" tIns="45711" rIns="91422" bIns="45711" anchor="t">
            <a:spAutoFit/>
          </a:bodyPr>
          <a:p>
            <a:pPr>
              <a:lnSpc>
                <a:spcPct val="130000"/>
              </a:lnSpc>
            </a:pPr>
            <a:r>
              <a:rPr lang="en-US" altLang="zh-CN" sz="3200" b="1">
                <a:latin typeface="Times New Roman" panose="02020603050405020304" pitchFamily="18" charset="0"/>
                <a:ea typeface="黑体" panose="02010609060101010101" pitchFamily="2" charset="-122"/>
              </a:rPr>
              <a:t>4. I still </a:t>
            </a:r>
            <a:r>
              <a:rPr lang="en-US" altLang="zh-CN" sz="3200" b="1">
                <a:solidFill>
                  <a:srgbClr val="FF0000"/>
                </a:solidFill>
                <a:latin typeface="Times New Roman" panose="02020603050405020304" pitchFamily="18" charset="0"/>
                <a:ea typeface="黑体" panose="02010609060101010101" pitchFamily="2" charset="-122"/>
              </a:rPr>
              <a:t>remember</a:t>
            </a:r>
            <a:r>
              <a:rPr lang="en-US" altLang="zh-CN" sz="3200" b="1">
                <a:latin typeface="Times New Roman" panose="02020603050405020304" pitchFamily="18" charset="0"/>
                <a:ea typeface="黑体" panose="02010609060101010101" pitchFamily="2" charset="-122"/>
              </a:rPr>
              <a:t>, when I was about four years old, I </a:t>
            </a:r>
            <a:r>
              <a:rPr lang="en-US" altLang="zh-CN" sz="3200" b="1">
                <a:solidFill>
                  <a:srgbClr val="FF0000"/>
                </a:solidFill>
                <a:latin typeface="Times New Roman" panose="02020603050405020304" pitchFamily="18" charset="0"/>
                <a:ea typeface="黑体" panose="02010609060101010101" pitchFamily="2" charset="-122"/>
              </a:rPr>
              <a:t>sat close to</a:t>
            </a:r>
            <a:r>
              <a:rPr lang="en-US" altLang="zh-CN" sz="3200" b="1">
                <a:latin typeface="Times New Roman" panose="02020603050405020304" pitchFamily="18" charset="0"/>
                <a:ea typeface="黑体" panose="02010609060101010101" pitchFamily="2" charset="-122"/>
              </a:rPr>
              <a:t> the radio in the living room, </a:t>
            </a:r>
            <a:r>
              <a:rPr lang="en-US" altLang="zh-CN" sz="3200" b="1">
                <a:solidFill>
                  <a:srgbClr val="FF0000"/>
                </a:solidFill>
                <a:latin typeface="Times New Roman" panose="02020603050405020304" pitchFamily="18" charset="0"/>
                <a:ea typeface="黑体" panose="02010609060101010101" pitchFamily="2" charset="-122"/>
              </a:rPr>
              <a:t>listening to</a:t>
            </a:r>
            <a:r>
              <a:rPr lang="en-US" altLang="zh-CN" sz="3200" b="1">
                <a:latin typeface="Times New Roman" panose="02020603050405020304" pitchFamily="18" charset="0"/>
                <a:ea typeface="黑体" panose="02010609060101010101" pitchFamily="2" charset="-122"/>
              </a:rPr>
              <a:t> my favourite programmes and</a:t>
            </a:r>
            <a:r>
              <a:rPr lang="en-US" altLang="zh-CN" sz="3200" b="1">
                <a:solidFill>
                  <a:srgbClr val="FF0000"/>
                </a:solidFill>
                <a:latin typeface="Times New Roman" panose="02020603050405020304" pitchFamily="18" charset="0"/>
                <a:ea typeface="黑体" panose="02010609060101010101" pitchFamily="2" charset="-122"/>
              </a:rPr>
              <a:t> to</a:t>
            </a:r>
            <a:r>
              <a:rPr lang="en-US" altLang="zh-CN" sz="3200" b="1">
                <a:latin typeface="Times New Roman" panose="02020603050405020304" pitchFamily="18" charset="0"/>
                <a:ea typeface="黑体" panose="02010609060101010101" pitchFamily="2" charset="-122"/>
              </a:rPr>
              <a:t> the voices of my favourite presenters.</a:t>
            </a:r>
            <a:endParaRPr lang="en-US" altLang="zh-CN" sz="3200" b="1">
              <a:latin typeface="Times New Roman" panose="02020603050405020304" pitchFamily="18" charset="0"/>
              <a:ea typeface="黑体" panose="02010609060101010101" pitchFamily="2" charset="-122"/>
            </a:endParaRPr>
          </a:p>
          <a:p>
            <a:pPr>
              <a:lnSpc>
                <a:spcPct val="130000"/>
              </a:lnSpc>
            </a:pPr>
            <a:r>
              <a:rPr lang="zh-CN" altLang="en-US" sz="3200" b="1" dirty="0">
                <a:solidFill>
                  <a:schemeClr val="hlink"/>
                </a:solidFill>
                <a:latin typeface="Times New Roman" panose="02020603050405020304" pitchFamily="18" charset="0"/>
                <a:ea typeface="黑体" panose="02010609060101010101" pitchFamily="2" charset="-122"/>
              </a:rPr>
              <a:t>我</a:t>
            </a:r>
            <a:r>
              <a:rPr lang="zh-CN" altLang="en-US" sz="3200" b="1">
                <a:solidFill>
                  <a:schemeClr val="hlink"/>
                </a:solidFill>
                <a:latin typeface="Times New Roman" panose="02020603050405020304" pitchFamily="18" charset="0"/>
                <a:ea typeface="黑体" panose="02010609060101010101" pitchFamily="2" charset="-122"/>
              </a:rPr>
              <a:t>仍然记得在我四岁的时候，我紧挨着客 厅里的收音机坐着，听我最喜欢的节目和 最喜欢的主持人的声音。</a:t>
            </a:r>
            <a:endParaRPr lang="zh-CN" altLang="en-US" sz="3200" b="1">
              <a:solidFill>
                <a:schemeClr val="hlink"/>
              </a:solidFill>
              <a:latin typeface="Times New Roman" panose="02020603050405020304" pitchFamily="18" charset="0"/>
              <a:ea typeface="黑体" panose="02010609060101010101" pitchFamily="2" charset="-122"/>
            </a:endParaRPr>
          </a:p>
        </p:txBody>
      </p:sp>
      <p:sp>
        <p:nvSpPr>
          <p:cNvPr id="38914" name="矩形 32770"/>
          <p:cNvSpPr/>
          <p:nvPr/>
        </p:nvSpPr>
        <p:spPr>
          <a:xfrm>
            <a:off x="457200" y="5105400"/>
            <a:ext cx="7772400" cy="1165225"/>
          </a:xfrm>
          <a:prstGeom prst="rect">
            <a:avLst/>
          </a:prstGeom>
          <a:noFill/>
          <a:ln w="9525">
            <a:noFill/>
          </a:ln>
        </p:spPr>
        <p:txBody>
          <a:bodyPr anchor="t">
            <a:spAutoFit/>
          </a:bodyPr>
          <a:p>
            <a:pPr>
              <a:lnSpc>
                <a:spcPct val="110000"/>
              </a:lnSpc>
            </a:pPr>
            <a:r>
              <a:rPr lang="en-US" altLang="zh-CN" sz="3200" b="1">
                <a:solidFill>
                  <a:srgbClr val="FF0000"/>
                </a:solidFill>
                <a:latin typeface="Times New Roman" panose="02020603050405020304" pitchFamily="18" charset="0"/>
                <a:ea typeface="黑体" panose="02010609060101010101" pitchFamily="2" charset="-122"/>
              </a:rPr>
              <a:t>1) remember doing sth.</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记得做过某事”</a:t>
            </a:r>
            <a:endParaRPr lang="zh-CN" altLang="en-US" sz="3200" b="1">
              <a:latin typeface="Times New Roman" panose="02020603050405020304" pitchFamily="18" charset="0"/>
              <a:ea typeface="黑体" panose="02010609060101010101" pitchFamily="2" charset="-122"/>
            </a:endParaRPr>
          </a:p>
          <a:p>
            <a:pPr>
              <a:lnSpc>
                <a:spcPct val="110000"/>
              </a:lnSpc>
            </a:pPr>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remember to do sth.</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记着去做某事” </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64519" descr="fox"/>
          <p:cNvPicPr>
            <a:picLocks noChangeAspect="1"/>
          </p:cNvPicPr>
          <p:nvPr/>
        </p:nvPicPr>
        <p:blipFill>
          <a:blip r:embed="rId1"/>
          <a:stretch>
            <a:fillRect/>
          </a:stretch>
        </p:blipFill>
        <p:spPr>
          <a:xfrm>
            <a:off x="6810375" y="381000"/>
            <a:ext cx="2333625" cy="3619500"/>
          </a:xfrm>
          <a:prstGeom prst="rect">
            <a:avLst/>
          </a:prstGeom>
          <a:noFill/>
          <a:ln w="9525">
            <a:noFill/>
          </a:ln>
        </p:spPr>
      </p:pic>
      <p:sp>
        <p:nvSpPr>
          <p:cNvPr id="4098" name="矩形 64513"/>
          <p:cNvSpPr/>
          <p:nvPr/>
        </p:nvSpPr>
        <p:spPr>
          <a:xfrm>
            <a:off x="484188" y="1752600"/>
            <a:ext cx="8278812" cy="4421505"/>
          </a:xfrm>
          <a:prstGeom prst="rect">
            <a:avLst/>
          </a:prstGeom>
          <a:noFill/>
          <a:ln w="9525">
            <a:noFill/>
          </a:ln>
        </p:spPr>
        <p:txBody>
          <a:bodyPr anchor="t">
            <a:spAutoFit/>
          </a:bodyPr>
          <a:p>
            <a:pPr marL="342900" indent="-342900">
              <a:lnSpc>
                <a:spcPct val="130000"/>
              </a:lnSpc>
              <a:spcBef>
                <a:spcPct val="20000"/>
              </a:spcBef>
            </a:pPr>
            <a:r>
              <a:rPr lang="zh-CN" altLang="en-US" sz="3200" b="1" dirty="0">
                <a:solidFill>
                  <a:srgbClr val="000099"/>
                </a:solidFill>
                <a:latin typeface="Times New Roman" panose="02020603050405020304" pitchFamily="18" charset="0"/>
                <a:ea typeface="黑体" panose="02010609060101010101" pitchFamily="2" charset="-122"/>
              </a:rPr>
              <a:t>一、 完成下列英语句子。</a:t>
            </a:r>
            <a:endParaRPr lang="zh-CN" altLang="en-US" sz="3200" b="1" dirty="0">
              <a:solidFill>
                <a:srgbClr val="000099"/>
              </a:solidFill>
              <a:latin typeface="Times New Roman" panose="02020603050405020304" pitchFamily="18" charset="0"/>
              <a:ea typeface="黑体" panose="02010609060101010101" pitchFamily="2" charset="-122"/>
            </a:endParaRPr>
          </a:p>
          <a:p>
            <a:pPr marL="342900" indent="-342900">
              <a:lnSpc>
                <a:spcPct val="130000"/>
              </a:lnSpc>
              <a:spcBef>
                <a:spcPct val="20000"/>
              </a:spcBef>
            </a:pPr>
            <a:r>
              <a:rPr lang="en-US" altLang="zh-CN" sz="3200" b="1">
                <a:latin typeface="Times New Roman" panose="02020603050405020304" pitchFamily="18" charset="0"/>
                <a:ea typeface="黑体" panose="02010609060101010101" pitchFamily="2" charset="-122"/>
              </a:rPr>
              <a:t>1. </a:t>
            </a:r>
            <a:r>
              <a:rPr lang="zh-CN" altLang="en-US" sz="3200" b="1" dirty="0">
                <a:latin typeface="Times New Roman" panose="02020603050405020304" pitchFamily="18" charset="0"/>
                <a:ea typeface="黑体" panose="02010609060101010101" pitchFamily="2" charset="-122"/>
              </a:rPr>
              <a:t>她有礼貌地带我们参观她家。</a:t>
            </a:r>
            <a:r>
              <a:rPr lang="zh-CN" altLang="en-US" sz="3200" b="1">
                <a:latin typeface="Times New Roman" panose="02020603050405020304" pitchFamily="18" charset="0"/>
                <a:ea typeface="黑体" panose="02010609060101010101" pitchFamily="2" charset="-122"/>
              </a:rPr>
              <a:t> </a:t>
            </a:r>
            <a:endParaRPr lang="zh-CN" altLang="en-US" sz="3200" b="1">
              <a:latin typeface="Times New Roman" panose="02020603050405020304" pitchFamily="18" charset="0"/>
              <a:ea typeface="黑体" panose="02010609060101010101" pitchFamily="2" charset="-122"/>
            </a:endParaRPr>
          </a:p>
          <a:p>
            <a:pPr marL="342900" indent="-342900">
              <a:lnSpc>
                <a:spcPct val="130000"/>
              </a:lnSpc>
              <a:spcBef>
                <a:spcPct val="20000"/>
              </a:spcBef>
            </a:pPr>
            <a:r>
              <a:rPr lang="en-US" altLang="zh-CN" sz="3200" b="1">
                <a:latin typeface="Times New Roman" panose="02020603050405020304" pitchFamily="18" charset="0"/>
                <a:ea typeface="黑体" panose="02010609060101010101" pitchFamily="2" charset="-122"/>
              </a:rPr>
              <a:t>She was kind enough to ______ ___</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spcBef>
                <a:spcPct val="20000"/>
              </a:spcBef>
            </a:pPr>
            <a:r>
              <a:rPr lang="en-US" altLang="zh-CN" sz="3200" b="1">
                <a:latin typeface="Times New Roman" panose="02020603050405020304" pitchFamily="18" charset="0"/>
                <a:ea typeface="黑体" panose="02010609060101010101" pitchFamily="2" charset="-122"/>
              </a:rPr>
              <a:t>________her home.  </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spcBef>
                <a:spcPct val="20000"/>
              </a:spcBef>
            </a:pPr>
            <a:r>
              <a:rPr lang="en-US" altLang="zh-CN" sz="3200" b="1">
                <a:latin typeface="Times New Roman" panose="02020603050405020304" pitchFamily="18" charset="0"/>
                <a:ea typeface="黑体" panose="02010609060101010101" pitchFamily="2" charset="-122"/>
              </a:rPr>
              <a:t>2. </a:t>
            </a:r>
            <a:r>
              <a:rPr lang="zh-CN" altLang="en-US" sz="3200" b="1" dirty="0">
                <a:latin typeface="Times New Roman" panose="02020603050405020304" pitchFamily="18" charset="0"/>
                <a:ea typeface="黑体" panose="02010609060101010101" pitchFamily="2" charset="-122"/>
              </a:rPr>
              <a:t>我最喜欢的节目正在直播。</a:t>
            </a:r>
            <a:endParaRPr lang="zh-CN" altLang="en-US" sz="3200" b="1" dirty="0">
              <a:latin typeface="Times New Roman" panose="02020603050405020304" pitchFamily="18" charset="0"/>
              <a:ea typeface="黑体" panose="02010609060101010101" pitchFamily="2" charset="-122"/>
            </a:endParaRPr>
          </a:p>
          <a:p>
            <a:pPr marL="342900" indent="-342900">
              <a:lnSpc>
                <a:spcPct val="130000"/>
              </a:lnSpc>
              <a:spcBef>
                <a:spcPct val="20000"/>
              </a:spcBef>
            </a:pPr>
            <a:r>
              <a:rPr lang="en-US" altLang="zh-CN" sz="3200" b="1">
                <a:latin typeface="Times New Roman" panose="02020603050405020304" pitchFamily="18" charset="0"/>
                <a:ea typeface="黑体" panose="02010609060101010101" pitchFamily="2" charset="-122"/>
              </a:rPr>
              <a:t>My favorite programme is ____ _____.</a:t>
            </a:r>
            <a:endParaRPr lang="en-US" altLang="zh-CN" sz="3200" b="1">
              <a:latin typeface="Times New Roman" panose="02020603050405020304" pitchFamily="18" charset="0"/>
              <a:ea typeface="黑体" panose="02010609060101010101" pitchFamily="2" charset="-122"/>
            </a:endParaRPr>
          </a:p>
        </p:txBody>
      </p:sp>
      <p:sp>
        <p:nvSpPr>
          <p:cNvPr id="64515" name="文本框 64514"/>
          <p:cNvSpPr txBox="1"/>
          <p:nvPr/>
        </p:nvSpPr>
        <p:spPr>
          <a:xfrm>
            <a:off x="4761865" y="3236913"/>
            <a:ext cx="2181225" cy="725487"/>
          </a:xfrm>
          <a:prstGeom prst="rect">
            <a:avLst/>
          </a:prstGeom>
          <a:noFill/>
          <a:ln w="9525">
            <a:noFill/>
          </a:ln>
        </p:spPr>
        <p:txBody>
          <a:bodyPr anchor="t">
            <a:spAutoFit/>
          </a:bodyPr>
          <a:p>
            <a:pPr>
              <a:lnSpc>
                <a:spcPct val="130000"/>
              </a:lnSpc>
              <a:spcBef>
                <a:spcPct val="20000"/>
              </a:spcBef>
            </a:pPr>
            <a:r>
              <a:rPr lang="en-US" altLang="zh-CN" sz="3200" b="1">
                <a:solidFill>
                  <a:srgbClr val="FF0000"/>
                </a:solidFill>
                <a:latin typeface="Times New Roman" panose="02020603050405020304" pitchFamily="18" charset="0"/>
                <a:ea typeface="宋体" panose="02010600030101010101" pitchFamily="2" charset="-122"/>
              </a:rPr>
              <a:t>show    us</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64516" name="文本框 64515"/>
          <p:cNvSpPr txBox="1"/>
          <p:nvPr/>
        </p:nvSpPr>
        <p:spPr>
          <a:xfrm>
            <a:off x="619125" y="3962400"/>
            <a:ext cx="1819275" cy="725488"/>
          </a:xfrm>
          <a:prstGeom prst="rect">
            <a:avLst/>
          </a:prstGeom>
          <a:noFill/>
          <a:ln w="9525">
            <a:noFill/>
          </a:ln>
        </p:spPr>
        <p:txBody>
          <a:bodyPr anchor="t">
            <a:spAutoFit/>
          </a:bodyPr>
          <a:p>
            <a:pPr>
              <a:lnSpc>
                <a:spcPct val="130000"/>
              </a:lnSpc>
              <a:spcBef>
                <a:spcPct val="20000"/>
              </a:spcBef>
            </a:pPr>
            <a:r>
              <a:rPr lang="en-US" altLang="zh-CN" sz="3200" b="1">
                <a:solidFill>
                  <a:srgbClr val="FF0000"/>
                </a:solidFill>
                <a:latin typeface="Times New Roman" panose="02020603050405020304" pitchFamily="18" charset="0"/>
                <a:ea typeface="宋体" panose="02010600030101010101" pitchFamily="2" charset="-122"/>
              </a:rPr>
              <a:t>around</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64517" name="文本框 64516"/>
          <p:cNvSpPr txBox="1"/>
          <p:nvPr/>
        </p:nvSpPr>
        <p:spPr>
          <a:xfrm>
            <a:off x="5283200" y="5410200"/>
            <a:ext cx="2108200" cy="725488"/>
          </a:xfrm>
          <a:prstGeom prst="rect">
            <a:avLst/>
          </a:prstGeom>
          <a:noFill/>
          <a:ln w="9525">
            <a:noFill/>
          </a:ln>
        </p:spPr>
        <p:txBody>
          <a:bodyPr anchor="t">
            <a:spAutoFit/>
          </a:bodyPr>
          <a:p>
            <a:pPr>
              <a:lnSpc>
                <a:spcPct val="130000"/>
              </a:lnSpc>
              <a:spcBef>
                <a:spcPct val="20000"/>
              </a:spcBef>
            </a:pPr>
            <a:r>
              <a:rPr lang="en-US" altLang="zh-CN" sz="3200" b="1">
                <a:solidFill>
                  <a:srgbClr val="FF0000"/>
                </a:solidFill>
                <a:latin typeface="Times New Roman" panose="02020603050405020304" pitchFamily="18" charset="0"/>
                <a:ea typeface="宋体" panose="02010600030101010101" pitchFamily="2" charset="-122"/>
              </a:rPr>
              <a:t>on      air</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4102" name="矩形 64518"/>
          <p:cNvSpPr/>
          <p:nvPr/>
        </p:nvSpPr>
        <p:spPr>
          <a:xfrm>
            <a:off x="609600" y="609600"/>
            <a:ext cx="3810000" cy="7620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Let's review</a:t>
            </a:r>
            <a:endParaRPr lang="zh-CN" altLang="en-US" sz="36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ox(in)">
                                      <p:cBhvr>
                                        <p:cTn id="7" dur="500"/>
                                        <p:tgtEl>
                                          <p:spTgt spid="64515"/>
                                        </p:tgtEl>
                                      </p:cBhvr>
                                    </p:animEffect>
                                  </p:childTnLst>
                                </p:cTn>
                              </p:par>
                              <p:par>
                                <p:cTn id="8" presetID="4" presetClass="entr" presetSubtype="16" fill="hold" nodeType="withEffect">
                                  <p:stCondLst>
                                    <p:cond delay="0"/>
                                  </p:stCondLst>
                                  <p:childTnLst>
                                    <p:set>
                                      <p:cBhvr>
                                        <p:cTn id="9" dur="1" fill="hold">
                                          <p:stCondLst>
                                            <p:cond delay="0"/>
                                          </p:stCondLst>
                                        </p:cTn>
                                        <p:tgtEl>
                                          <p:spTgt spid="64516">
                                            <p:txEl>
                                              <p:charRg st="0" end="7"/>
                                            </p:txEl>
                                          </p:spTgt>
                                        </p:tgtEl>
                                        <p:attrNameLst>
                                          <p:attrName>style.visibility</p:attrName>
                                        </p:attrNameLst>
                                      </p:cBhvr>
                                      <p:to>
                                        <p:strVal val="visible"/>
                                      </p:to>
                                    </p:set>
                                    <p:animEffect transition="in" filter="box(in)">
                                      <p:cBhvr>
                                        <p:cTn id="10" dur="500"/>
                                        <p:tgtEl>
                                          <p:spTgt spid="64516">
                                            <p:txEl>
                                              <p:charRg st="0"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box(in)">
                                      <p:cBhvr>
                                        <p:cTn id="15"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33793"/>
          <p:cNvSpPr/>
          <p:nvPr/>
        </p:nvSpPr>
        <p:spPr>
          <a:xfrm>
            <a:off x="762000" y="685800"/>
            <a:ext cx="7543800" cy="5349875"/>
          </a:xfrm>
          <a:prstGeom prst="rect">
            <a:avLst/>
          </a:prstGeom>
          <a:noFill/>
          <a:ln w="9525">
            <a:noFill/>
          </a:ln>
        </p:spPr>
        <p:txBody>
          <a:bodyPr anchor="t">
            <a:spAutoFit/>
          </a:bodyPr>
          <a:p>
            <a:pPr>
              <a:lnSpc>
                <a:spcPct val="135000"/>
              </a:lnSpc>
              <a:buClr>
                <a:srgbClr val="0000FF"/>
              </a:buClr>
              <a:buFont typeface="Wingdings" panose="05000000000000000000" pitchFamily="2" charset="2"/>
            </a:pPr>
            <a:r>
              <a:rPr lang="en-US" altLang="zh-CN" sz="3200" b="1">
                <a:solidFill>
                  <a:srgbClr val="FF0000"/>
                </a:solidFill>
                <a:latin typeface="Times New Roman" panose="02020603050405020304" pitchFamily="18" charset="0"/>
                <a:ea typeface="黑体" panose="02010609060101010101" pitchFamily="2" charset="-122"/>
              </a:rPr>
              <a:t>2) close to  </a:t>
            </a:r>
            <a:r>
              <a:rPr lang="zh-CN" altLang="en-US" sz="3200" b="1">
                <a:solidFill>
                  <a:srgbClr val="FF0000"/>
                </a:solidFill>
                <a:latin typeface="Times New Roman" panose="02020603050405020304" pitchFamily="18" charset="0"/>
                <a:ea typeface="黑体" panose="02010609060101010101" pitchFamily="2" charset="-122"/>
              </a:rPr>
              <a:t>临近，靠近 </a:t>
            </a:r>
            <a:endParaRPr lang="zh-CN" altLang="en-US" sz="3200" b="1">
              <a:solidFill>
                <a:srgbClr val="FF0000"/>
              </a:solidFill>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zh-CN" altLang="en-US" sz="3200" b="1">
                <a:solidFill>
                  <a:srgbClr val="FF0000"/>
                </a:solidFill>
                <a:latin typeface="Times New Roman" panose="02020603050405020304" pitchFamily="18" charset="0"/>
                <a:ea typeface="黑体" panose="02010609060101010101" pitchFamily="2" charset="-122"/>
              </a:rPr>
              <a:t>   </a:t>
            </a:r>
            <a:r>
              <a:rPr lang="zh-CN" altLang="en-US" sz="3200" b="1" dirty="0">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sit close to sth  </a:t>
            </a:r>
            <a:r>
              <a:rPr lang="zh-CN" altLang="en-US" sz="3200" b="1">
                <a:solidFill>
                  <a:srgbClr val="FF0000"/>
                </a:solidFill>
                <a:latin typeface="Times New Roman" panose="02020603050405020304" pitchFamily="18" charset="0"/>
                <a:ea typeface="黑体" panose="02010609060101010101" pitchFamily="2" charset="-122"/>
              </a:rPr>
              <a:t>坐在</a:t>
            </a:r>
            <a:r>
              <a:rPr lang="en-US" altLang="zh-CN" sz="3200" b="1">
                <a:solidFill>
                  <a:srgbClr val="FF0000"/>
                </a:solidFill>
                <a:latin typeface="Times New Roman" panose="02020603050405020304" pitchFamily="18" charset="0"/>
                <a:ea typeface="黑体" panose="02010609060101010101" pitchFamily="2" charset="-122"/>
              </a:rPr>
              <a:t>…</a:t>
            </a:r>
            <a:r>
              <a:rPr lang="zh-CN" altLang="en-US" sz="3200" b="1">
                <a:solidFill>
                  <a:srgbClr val="FF0000"/>
                </a:solidFill>
                <a:latin typeface="Times New Roman" panose="02020603050405020304" pitchFamily="18" charset="0"/>
                <a:ea typeface="黑体" panose="02010609060101010101" pitchFamily="2" charset="-122"/>
              </a:rPr>
              <a:t>的旁边</a:t>
            </a:r>
            <a:endParaRPr lang="zh-CN" altLang="en-US" sz="3200" b="1">
              <a:solidFill>
                <a:srgbClr val="FF0000"/>
              </a:solidFill>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en-US" altLang="zh-CN" sz="3200" b="1">
                <a:solidFill>
                  <a:srgbClr val="FF0000"/>
                </a:solidFill>
                <a:latin typeface="Times New Roman" panose="02020603050405020304" pitchFamily="18" charset="0"/>
                <a:ea typeface="黑体" panose="02010609060101010101" pitchFamily="2" charset="-122"/>
              </a:rPr>
              <a:t>    close</a:t>
            </a:r>
            <a:r>
              <a:rPr lang="zh-CN" altLang="en-US" sz="3200" b="1">
                <a:solidFill>
                  <a:srgbClr val="0000FF"/>
                </a:solidFill>
                <a:latin typeface="Times New Roman" panose="02020603050405020304" pitchFamily="18" charset="0"/>
                <a:ea typeface="黑体" panose="02010609060101010101" pitchFamily="2" charset="-122"/>
              </a:rPr>
              <a:t>在这里是形容词</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a:solidFill>
                  <a:srgbClr val="0000FF"/>
                </a:solidFill>
                <a:latin typeface="Times New Roman" panose="02020603050405020304" pitchFamily="18" charset="0"/>
                <a:ea typeface="黑体" panose="02010609060101010101" pitchFamily="2" charset="-122"/>
              </a:rPr>
              <a:t>意思是“离得近</a:t>
            </a:r>
            <a:r>
              <a:rPr lang="en-US" altLang="zh-CN" sz="3200" b="1">
                <a:solidFill>
                  <a:srgbClr val="0000FF"/>
                </a:solidFill>
                <a:latin typeface="Times New Roman" panose="02020603050405020304" pitchFamily="18" charset="0"/>
                <a:ea typeface="黑体" panose="02010609060101010101" pitchFamily="2" charset="-122"/>
              </a:rPr>
              <a:t>, </a:t>
            </a:r>
            <a:endParaRPr lang="en-US" altLang="zh-CN" sz="3200" b="1">
              <a:solidFill>
                <a:srgbClr val="0000FF"/>
              </a:solidFill>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距</a:t>
            </a:r>
            <a:r>
              <a:rPr lang="zh-CN" altLang="en-US" sz="3200" b="1">
                <a:solidFill>
                  <a:srgbClr val="0000FF"/>
                </a:solidFill>
                <a:latin typeface="Times New Roman" panose="02020603050405020304" pitchFamily="18" charset="0"/>
                <a:ea typeface="黑体" panose="02010609060101010101" pitchFamily="2" charset="-122"/>
              </a:rPr>
              <a:t>离短”</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a:solidFill>
                  <a:srgbClr val="0000FF"/>
                </a:solidFill>
                <a:latin typeface="Times New Roman" panose="02020603050405020304" pitchFamily="18" charset="0"/>
                <a:ea typeface="黑体" panose="02010609060101010101" pitchFamily="2" charset="-122"/>
              </a:rPr>
              <a:t>它还有“关上”的意思</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a:solidFill>
                  <a:srgbClr val="0000FF"/>
                </a:solidFill>
                <a:latin typeface="Times New Roman" panose="02020603050405020304" pitchFamily="18" charset="0"/>
                <a:ea typeface="黑体" panose="02010609060101010101" pitchFamily="2" charset="-122"/>
              </a:rPr>
              <a:t>如</a:t>
            </a:r>
            <a:r>
              <a:rPr lang="en-US" altLang="zh-CN" sz="3200" b="1">
                <a:solidFill>
                  <a:srgbClr val="0000FF"/>
                </a:solidFill>
                <a:latin typeface="Times New Roman" panose="02020603050405020304" pitchFamily="18" charset="0"/>
                <a:ea typeface="黑体" panose="02010609060101010101" pitchFamily="2" charset="-122"/>
              </a:rPr>
              <a:t>:</a:t>
            </a:r>
            <a:endParaRPr lang="en-US" altLang="zh-CN" sz="3200" b="1">
              <a:solidFill>
                <a:srgbClr val="0000FF"/>
              </a:solidFill>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The tables were </a:t>
            </a:r>
            <a:r>
              <a:rPr lang="en-US" altLang="zh-CN" sz="3200" b="1">
                <a:solidFill>
                  <a:srgbClr val="FF0000"/>
                </a:solidFill>
                <a:latin typeface="Times New Roman" panose="02020603050405020304" pitchFamily="18" charset="0"/>
                <a:ea typeface="黑体" panose="02010609060101010101" pitchFamily="2" charset="-122"/>
              </a:rPr>
              <a:t>close</a:t>
            </a:r>
            <a:r>
              <a:rPr lang="en-US" altLang="zh-CN" sz="3200" b="1">
                <a:latin typeface="Times New Roman" panose="02020603050405020304" pitchFamily="18" charset="0"/>
                <a:ea typeface="黑体" panose="02010609060101010101" pitchFamily="2" charset="-122"/>
              </a:rPr>
              <a:t> to the wall. </a:t>
            </a:r>
            <a:endParaRPr lang="en-US" altLang="zh-CN" sz="3200" b="1">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桌</a:t>
            </a:r>
            <a:r>
              <a:rPr lang="zh-CN" altLang="en-US" sz="3200" b="1">
                <a:solidFill>
                  <a:schemeClr val="hlink"/>
                </a:solidFill>
                <a:latin typeface="Times New Roman" panose="02020603050405020304" pitchFamily="18" charset="0"/>
                <a:ea typeface="黑体" panose="02010609060101010101" pitchFamily="2" charset="-122"/>
              </a:rPr>
              <a:t>子靠墙放着。</a:t>
            </a:r>
            <a:endParaRPr lang="zh-CN" altLang="en-US" sz="3200" b="1">
              <a:solidFill>
                <a:schemeClr val="hlink"/>
              </a:solidFill>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Slowly he </a:t>
            </a:r>
            <a:r>
              <a:rPr lang="en-US" altLang="zh-CN" sz="3200" b="1">
                <a:solidFill>
                  <a:srgbClr val="FF0000"/>
                </a:solidFill>
                <a:latin typeface="Times New Roman" panose="02020603050405020304" pitchFamily="18" charset="0"/>
                <a:ea typeface="黑体" panose="02010609060101010101" pitchFamily="2" charset="-122"/>
              </a:rPr>
              <a:t>closed</a:t>
            </a:r>
            <a:r>
              <a:rPr lang="en-US" altLang="zh-CN" sz="3200" b="1">
                <a:latin typeface="Times New Roman" panose="02020603050405020304" pitchFamily="18" charset="0"/>
                <a:ea typeface="黑体" panose="02010609060101010101" pitchFamily="2" charset="-122"/>
              </a:rPr>
              <a:t> the book. </a:t>
            </a:r>
            <a:endParaRPr lang="en-US" altLang="zh-CN" sz="3200" b="1">
              <a:latin typeface="Times New Roman" panose="02020603050405020304" pitchFamily="18" charset="0"/>
              <a:ea typeface="黑体" panose="02010609060101010101" pitchFamily="2" charset="-122"/>
            </a:endParaRPr>
          </a:p>
          <a:p>
            <a:pPr>
              <a:lnSpc>
                <a:spcPct val="13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他</a:t>
            </a:r>
            <a:r>
              <a:rPr lang="zh-CN" altLang="en-US" sz="3200" b="1">
                <a:solidFill>
                  <a:schemeClr val="hlink"/>
                </a:solidFill>
                <a:latin typeface="Times New Roman" panose="02020603050405020304" pitchFamily="18" charset="0"/>
                <a:ea typeface="黑体" panose="02010609060101010101" pitchFamily="2" charset="-122"/>
              </a:rPr>
              <a:t>慢慢地合上了</a:t>
            </a:r>
            <a:r>
              <a:rPr lang="zh-CN" altLang="en-US" sz="3200" b="1" dirty="0">
                <a:solidFill>
                  <a:schemeClr val="hlink"/>
                </a:solidFill>
                <a:latin typeface="Times New Roman" panose="02020603050405020304" pitchFamily="18" charset="0"/>
                <a:ea typeface="黑体" panose="02010609060101010101" pitchFamily="2" charset="-122"/>
              </a:rPr>
              <a:t>书。</a:t>
            </a:r>
            <a:r>
              <a:rPr lang="zh-CN" altLang="en-US" sz="3200" b="1" dirty="0">
                <a:latin typeface="Times New Roman" panose="02020603050405020304" pitchFamily="18" charset="0"/>
                <a:ea typeface="黑体" panose="02010609060101010101" pitchFamily="2" charset="-122"/>
              </a:rPr>
              <a:t>  </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blinds(horizontal)">
                                      <p:cBhvr>
                                        <p:cTn id="7" dur="500"/>
                                        <p:tgtEl>
                                          <p:spTgt spid="3993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7">
                                            <p:txEl>
                                              <p:pRg st="1" end="1"/>
                                            </p:txEl>
                                          </p:spTgt>
                                        </p:tgtEl>
                                        <p:attrNameLst>
                                          <p:attrName>style.visibility</p:attrName>
                                        </p:attrNameLst>
                                      </p:cBhvr>
                                      <p:to>
                                        <p:strVal val="visible"/>
                                      </p:to>
                                    </p:set>
                                    <p:animEffect transition="in" filter="blinds(horizontal)">
                                      <p:cBhvr>
                                        <p:cTn id="10" dur="500"/>
                                        <p:tgtEl>
                                          <p:spTgt spid="399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9937">
                                            <p:txEl>
                                              <p:pRg st="2" end="2"/>
                                            </p:txEl>
                                          </p:spTgt>
                                        </p:tgtEl>
                                        <p:attrNameLst>
                                          <p:attrName>style.visibility</p:attrName>
                                        </p:attrNameLst>
                                      </p:cBhvr>
                                      <p:to>
                                        <p:strVal val="visible"/>
                                      </p:to>
                                    </p:set>
                                    <p:animEffect transition="in" filter="box(in)">
                                      <p:cBhvr>
                                        <p:cTn id="15" dur="2000"/>
                                        <p:tgtEl>
                                          <p:spTgt spid="39937">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9937">
                                            <p:txEl>
                                              <p:pRg st="3" end="3"/>
                                            </p:txEl>
                                          </p:spTgt>
                                        </p:tgtEl>
                                        <p:attrNameLst>
                                          <p:attrName>style.visibility</p:attrName>
                                        </p:attrNameLst>
                                      </p:cBhvr>
                                      <p:to>
                                        <p:strVal val="visible"/>
                                      </p:to>
                                    </p:set>
                                    <p:animEffect transition="in" filter="box(in)">
                                      <p:cBhvr>
                                        <p:cTn id="18" dur="2000"/>
                                        <p:tgtEl>
                                          <p:spTgt spid="3993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9937">
                                            <p:txEl>
                                              <p:pRg st="5" end="5"/>
                                            </p:txEl>
                                          </p:spTgt>
                                        </p:tgtEl>
                                        <p:attrNameLst>
                                          <p:attrName>style.visibility</p:attrName>
                                        </p:attrNameLst>
                                      </p:cBhvr>
                                      <p:to>
                                        <p:strVal val="visible"/>
                                      </p:to>
                                    </p:set>
                                    <p:animEffect transition="in" filter="barn(inVertical)">
                                      <p:cBhvr>
                                        <p:cTn id="23" dur="500"/>
                                        <p:tgtEl>
                                          <p:spTgt spid="3993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9937">
                                            <p:txEl>
                                              <p:pRg st="7" end="7"/>
                                            </p:txEl>
                                          </p:spTgt>
                                        </p:tgtEl>
                                        <p:attrNameLst>
                                          <p:attrName>style.visibility</p:attrName>
                                        </p:attrNameLst>
                                      </p:cBhvr>
                                      <p:to>
                                        <p:strVal val="visible"/>
                                      </p:to>
                                    </p:set>
                                    <p:anim calcmode="lin" valueType="num">
                                      <p:cBhvr additive="base">
                                        <p:cTn id="28" dur="500" fill="hold"/>
                                        <p:tgtEl>
                                          <p:spTgt spid="39937">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993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9937">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9937">
                                            <p:txEl>
                                              <p:pRg st="6" end="6"/>
                                            </p:txEl>
                                          </p:spTgt>
                                        </p:tgtEl>
                                        <p:attrNameLst>
                                          <p:attrName>style.visibility</p:attrName>
                                        </p:attrNameLst>
                                      </p:cBhvr>
                                      <p:to>
                                        <p:strVal val="visible"/>
                                      </p:to>
                                    </p:set>
                                    <p:animEffect transition="in" filter="blinds(horizontal)">
                                      <p:cBhvr>
                                        <p:cTn id="38" dur="500"/>
                                        <p:tgtEl>
                                          <p:spTgt spid="399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34817"/>
          <p:cNvSpPr/>
          <p:nvPr/>
        </p:nvSpPr>
        <p:spPr>
          <a:xfrm>
            <a:off x="457200" y="838200"/>
            <a:ext cx="8134350" cy="5287645"/>
          </a:xfrm>
          <a:prstGeom prst="rect">
            <a:avLst/>
          </a:prstGeom>
          <a:noFill/>
          <a:ln w="9525">
            <a:noFill/>
          </a:ln>
        </p:spPr>
        <p:txBody>
          <a:bodyPr wrap="none" lIns="91422" tIns="45711" rIns="91422" bIns="45711" anchor="t"/>
          <a:p>
            <a:pPr>
              <a:lnSpc>
                <a:spcPct val="170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3) listening to my favourite programmes, and  </a:t>
            </a:r>
            <a:endParaRPr lang="en-US" altLang="zh-CN" sz="3200" b="1">
              <a:latin typeface="Times New Roman" panose="02020603050405020304" pitchFamily="18" charset="0"/>
              <a:ea typeface="黑体" panose="02010609060101010101" pitchFamily="2" charset="-122"/>
            </a:endParaRPr>
          </a:p>
          <a:p>
            <a:pPr>
              <a:lnSpc>
                <a:spcPct val="170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to the voices of my favourite presenters. </a:t>
            </a:r>
            <a:endParaRPr lang="en-US" altLang="zh-CN" sz="3200" b="1">
              <a:latin typeface="Times New Roman" panose="02020603050405020304" pitchFamily="18" charset="0"/>
              <a:ea typeface="黑体" panose="02010609060101010101" pitchFamily="2" charset="-122"/>
            </a:endParaRPr>
          </a:p>
          <a:p>
            <a:pPr>
              <a:lnSpc>
                <a:spcPct val="170000"/>
              </a:lnSpc>
              <a:buClr>
                <a:srgbClr val="0000FF"/>
              </a:buClr>
              <a:buFont typeface="Wingdings" panose="05000000000000000000" pitchFamily="2" charset="2"/>
            </a:pPr>
            <a:r>
              <a:rPr lang="en-US" altLang="zh-CN" sz="3200" b="1">
                <a:solidFill>
                  <a:schemeClr val="accent1"/>
                </a:solidFill>
                <a:latin typeface="Times New Roman" panose="02020603050405020304" pitchFamily="18" charset="0"/>
                <a:ea typeface="黑体" panose="02010609060101010101" pitchFamily="2" charset="-122"/>
              </a:rPr>
              <a:t>    </a:t>
            </a:r>
            <a:r>
              <a:rPr lang="zh-CN" altLang="en-US" sz="3200" b="1">
                <a:solidFill>
                  <a:schemeClr val="accent1"/>
                </a:solidFill>
                <a:latin typeface="Times New Roman" panose="02020603050405020304" pitchFamily="18" charset="0"/>
                <a:ea typeface="黑体" panose="02010609060101010101" pitchFamily="2" charset="-122"/>
              </a:rPr>
              <a:t>在句中作状语</a:t>
            </a:r>
            <a:r>
              <a:rPr lang="en-US" altLang="zh-CN" sz="3200" b="1">
                <a:solidFill>
                  <a:schemeClr val="accent1"/>
                </a:solidFill>
                <a:latin typeface="Times New Roman" panose="02020603050405020304" pitchFamily="18" charset="0"/>
                <a:ea typeface="黑体" panose="02010609060101010101" pitchFamily="2" charset="-122"/>
              </a:rPr>
              <a:t>, </a:t>
            </a:r>
            <a:r>
              <a:rPr lang="zh-CN" altLang="en-US" sz="3200" b="1">
                <a:solidFill>
                  <a:schemeClr val="accent1"/>
                </a:solidFill>
                <a:latin typeface="Times New Roman" panose="02020603050405020304" pitchFamily="18" charset="0"/>
                <a:ea typeface="黑体" panose="02010609060101010101" pitchFamily="2" charset="-122"/>
              </a:rPr>
              <a:t>表示伴随情况。</a:t>
            </a:r>
            <a:endParaRPr lang="zh-CN" altLang="en-US" sz="3200" b="1">
              <a:solidFill>
                <a:schemeClr val="accent1"/>
              </a:solidFill>
              <a:latin typeface="Times New Roman" panose="02020603050405020304" pitchFamily="18" charset="0"/>
              <a:ea typeface="黑体" panose="02010609060101010101" pitchFamily="2" charset="-122"/>
            </a:endParaRPr>
          </a:p>
          <a:p>
            <a:pPr>
              <a:lnSpc>
                <a:spcPct val="170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4) </a:t>
            </a:r>
            <a:r>
              <a:rPr lang="en-US" altLang="zh-CN" sz="3200" b="1">
                <a:solidFill>
                  <a:srgbClr val="FF0066"/>
                </a:solidFill>
                <a:latin typeface="Times New Roman" panose="02020603050405020304" pitchFamily="18" charset="0"/>
                <a:ea typeface="黑体" panose="02010609060101010101" pitchFamily="2" charset="-122"/>
              </a:rPr>
              <a:t>my favourite programmes </a:t>
            </a:r>
            <a:r>
              <a:rPr lang="zh-CN" altLang="en-US" sz="3200" b="1">
                <a:solidFill>
                  <a:srgbClr val="FF0066"/>
                </a:solidFill>
                <a:latin typeface="Times New Roman" panose="02020603050405020304" pitchFamily="18" charset="0"/>
                <a:ea typeface="黑体" panose="02010609060101010101" pitchFamily="2" charset="-122"/>
              </a:rPr>
              <a:t>和 </a:t>
            </a:r>
            <a:r>
              <a:rPr lang="en-US" altLang="zh-CN" sz="3200" b="1">
                <a:solidFill>
                  <a:srgbClr val="FF0066"/>
                </a:solidFill>
                <a:latin typeface="Times New Roman" panose="02020603050405020304" pitchFamily="18" charset="0"/>
                <a:ea typeface="黑体" panose="02010609060101010101" pitchFamily="2" charset="-122"/>
              </a:rPr>
              <a:t>the voices of  </a:t>
            </a:r>
            <a:endParaRPr lang="en-US" altLang="zh-CN" sz="3200" b="1">
              <a:solidFill>
                <a:srgbClr val="FF0066"/>
              </a:solidFill>
              <a:latin typeface="Times New Roman" panose="02020603050405020304" pitchFamily="18" charset="0"/>
              <a:ea typeface="黑体" panose="02010609060101010101" pitchFamily="2" charset="-122"/>
            </a:endParaRPr>
          </a:p>
          <a:p>
            <a:pPr>
              <a:lnSpc>
                <a:spcPct val="170000"/>
              </a:lnSpc>
              <a:buClr>
                <a:srgbClr val="0000FF"/>
              </a:buClr>
              <a:buFont typeface="Wingdings" panose="05000000000000000000" pitchFamily="2" charset="2"/>
            </a:pPr>
            <a:r>
              <a:rPr lang="en-US" altLang="zh-CN" sz="3200" b="1">
                <a:solidFill>
                  <a:srgbClr val="FF0066"/>
                </a:solidFill>
                <a:latin typeface="Times New Roman" panose="02020603050405020304" pitchFamily="18" charset="0"/>
                <a:ea typeface="黑体" panose="02010609060101010101" pitchFamily="2" charset="-122"/>
              </a:rPr>
              <a:t>    my favourite presenters </a:t>
            </a:r>
            <a:r>
              <a:rPr lang="zh-CN" altLang="en-US" sz="3200" b="1">
                <a:solidFill>
                  <a:srgbClr val="FF0066"/>
                </a:solidFill>
                <a:latin typeface="Times New Roman" panose="02020603050405020304" pitchFamily="18" charset="0"/>
                <a:ea typeface="黑体" panose="02010609060101010101" pitchFamily="2" charset="-122"/>
              </a:rPr>
              <a:t>并列作</a:t>
            </a:r>
            <a:r>
              <a:rPr lang="en-US" altLang="zh-CN" sz="3200" b="1">
                <a:latin typeface="Times New Roman" panose="02020603050405020304" pitchFamily="18" charset="0"/>
                <a:ea typeface="黑体" panose="02010609060101010101" pitchFamily="2" charset="-122"/>
              </a:rPr>
              <a:t>listening to  </a:t>
            </a:r>
            <a:endParaRPr lang="en-US" altLang="zh-CN" sz="3200" b="1">
              <a:latin typeface="Times New Roman" panose="02020603050405020304" pitchFamily="18" charset="0"/>
              <a:ea typeface="黑体" panose="02010609060101010101" pitchFamily="2" charset="-122"/>
            </a:endParaRPr>
          </a:p>
          <a:p>
            <a:pPr>
              <a:lnSpc>
                <a:spcPct val="170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的</a:t>
            </a:r>
            <a:r>
              <a:rPr lang="zh-CN" altLang="en-US" sz="3200" b="1">
                <a:solidFill>
                  <a:srgbClr val="FF0066"/>
                </a:solidFill>
                <a:latin typeface="Times New Roman" panose="02020603050405020304" pitchFamily="18" charset="0"/>
                <a:ea typeface="黑体" panose="02010609060101010101" pitchFamily="2" charset="-122"/>
              </a:rPr>
              <a:t>宾语</a:t>
            </a:r>
            <a:r>
              <a:rPr lang="en-US" altLang="zh-CN" sz="3200" b="1">
                <a:latin typeface="Times New Roman" panose="02020603050405020304" pitchFamily="18" charset="0"/>
                <a:ea typeface="黑体" panose="02010609060101010101" pitchFamily="2" charset="-122"/>
              </a:rPr>
              <a:t>, and </a:t>
            </a:r>
            <a:r>
              <a:rPr lang="zh-CN" altLang="en-US" sz="3200" b="1">
                <a:latin typeface="Times New Roman" panose="02020603050405020304" pitchFamily="18" charset="0"/>
                <a:ea typeface="黑体" panose="02010609060101010101" pitchFamily="2" charset="-122"/>
              </a:rPr>
              <a:t>后面省略了</a:t>
            </a:r>
            <a:r>
              <a:rPr lang="en-US" altLang="zh-CN" sz="3200" b="1">
                <a:latin typeface="Times New Roman" panose="02020603050405020304" pitchFamily="18" charset="0"/>
                <a:ea typeface="黑体" panose="02010609060101010101" pitchFamily="2" charset="-122"/>
              </a:rPr>
              <a:t>listening</a:t>
            </a:r>
            <a:r>
              <a:rPr lang="zh-CN" altLang="en-US" sz="3200" b="1">
                <a:latin typeface="Times New Roman" panose="02020603050405020304" pitchFamily="18" charset="0"/>
                <a:ea typeface="黑体" panose="02010609060101010101" pitchFamily="2" charset="-122"/>
              </a:rPr>
              <a:t>。</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Effect transition="in" filter="box(in)">
                                      <p:cBhvr>
                                        <p:cTn id="7" dur="2000"/>
                                        <p:tgtEl>
                                          <p:spTgt spid="4096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0961">
                                            <p:txEl>
                                              <p:pRg st="1" end="1"/>
                                            </p:txEl>
                                          </p:spTgt>
                                        </p:tgtEl>
                                        <p:attrNameLst>
                                          <p:attrName>style.visibility</p:attrName>
                                        </p:attrNameLst>
                                      </p:cBhvr>
                                      <p:to>
                                        <p:strVal val="visible"/>
                                      </p:to>
                                    </p:set>
                                    <p:animEffect transition="in" filter="box(in)">
                                      <p:cBhvr>
                                        <p:cTn id="10" dur="2000"/>
                                        <p:tgtEl>
                                          <p:spTgt spid="4096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0961">
                                            <p:txEl>
                                              <p:pRg st="2" end="2"/>
                                            </p:txEl>
                                          </p:spTgt>
                                        </p:tgtEl>
                                        <p:attrNameLst>
                                          <p:attrName>style.visibility</p:attrName>
                                        </p:attrNameLst>
                                      </p:cBhvr>
                                      <p:to>
                                        <p:strVal val="visible"/>
                                      </p:to>
                                    </p:set>
                                    <p:animEffect transition="in" filter="box(in)">
                                      <p:cBhvr>
                                        <p:cTn id="13" dur="2000"/>
                                        <p:tgtEl>
                                          <p:spTgt spid="4096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61">
                                            <p:txEl>
                                              <p:pRg st="3" end="3"/>
                                            </p:txEl>
                                          </p:spTgt>
                                        </p:tgtEl>
                                        <p:attrNameLst>
                                          <p:attrName>style.visibility</p:attrName>
                                        </p:attrNameLst>
                                      </p:cBhvr>
                                      <p:to>
                                        <p:strVal val="visible"/>
                                      </p:to>
                                    </p:set>
                                    <p:animEffect transition="in" filter="barn(inVertical)">
                                      <p:cBhvr>
                                        <p:cTn id="18" dur="500"/>
                                        <p:tgtEl>
                                          <p:spTgt spid="40961">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0961">
                                            <p:txEl>
                                              <p:pRg st="4" end="4"/>
                                            </p:txEl>
                                          </p:spTgt>
                                        </p:tgtEl>
                                        <p:attrNameLst>
                                          <p:attrName>style.visibility</p:attrName>
                                        </p:attrNameLst>
                                      </p:cBhvr>
                                      <p:to>
                                        <p:strVal val="visible"/>
                                      </p:to>
                                    </p:set>
                                    <p:animEffect transition="in" filter="barn(inVertical)">
                                      <p:cBhvr>
                                        <p:cTn id="21" dur="500"/>
                                        <p:tgtEl>
                                          <p:spTgt spid="40961">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0961">
                                            <p:txEl>
                                              <p:pRg st="5" end="5"/>
                                            </p:txEl>
                                          </p:spTgt>
                                        </p:tgtEl>
                                        <p:attrNameLst>
                                          <p:attrName>style.visibility</p:attrName>
                                        </p:attrNameLst>
                                      </p:cBhvr>
                                      <p:to>
                                        <p:strVal val="visible"/>
                                      </p:to>
                                    </p:set>
                                    <p:animEffect transition="in" filter="barn(inVertical)">
                                      <p:cBhvr>
                                        <p:cTn id="24" dur="500"/>
                                        <p:tgtEl>
                                          <p:spTgt spid="409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35841"/>
          <p:cNvSpPr/>
          <p:nvPr/>
        </p:nvSpPr>
        <p:spPr>
          <a:xfrm>
            <a:off x="228600" y="609600"/>
            <a:ext cx="8747125" cy="5940425"/>
          </a:xfrm>
          <a:prstGeom prst="rect">
            <a:avLst/>
          </a:prstGeom>
          <a:noFill/>
          <a:ln w="9525">
            <a:noFill/>
          </a:ln>
        </p:spPr>
        <p:txBody>
          <a:bodyPr lIns="91422" tIns="45711" rIns="91422" bIns="45711" anchor="t">
            <a:spAutoFit/>
          </a:bodyPr>
          <a:p>
            <a:r>
              <a:rPr lang="en-US" altLang="zh-CN" sz="3200" b="1">
                <a:latin typeface="Times New Roman" panose="02020603050405020304" pitchFamily="18" charset="0"/>
                <a:ea typeface="黑体" panose="02010609060101010101" pitchFamily="2" charset="-122"/>
              </a:rPr>
              <a:t>5. </a:t>
            </a:r>
            <a:r>
              <a:rPr lang="en-US" altLang="zh-CN" sz="3200" b="1" u="sng">
                <a:solidFill>
                  <a:srgbClr val="FF0000"/>
                </a:solidFill>
                <a:latin typeface="Times New Roman" panose="02020603050405020304" pitchFamily="18" charset="0"/>
                <a:ea typeface="黑体" panose="02010609060101010101" pitchFamily="2" charset="-122"/>
              </a:rPr>
              <a:t>It seemed that</a:t>
            </a:r>
            <a:r>
              <a:rPr lang="en-US" altLang="zh-CN" sz="3200" b="1">
                <a:solidFill>
                  <a:srgbClr val="3333FF"/>
                </a:solidFill>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they were speaking not to lots </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of listeners but to me </a:t>
            </a:r>
            <a:r>
              <a:rPr lang="en-US" altLang="zh-CN" sz="3200" b="1" u="sng">
                <a:solidFill>
                  <a:srgbClr val="FF0000"/>
                </a:solidFill>
                <a:latin typeface="Times New Roman" panose="02020603050405020304" pitchFamily="18" charset="0"/>
                <a:ea typeface="黑体" panose="02010609060101010101" pitchFamily="2" charset="-122"/>
              </a:rPr>
              <a:t>in person</a:t>
            </a:r>
            <a:r>
              <a:rPr lang="en-US" altLang="zh-CN" sz="3200" b="1">
                <a:solidFill>
                  <a:srgbClr val="FF0000"/>
                </a:solidFill>
                <a:latin typeface="Times New Roman" panose="02020603050405020304" pitchFamily="18" charset="0"/>
                <a:ea typeface="黑体" panose="02010609060101010101" pitchFamily="2" charset="-122"/>
              </a:rPr>
              <a:t>. </a:t>
            </a:r>
            <a:endParaRPr lang="en-US" altLang="zh-CN" sz="3200" b="1">
              <a:solidFill>
                <a:srgbClr val="FF0000"/>
              </a:solidFill>
              <a:latin typeface="Times New Roman" panose="02020603050405020304" pitchFamily="18" charset="0"/>
              <a:ea typeface="黑体" panose="02010609060101010101" pitchFamily="2" charset="-122"/>
            </a:endParaRPr>
          </a:p>
          <a:p>
            <a:r>
              <a:rPr lang="en-US" altLang="zh-CN" sz="3200" b="1">
                <a:solidFill>
                  <a:schemeClr val="hlink"/>
                </a:solidFill>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我感觉他们好像不是在和广大听众说话，</a:t>
            </a:r>
            <a:r>
              <a:rPr lang="zh-CN" altLang="en-US" sz="3200" b="1" dirty="0">
                <a:solidFill>
                  <a:schemeClr val="hlink"/>
                </a:solidFill>
                <a:latin typeface="Times New Roman" panose="02020603050405020304" pitchFamily="18" charset="0"/>
                <a:ea typeface="黑体" panose="02010609060101010101" pitchFamily="2" charset="-122"/>
              </a:rPr>
              <a:t>而是  </a:t>
            </a:r>
            <a:endParaRPr lang="zh-CN" altLang="en-US" sz="3200" b="1" dirty="0">
              <a:solidFill>
                <a:schemeClr val="hlink"/>
              </a:solidFill>
              <a:latin typeface="Times New Roman" panose="02020603050405020304" pitchFamily="18" charset="0"/>
              <a:ea typeface="黑体" panose="02010609060101010101" pitchFamily="2" charset="-122"/>
            </a:endParaRPr>
          </a:p>
          <a:p>
            <a:r>
              <a:rPr lang="zh-CN" altLang="en-US" sz="3200" b="1" dirty="0">
                <a:solidFill>
                  <a:schemeClr val="hlink"/>
                </a:solidFill>
                <a:latin typeface="Times New Roman" panose="02020603050405020304" pitchFamily="18" charset="0"/>
                <a:ea typeface="黑体" panose="02010609060101010101" pitchFamily="2" charset="-122"/>
              </a:rPr>
              <a:t>   在</a:t>
            </a:r>
            <a:r>
              <a:rPr lang="zh-CN" altLang="en-US" sz="3200" b="1">
                <a:solidFill>
                  <a:schemeClr val="hlink"/>
                </a:solidFill>
                <a:latin typeface="Times New Roman" panose="02020603050405020304" pitchFamily="18" charset="0"/>
                <a:ea typeface="黑体" panose="02010609060101010101" pitchFamily="2" charset="-122"/>
              </a:rPr>
              <a:t>亲自和我说。</a:t>
            </a:r>
            <a:endParaRPr lang="zh-CN" altLang="en-US" sz="3200" b="1">
              <a:solidFill>
                <a:schemeClr val="hlink"/>
              </a:solidFill>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buChar char="Ø"/>
            </a:pPr>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It seems that + </a:t>
            </a:r>
            <a:r>
              <a:rPr lang="zh-CN" altLang="en-US" sz="3200" b="1">
                <a:solidFill>
                  <a:srgbClr val="FF0000"/>
                </a:solidFill>
                <a:latin typeface="Times New Roman" panose="02020603050405020304" pitchFamily="18" charset="0"/>
                <a:ea typeface="黑体" panose="02010609060101010101" pitchFamily="2" charset="-122"/>
              </a:rPr>
              <a:t>从句 </a:t>
            </a:r>
            <a:r>
              <a:rPr lang="zh-CN" altLang="en-US" sz="3200" b="1">
                <a:latin typeface="Times New Roman" panose="02020603050405020304" pitchFamily="18" charset="0"/>
                <a:ea typeface="黑体" panose="02010609060101010101" pitchFamily="2" charset="-122"/>
              </a:rPr>
              <a:t>表示</a:t>
            </a:r>
            <a:r>
              <a:rPr lang="zh-CN" altLang="en-US" sz="3200" b="1">
                <a:solidFill>
                  <a:srgbClr val="FF0000"/>
                </a:solidFill>
                <a:latin typeface="Times New Roman" panose="02020603050405020304" pitchFamily="18" charset="0"/>
                <a:ea typeface="黑体" panose="02010609060101010101" pitchFamily="2" charset="-122"/>
              </a:rPr>
              <a:t>“看起来似乎</a:t>
            </a:r>
            <a:r>
              <a:rPr lang="en-US" altLang="zh-CN" sz="3200" b="1">
                <a:solidFill>
                  <a:srgbClr val="FF0000"/>
                </a:solidFill>
                <a:latin typeface="Times New Roman" panose="02020603050405020304" pitchFamily="18" charset="0"/>
                <a:ea typeface="黑体" panose="02010609060101010101" pitchFamily="2" charset="-122"/>
              </a:rPr>
              <a:t>……”;</a:t>
            </a:r>
            <a:r>
              <a:rPr lang="en-US" altLang="zh-CN" sz="3200" b="1">
                <a:solidFill>
                  <a:srgbClr val="0000FF"/>
                </a:solidFill>
                <a:latin typeface="Times New Roman" panose="02020603050405020304" pitchFamily="18" charset="0"/>
                <a:ea typeface="黑体" panose="02010609060101010101" pitchFamily="2" charset="-122"/>
              </a:rPr>
              <a:t>  </a:t>
            </a:r>
            <a:endParaRPr lang="en-US" altLang="zh-CN" sz="3200" b="1">
              <a:solidFill>
                <a:srgbClr val="0000FF"/>
              </a:solidFill>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pPr>
            <a:r>
              <a:rPr lang="en-US" altLang="zh-CN" sz="3200" b="1">
                <a:solidFill>
                  <a:srgbClr val="FF0000"/>
                </a:solidFill>
                <a:latin typeface="Times New Roman" panose="02020603050405020304" pitchFamily="18" charset="0"/>
                <a:ea typeface="黑体" panose="02010609060101010101" pitchFamily="2" charset="-122"/>
              </a:rPr>
              <a:t>     seem</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后面可接形容词</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不定式</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从句。</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He seems very happy to get the book.</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It seems that no one knew the news.</a:t>
            </a:r>
            <a:endParaRPr lang="en-US" altLang="zh-CN" sz="3200" b="1">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 in person</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亲自</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当面</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 will go to the meeting </a:t>
            </a:r>
            <a:r>
              <a:rPr lang="en-US" altLang="zh-CN" sz="3200" b="1">
                <a:solidFill>
                  <a:srgbClr val="FF0000"/>
                </a:solidFill>
                <a:latin typeface="Times New Roman" panose="02020603050405020304" pitchFamily="18" charset="0"/>
                <a:ea typeface="黑体" panose="02010609060101010101" pitchFamily="2" charset="-122"/>
              </a:rPr>
              <a:t>in person</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我将亲自赴会。</a:t>
            </a:r>
            <a:endParaRPr lang="zh-CN" altLang="en-US" sz="3200" b="1">
              <a:solidFill>
                <a:schemeClr val="hlink"/>
              </a:solidFill>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You can ask him</a:t>
            </a:r>
            <a:r>
              <a:rPr lang="en-US" altLang="zh-CN" sz="3200" b="1">
                <a:solidFill>
                  <a:srgbClr val="0000FF"/>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in person</a:t>
            </a:r>
            <a:r>
              <a:rPr lang="en-US" altLang="zh-CN" sz="3200" b="1">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你可以当面问他</a:t>
            </a:r>
            <a:r>
              <a:rPr lang="zh-CN" altLang="en-US" sz="3200" b="1">
                <a:latin typeface="Times New Roman" panose="02020603050405020304" pitchFamily="18" charset="0"/>
                <a:ea typeface="黑体" panose="02010609060101010101" pitchFamily="2" charset="-122"/>
              </a:rPr>
              <a:t>。</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985">
                                            <p:txEl>
                                              <p:pRg st="4" end="4"/>
                                            </p:txEl>
                                          </p:spTgt>
                                        </p:tgtEl>
                                        <p:attrNameLst>
                                          <p:attrName>style.visibility</p:attrName>
                                        </p:attrNameLst>
                                      </p:cBhvr>
                                      <p:to>
                                        <p:strVal val="visible"/>
                                      </p:to>
                                    </p:set>
                                    <p:animEffect transition="in" filter="wheel(1)">
                                      <p:cBhvr>
                                        <p:cTn id="7" dur="2000"/>
                                        <p:tgtEl>
                                          <p:spTgt spid="41985">
                                            <p:txEl>
                                              <p:pRg st="4" end="4"/>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1985">
                                            <p:txEl>
                                              <p:pRg st="5" end="5"/>
                                            </p:txEl>
                                          </p:spTgt>
                                        </p:tgtEl>
                                        <p:attrNameLst>
                                          <p:attrName>style.visibility</p:attrName>
                                        </p:attrNameLst>
                                      </p:cBhvr>
                                      <p:to>
                                        <p:strVal val="visible"/>
                                      </p:to>
                                    </p:set>
                                    <p:animEffect transition="in" filter="wheel(1)">
                                      <p:cBhvr>
                                        <p:cTn id="10" dur="2000"/>
                                        <p:tgtEl>
                                          <p:spTgt spid="4198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1985">
                                            <p:txEl>
                                              <p:pRg st="8" end="8"/>
                                            </p:txEl>
                                          </p:spTgt>
                                        </p:tgtEl>
                                        <p:attrNameLst>
                                          <p:attrName>style.visibility</p:attrName>
                                        </p:attrNameLst>
                                      </p:cBhvr>
                                      <p:to>
                                        <p:strVal val="visible"/>
                                      </p:to>
                                    </p:set>
                                    <p:animEffect transition="in" filter="blinds(horizontal)">
                                      <p:cBhvr>
                                        <p:cTn id="21" dur="500"/>
                                        <p:tgtEl>
                                          <p:spTgt spid="41985">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1985">
                                            <p:txEl>
                                              <p:pRg st="9" end="9"/>
                                            </p:txEl>
                                          </p:spTgt>
                                        </p:tgtEl>
                                        <p:attrNameLst>
                                          <p:attrName>style.visibility</p:attrName>
                                        </p:attrNameLst>
                                      </p:cBhvr>
                                      <p:to>
                                        <p:strVal val="visible"/>
                                      </p:to>
                                    </p:set>
                                    <p:animEffect transition="in" filter="box(in)">
                                      <p:cBhvr>
                                        <p:cTn id="26" dur="2000"/>
                                        <p:tgtEl>
                                          <p:spTgt spid="41985">
                                            <p:txEl>
                                              <p:pRg st="9" end="9"/>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1985">
                                            <p:txEl>
                                              <p:pRg st="10" end="10"/>
                                            </p:txEl>
                                          </p:spTgt>
                                        </p:tgtEl>
                                        <p:attrNameLst>
                                          <p:attrName>style.visibility</p:attrName>
                                        </p:attrNameLst>
                                      </p:cBhvr>
                                      <p:to>
                                        <p:strVal val="visible"/>
                                      </p:to>
                                    </p:set>
                                    <p:animEffect transition="in" filter="box(in)">
                                      <p:cBhvr>
                                        <p:cTn id="29" dur="2000"/>
                                        <p:tgtEl>
                                          <p:spTgt spid="41985">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985">
                                            <p:txEl>
                                              <p:pRg st="11" end="11"/>
                                            </p:txEl>
                                          </p:spTgt>
                                        </p:tgtEl>
                                        <p:attrNameLst>
                                          <p:attrName>style.visibility</p:attrName>
                                        </p:attrNameLst>
                                      </p:cBhvr>
                                      <p:to>
                                        <p:strVal val="visible"/>
                                      </p:to>
                                    </p:set>
                                    <p:animEffect transition="in" filter="barn(inVertical)">
                                      <p:cBhvr>
                                        <p:cTn id="34" dur="500"/>
                                        <p:tgtEl>
                                          <p:spTgt spid="4198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36865"/>
          <p:cNvSpPr/>
          <p:nvPr/>
        </p:nvSpPr>
        <p:spPr>
          <a:xfrm>
            <a:off x="381000" y="536575"/>
            <a:ext cx="8294688" cy="5940425"/>
          </a:xfrm>
          <a:prstGeom prst="rect">
            <a:avLst/>
          </a:prstGeom>
          <a:noFill/>
          <a:ln w="9525">
            <a:noFill/>
          </a:ln>
        </p:spPr>
        <p:txBody>
          <a:bodyPr lIns="91422" tIns="45711" rIns="91422" bIns="45711" anchor="t">
            <a:spAutoFit/>
          </a:bodyPr>
          <a:p>
            <a:r>
              <a:rPr lang="en-US" altLang="zh-CN" sz="3200" b="1">
                <a:latin typeface="Times New Roman" panose="02020603050405020304" pitchFamily="18" charset="0"/>
                <a:ea typeface="黑体" panose="02010609060101010101" pitchFamily="2" charset="-122"/>
              </a:rPr>
              <a:t>6. </a:t>
            </a:r>
            <a:r>
              <a:rPr lang="en-US" altLang="zh-CN" sz="3200" b="1" u="sng">
                <a:solidFill>
                  <a:srgbClr val="FF0000"/>
                </a:solidFill>
                <a:latin typeface="Times New Roman" panose="02020603050405020304" pitchFamily="18" charset="0"/>
                <a:ea typeface="黑体" panose="02010609060101010101" pitchFamily="2" charset="-122"/>
              </a:rPr>
              <a:t>At the age of</a:t>
            </a:r>
            <a:r>
              <a:rPr lang="en-US" altLang="zh-CN" sz="3200" b="1">
                <a:latin typeface="Times New Roman" panose="02020603050405020304" pitchFamily="18" charset="0"/>
                <a:ea typeface="黑体" panose="02010609060101010101" pitchFamily="2" charset="-122"/>
              </a:rPr>
              <a:t> nine, I </a:t>
            </a:r>
            <a:r>
              <a:rPr lang="en-US" altLang="zh-CN" sz="3200" b="1" u="sng">
                <a:solidFill>
                  <a:srgbClr val="FF0000"/>
                </a:solidFill>
                <a:latin typeface="Times New Roman" panose="02020603050405020304" pitchFamily="18" charset="0"/>
                <a:ea typeface="黑体" panose="02010609060101010101" pitchFamily="2" charset="-122"/>
              </a:rPr>
              <a:t>asked for</a:t>
            </a:r>
            <a:r>
              <a:rPr lang="en-US" altLang="zh-CN" sz="3200" b="1">
                <a:latin typeface="Times New Roman" panose="02020603050405020304" pitchFamily="18" charset="0"/>
                <a:ea typeface="黑体" panose="02010609060101010101" pitchFamily="2" charset="-122"/>
              </a:rPr>
              <a:t> part-time jobs  </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in small radio stations.</a:t>
            </a:r>
            <a:endParaRPr lang="en-US" altLang="zh-CN" sz="3200" b="1">
              <a:latin typeface="Times New Roman" panose="02020603050405020304" pitchFamily="18" charset="0"/>
              <a:ea typeface="黑体" panose="02010609060101010101" pitchFamily="2" charset="-122"/>
            </a:endParaRPr>
          </a:p>
          <a:p>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九</a:t>
            </a:r>
            <a:r>
              <a:rPr lang="zh-CN" altLang="en-US" sz="3200" b="1">
                <a:solidFill>
                  <a:schemeClr val="hlink"/>
                </a:solidFill>
                <a:latin typeface="Times New Roman" panose="02020603050405020304" pitchFamily="18" charset="0"/>
                <a:ea typeface="黑体" panose="02010609060101010101" pitchFamily="2" charset="-122"/>
              </a:rPr>
              <a:t>岁的时候，我去小电台找过兼职工作。</a:t>
            </a:r>
            <a:endParaRPr lang="zh-CN" altLang="en-US" sz="3200" b="1">
              <a:solidFill>
                <a:schemeClr val="hlink"/>
              </a:solidFill>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buChar char="Ø"/>
            </a:pPr>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at the age of</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在</a:t>
            </a:r>
            <a:r>
              <a:rPr lang="en-US" altLang="zh-CN" sz="3200" b="1">
                <a:latin typeface="Times New Roman" panose="02020603050405020304" pitchFamily="18" charset="0"/>
                <a:ea typeface="黑体" panose="02010609060101010101" pitchFamily="2" charset="-122"/>
              </a:rPr>
              <a:t>……</a:t>
            </a:r>
            <a:r>
              <a:rPr lang="zh-CN" altLang="en-US" sz="3200" b="1">
                <a:latin typeface="Times New Roman" panose="02020603050405020304" pitchFamily="18" charset="0"/>
                <a:ea typeface="黑体" panose="02010609060101010101" pitchFamily="2" charset="-122"/>
              </a:rPr>
              <a:t>岁的时候</a:t>
            </a:r>
            <a:endParaRPr lang="zh-CN" altLang="en-US" sz="3200" b="1">
              <a:latin typeface="Times New Roman" panose="02020603050405020304" pitchFamily="18" charset="0"/>
              <a:ea typeface="黑体" panose="02010609060101010101" pitchFamily="2" charset="-122"/>
            </a:endParaRPr>
          </a:p>
          <a:p>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She learnt to play the piano </a:t>
            </a:r>
            <a:r>
              <a:rPr lang="en-US" altLang="zh-CN" sz="3200" b="1">
                <a:solidFill>
                  <a:srgbClr val="FF0000"/>
                </a:solidFill>
                <a:latin typeface="Times New Roman" panose="02020603050405020304" pitchFamily="18" charset="0"/>
                <a:ea typeface="黑体" panose="02010609060101010101" pitchFamily="2" charset="-122"/>
              </a:rPr>
              <a:t>at the age of</a:t>
            </a:r>
            <a:r>
              <a:rPr lang="en-US" altLang="zh-CN" sz="3200" b="1">
                <a:latin typeface="Times New Roman" panose="02020603050405020304" pitchFamily="18" charset="0"/>
                <a:ea typeface="黑体" panose="02010609060101010101" pitchFamily="2" charset="-122"/>
              </a:rPr>
              <a:t> five.</a:t>
            </a:r>
            <a:endParaRPr lang="en-US" altLang="zh-CN" sz="3200" b="1">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 ask for</a:t>
            </a:r>
            <a:r>
              <a:rPr lang="en-US" altLang="zh-CN" sz="3200" b="1">
                <a:solidFill>
                  <a:srgbClr val="0000FF"/>
                </a:solidFill>
                <a:latin typeface="Times New Roman" panose="02020603050405020304" pitchFamily="18" charset="0"/>
                <a:ea typeface="黑体" panose="02010609060101010101" pitchFamily="2" charset="-122"/>
              </a:rPr>
              <a:t> jobs </a:t>
            </a:r>
            <a:r>
              <a:rPr lang="zh-CN" altLang="en-US" sz="3200" b="1">
                <a:latin typeface="Times New Roman" panose="02020603050405020304" pitchFamily="18" charset="0"/>
                <a:ea typeface="黑体" panose="02010609060101010101" pitchFamily="2" charset="-122"/>
              </a:rPr>
              <a:t>求职</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ask for</a:t>
            </a:r>
            <a:r>
              <a:rPr lang="en-US" altLang="zh-CN" sz="3200" b="1">
                <a:latin typeface="Times New Roman" panose="02020603050405020304" pitchFamily="18" charset="0"/>
                <a:ea typeface="黑体" panose="02010609060101010101" pitchFamily="2" charset="-122"/>
              </a:rPr>
              <a:t>  1) </a:t>
            </a:r>
            <a:r>
              <a:rPr lang="zh-CN" altLang="en-US" sz="3200" b="1">
                <a:latin typeface="Times New Roman" panose="02020603050405020304" pitchFamily="18" charset="0"/>
                <a:ea typeface="黑体" panose="02010609060101010101" pitchFamily="2" charset="-122"/>
              </a:rPr>
              <a:t>要求得到</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2) </a:t>
            </a:r>
            <a:r>
              <a:rPr lang="zh-CN" altLang="en-US" sz="3200" b="1">
                <a:latin typeface="Times New Roman" panose="02020603050405020304" pitchFamily="18" charset="0"/>
                <a:ea typeface="黑体" panose="02010609060101010101" pitchFamily="2" charset="-122"/>
              </a:rPr>
              <a:t>寻找</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要求见某人</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He never </a:t>
            </a:r>
            <a:r>
              <a:rPr lang="en-US" altLang="zh-CN" sz="3200" b="1">
                <a:solidFill>
                  <a:srgbClr val="FF0000"/>
                </a:solidFill>
                <a:latin typeface="Times New Roman" panose="02020603050405020304" pitchFamily="18" charset="0"/>
                <a:ea typeface="黑体" panose="02010609060101010101" pitchFamily="2" charset="-122"/>
              </a:rPr>
              <a:t>asks for</a:t>
            </a:r>
            <a:r>
              <a:rPr lang="en-US" altLang="zh-CN" sz="3200" b="1">
                <a:latin typeface="Times New Roman" panose="02020603050405020304" pitchFamily="18" charset="0"/>
                <a:ea typeface="黑体" panose="02010609060101010101" pitchFamily="2" charset="-122"/>
              </a:rPr>
              <a:t> help.</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There is a girl at the gate, </a:t>
            </a:r>
            <a:r>
              <a:rPr lang="en-US" altLang="zh-CN" sz="3200" b="1">
                <a:solidFill>
                  <a:srgbClr val="FF0000"/>
                </a:solidFill>
                <a:latin typeface="Times New Roman" panose="02020603050405020304" pitchFamily="18" charset="0"/>
                <a:ea typeface="黑体" panose="02010609060101010101" pitchFamily="2" charset="-122"/>
              </a:rPr>
              <a:t>asking for</a:t>
            </a:r>
            <a:r>
              <a:rPr lang="en-US" altLang="zh-CN" sz="3200" b="1">
                <a:latin typeface="Times New Roman" panose="02020603050405020304" pitchFamily="18" charset="0"/>
                <a:ea typeface="黑体" panose="02010609060101010101" pitchFamily="2" charset="-122"/>
              </a:rPr>
              <a:t> Miss Li.</a:t>
            </a:r>
            <a:endParaRPr lang="en-US" altLang="zh-CN" sz="3200" b="1">
              <a:latin typeface="Times New Roman" panose="02020603050405020304" pitchFamily="18" charset="0"/>
              <a:ea typeface="黑体" panose="02010609060101010101" pitchFamily="2" charset="-122"/>
            </a:endParaRPr>
          </a:p>
          <a:p>
            <a:pPr>
              <a:buClr>
                <a:srgbClr val="0000FF"/>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 ask sb. for sth.</a:t>
            </a:r>
            <a:r>
              <a:rPr lang="en-US" altLang="zh-CN" sz="3200" b="1">
                <a:latin typeface="Times New Roman" panose="02020603050405020304" pitchFamily="18" charset="0"/>
                <a:ea typeface="黑体" panose="02010609060101010101" pitchFamily="2" charset="-122"/>
              </a:rPr>
              <a:t> </a:t>
            </a:r>
            <a:r>
              <a:rPr lang="zh-CN" altLang="en-US" sz="3200" b="1">
                <a:latin typeface="Times New Roman" panose="02020603050405020304" pitchFamily="18" charset="0"/>
                <a:ea typeface="黑体" panose="02010609060101010101" pitchFamily="2" charset="-122"/>
              </a:rPr>
              <a:t>向某人要求某物</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Mary </a:t>
            </a:r>
            <a:r>
              <a:rPr lang="en-US" altLang="zh-CN" sz="3200" b="1">
                <a:solidFill>
                  <a:srgbClr val="FF0000"/>
                </a:solidFill>
                <a:latin typeface="Times New Roman" panose="02020603050405020304" pitchFamily="18" charset="0"/>
                <a:ea typeface="黑体" panose="02010609060101010101" pitchFamily="2" charset="-122"/>
              </a:rPr>
              <a:t>asked </a:t>
            </a:r>
            <a:r>
              <a:rPr lang="en-US" altLang="zh-CN" sz="3200" b="1">
                <a:latin typeface="Times New Roman" panose="02020603050405020304" pitchFamily="18" charset="0"/>
                <a:ea typeface="黑体" panose="02010609060101010101" pitchFamily="2" charset="-122"/>
              </a:rPr>
              <a:t>her dad</a:t>
            </a:r>
            <a:r>
              <a:rPr lang="en-US" altLang="zh-CN" sz="3200" b="1">
                <a:solidFill>
                  <a:srgbClr val="FF0000"/>
                </a:solidFill>
                <a:latin typeface="Times New Roman" panose="02020603050405020304" pitchFamily="18" charset="0"/>
                <a:ea typeface="黑体" panose="02010609060101010101" pitchFamily="2" charset="-122"/>
              </a:rPr>
              <a:t> for</a:t>
            </a:r>
            <a:r>
              <a:rPr lang="en-US" altLang="zh-CN" sz="3200" b="1">
                <a:latin typeface="Times New Roman" panose="02020603050405020304" pitchFamily="18" charset="0"/>
                <a:ea typeface="黑体" panose="02010609060101010101" pitchFamily="2" charset="-122"/>
              </a:rPr>
              <a:t> a new bike. </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09">
                                            <p:txEl>
                                              <p:pRg st="3" end="3"/>
                                            </p:txEl>
                                          </p:spTgt>
                                        </p:tgtEl>
                                        <p:attrNameLst>
                                          <p:attrName>style.visibility</p:attrName>
                                        </p:attrNameLst>
                                      </p:cBhvr>
                                      <p:to>
                                        <p:strVal val="visible"/>
                                      </p:to>
                                    </p:set>
                                    <p:animEffect transition="in" filter="wheel(1)">
                                      <p:cBhvr>
                                        <p:cTn id="7" dur="2000"/>
                                        <p:tgtEl>
                                          <p:spTgt spid="4300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09">
                                            <p:txEl>
                                              <p:pRg st="4" end="4"/>
                                            </p:txEl>
                                          </p:spTgt>
                                        </p:tgtEl>
                                        <p:attrNameLst>
                                          <p:attrName>style.visibility</p:attrName>
                                        </p:attrNameLst>
                                      </p:cBhvr>
                                      <p:to>
                                        <p:strVal val="visible"/>
                                      </p:to>
                                    </p:set>
                                    <p:animEffect transition="in" filter="blinds(horizontal)">
                                      <p:cBhvr>
                                        <p:cTn id="12" dur="500"/>
                                        <p:tgtEl>
                                          <p:spTgt spid="4300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009">
                                            <p:txEl>
                                              <p:pRg st="5" end="5"/>
                                            </p:txEl>
                                          </p:spTgt>
                                        </p:tgtEl>
                                        <p:attrNameLst>
                                          <p:attrName>style.visibility</p:attrName>
                                        </p:attrNameLst>
                                      </p:cBhvr>
                                      <p:to>
                                        <p:strVal val="visible"/>
                                      </p:to>
                                    </p:set>
                                    <p:animEffect transition="in" filter="box(in)">
                                      <p:cBhvr>
                                        <p:cTn id="17" dur="2000"/>
                                        <p:tgtEl>
                                          <p:spTgt spid="43009">
                                            <p:txEl>
                                              <p:pRg st="5" end="5"/>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3009">
                                            <p:txEl>
                                              <p:pRg st="6" end="6"/>
                                            </p:txEl>
                                          </p:spTgt>
                                        </p:tgtEl>
                                        <p:attrNameLst>
                                          <p:attrName>style.visibility</p:attrName>
                                        </p:attrNameLst>
                                      </p:cBhvr>
                                      <p:to>
                                        <p:strVal val="visible"/>
                                      </p:to>
                                    </p:set>
                                    <p:animEffect transition="in" filter="box(in)">
                                      <p:cBhvr>
                                        <p:cTn id="20" dur="2000"/>
                                        <p:tgtEl>
                                          <p:spTgt spid="43009">
                                            <p:txEl>
                                              <p:pRg st="6" end="6"/>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3009">
                                            <p:txEl>
                                              <p:pRg st="7" end="7"/>
                                            </p:txEl>
                                          </p:spTgt>
                                        </p:tgtEl>
                                        <p:attrNameLst>
                                          <p:attrName>style.visibility</p:attrName>
                                        </p:attrNameLst>
                                      </p:cBhvr>
                                      <p:to>
                                        <p:strVal val="visible"/>
                                      </p:to>
                                    </p:set>
                                    <p:animEffect transition="in" filter="box(in)">
                                      <p:cBhvr>
                                        <p:cTn id="23" dur="2000"/>
                                        <p:tgtEl>
                                          <p:spTgt spid="43009">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009">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3009">
                                            <p:txEl>
                                              <p:pRg st="9" end="9"/>
                                            </p:txEl>
                                          </p:spTgt>
                                        </p:tgtEl>
                                        <p:attrNameLst>
                                          <p:attrName>style.visibility</p:attrName>
                                        </p:attrNameLst>
                                      </p:cBhvr>
                                      <p:to>
                                        <p:strVal val="visible"/>
                                      </p:to>
                                    </p:set>
                                    <p:animEffect transition="in" filter="wheel(1)">
                                      <p:cBhvr>
                                        <p:cTn id="32" dur="2000"/>
                                        <p:tgtEl>
                                          <p:spTgt spid="4300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009">
                                            <p:txEl>
                                              <p:pRg st="10" end="10"/>
                                            </p:txEl>
                                          </p:spTgt>
                                        </p:tgtEl>
                                        <p:attrNameLst>
                                          <p:attrName>style.visibility</p:attrName>
                                        </p:attrNameLst>
                                      </p:cBhvr>
                                      <p:to>
                                        <p:strVal val="visible"/>
                                      </p:to>
                                    </p:set>
                                    <p:animEffect transition="in" filter="blinds(horizontal)">
                                      <p:cBhvr>
                                        <p:cTn id="37" dur="500"/>
                                        <p:tgtEl>
                                          <p:spTgt spid="4300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3009">
                                            <p:txEl>
                                              <p:pRg st="11" end="11"/>
                                            </p:txEl>
                                          </p:spTgt>
                                        </p:tgtEl>
                                        <p:attrNameLst>
                                          <p:attrName>style.visibility</p:attrName>
                                        </p:attrNameLst>
                                      </p:cBhvr>
                                      <p:to>
                                        <p:strVal val="visible"/>
                                      </p:to>
                                    </p:set>
                                    <p:animEffect transition="in" filter="box(in)">
                                      <p:cBhvr>
                                        <p:cTn id="42" dur="2000"/>
                                        <p:tgtEl>
                                          <p:spTgt spid="4300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37889"/>
          <p:cNvSpPr/>
          <p:nvPr/>
        </p:nvSpPr>
        <p:spPr>
          <a:xfrm>
            <a:off x="457200" y="609600"/>
            <a:ext cx="8153400" cy="2590800"/>
          </a:xfrm>
          <a:prstGeom prst="rect">
            <a:avLst/>
          </a:prstGeom>
          <a:noFill/>
          <a:ln w="9525">
            <a:noFill/>
          </a:ln>
        </p:spPr>
        <p:txBody>
          <a:bodyPr wrap="none" lIns="91422" tIns="45711" rIns="91422" bIns="45711" anchor="t"/>
          <a:p>
            <a:r>
              <a:rPr lang="en-US" altLang="zh-CN" sz="3200" b="1">
                <a:latin typeface="Times New Roman" panose="02020603050405020304" pitchFamily="18" charset="0"/>
                <a:ea typeface="黑体" panose="02010609060101010101" pitchFamily="2" charset="-122"/>
              </a:rPr>
              <a:t>7. One day, I </a:t>
            </a:r>
            <a:r>
              <a:rPr lang="en-US" altLang="zh-CN" sz="3200" b="1" u="sng">
                <a:solidFill>
                  <a:srgbClr val="FF0000"/>
                </a:solidFill>
                <a:latin typeface="Times New Roman" panose="02020603050405020304" pitchFamily="18" charset="0"/>
                <a:ea typeface="黑体" panose="02010609060101010101" pitchFamily="2" charset="-122"/>
              </a:rPr>
              <a:t>learn about</a:t>
            </a:r>
            <a:r>
              <a:rPr lang="en-US" altLang="zh-CN" sz="3200" b="1">
                <a:latin typeface="Times New Roman" panose="02020603050405020304" pitchFamily="18" charset="0"/>
                <a:ea typeface="黑体" panose="02010609060101010101" pitchFamily="2" charset="-122"/>
              </a:rPr>
              <a:t> Internet radio.</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有一天我听说了网络电台。</a:t>
            </a:r>
            <a:endParaRPr lang="zh-CN" altLang="en-US" sz="3200" b="1">
              <a:solidFill>
                <a:schemeClr val="hlink"/>
              </a:solidFill>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learn about</a:t>
            </a:r>
            <a:r>
              <a:rPr lang="en-US" altLang="zh-CN" sz="3200" b="1">
                <a:latin typeface="Times New Roman" panose="02020603050405020304" pitchFamily="18" charset="0"/>
                <a:ea typeface="黑体" panose="02010609060101010101" pitchFamily="2" charset="-122"/>
              </a:rPr>
              <a:t>   </a:t>
            </a:r>
            <a:r>
              <a:rPr lang="zh-CN" altLang="en-US" sz="3200" b="1">
                <a:solidFill>
                  <a:srgbClr val="0000FF"/>
                </a:solidFill>
                <a:latin typeface="Times New Roman" panose="02020603050405020304" pitchFamily="18" charset="0"/>
                <a:ea typeface="黑体" panose="02010609060101010101" pitchFamily="2" charset="-122"/>
              </a:rPr>
              <a:t>听说</a:t>
            </a:r>
            <a:r>
              <a:rPr lang="zh-CN" altLang="en-US" sz="3200" b="1">
                <a:latin typeface="Times New Roman" panose="02020603050405020304" pitchFamily="18" charset="0"/>
                <a:ea typeface="黑体" panose="02010609060101010101" pitchFamily="2" charset="-122"/>
              </a:rPr>
              <a:t>  如：</a:t>
            </a:r>
            <a:endParaRPr lang="zh-CN" altLang="en-US" sz="3200" b="1">
              <a:latin typeface="Times New Roman" panose="02020603050405020304" pitchFamily="18" charset="0"/>
              <a:ea typeface="黑体" panose="02010609060101010101" pitchFamily="2" charset="-122"/>
            </a:endParaRPr>
          </a:p>
          <a:p>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I’m very keen to </a:t>
            </a:r>
            <a:r>
              <a:rPr lang="en-US" altLang="zh-CN" sz="3200" b="1">
                <a:solidFill>
                  <a:srgbClr val="FF0000"/>
                </a:solidFill>
                <a:latin typeface="Times New Roman" panose="02020603050405020304" pitchFamily="18" charset="0"/>
                <a:ea typeface="黑体" panose="02010609060101010101" pitchFamily="2" charset="-122"/>
              </a:rPr>
              <a:t>learn about</a:t>
            </a:r>
            <a:r>
              <a:rPr lang="en-US" altLang="zh-CN" sz="3200" b="1">
                <a:latin typeface="Times New Roman" panose="02020603050405020304" pitchFamily="18" charset="0"/>
                <a:ea typeface="黑体" panose="02010609060101010101" pitchFamily="2" charset="-122"/>
              </a:rPr>
              <a:t> the town’s  </a:t>
            </a:r>
            <a:endParaRPr lang="en-US" altLang="zh-CN" sz="3200" b="1">
              <a:latin typeface="Times New Roman" panose="02020603050405020304" pitchFamily="18" charset="0"/>
              <a:ea typeface="黑体" panose="02010609060101010101" pitchFamily="2" charset="-122"/>
            </a:endParaRPr>
          </a:p>
          <a:p>
            <a:r>
              <a:rPr lang="en-US" altLang="zh-CN" sz="3200" b="1">
                <a:latin typeface="Times New Roman" panose="02020603050405020304" pitchFamily="18" charset="0"/>
                <a:ea typeface="黑体" panose="02010609060101010101" pitchFamily="2" charset="-122"/>
              </a:rPr>
              <a:t>    history.</a:t>
            </a:r>
            <a:endParaRPr lang="en-US" altLang="zh-CN" sz="3200" b="1">
              <a:latin typeface="Times New Roman" panose="02020603050405020304" pitchFamily="18" charset="0"/>
              <a:ea typeface="黑体" panose="02010609060101010101" pitchFamily="2" charset="-122"/>
            </a:endParaRPr>
          </a:p>
        </p:txBody>
      </p:sp>
      <p:sp>
        <p:nvSpPr>
          <p:cNvPr id="44034" name="矩形 37890"/>
          <p:cNvSpPr/>
          <p:nvPr/>
        </p:nvSpPr>
        <p:spPr>
          <a:xfrm>
            <a:off x="304800" y="3200400"/>
            <a:ext cx="8382000" cy="3016250"/>
          </a:xfrm>
          <a:prstGeom prst="rect">
            <a:avLst/>
          </a:prstGeom>
          <a:noFill/>
          <a:ln w="9525">
            <a:noFill/>
          </a:ln>
        </p:spPr>
        <p:txBody>
          <a:bodyPr anchor="ctr">
            <a:spAutoFit/>
          </a:bodyPr>
          <a:p>
            <a:pPr indent="152400"/>
            <a:r>
              <a:rPr lang="en-US" altLang="zh-CN" sz="3200" b="1">
                <a:latin typeface="Times New Roman" panose="02020603050405020304" pitchFamily="18" charset="0"/>
                <a:ea typeface="黑体" panose="02010609060101010101" pitchFamily="2" charset="-122"/>
              </a:rPr>
              <a:t>8.</a:t>
            </a:r>
            <a:r>
              <a:rPr lang="en-US" altLang="zh-CN" sz="320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 did this </a:t>
            </a:r>
            <a:r>
              <a:rPr lang="en-US" altLang="zh-CN" sz="3200" b="1">
                <a:solidFill>
                  <a:srgbClr val="FF0000"/>
                </a:solidFill>
                <a:latin typeface="Times New Roman" panose="02020603050405020304" pitchFamily="18" charset="0"/>
                <a:ea typeface="黑体" panose="02010609060101010101" pitchFamily="2" charset="-122"/>
              </a:rPr>
              <a:t>by looking out of the window</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a:p>
            <a:pPr indent="152400"/>
            <a:r>
              <a:rPr lang="en-US" altLang="zh-CN" sz="3200" b="1">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我根据观察窗外的情况得到。</a:t>
            </a:r>
            <a:endParaRPr lang="zh-CN" altLang="en-US" sz="3200" b="1">
              <a:solidFill>
                <a:schemeClr val="hlink"/>
              </a:solidFill>
              <a:latin typeface="Times New Roman" panose="02020603050405020304" pitchFamily="18" charset="0"/>
              <a:ea typeface="黑体" panose="02010609060101010101" pitchFamily="2" charset="-122"/>
            </a:endParaRPr>
          </a:p>
          <a:p>
            <a:pPr indent="152400"/>
            <a:r>
              <a:rPr lang="en-US" altLang="zh-CN" sz="3200" b="1">
                <a:solidFill>
                  <a:srgbClr val="FF0000"/>
                </a:solidFill>
                <a:latin typeface="Times New Roman" panose="02020603050405020304" pitchFamily="18" charset="0"/>
                <a:ea typeface="黑体" panose="02010609060101010101" pitchFamily="2" charset="-122"/>
              </a:rPr>
              <a:t>    look out of the window  </a:t>
            </a:r>
            <a:r>
              <a:rPr lang="zh-CN" altLang="en-US" sz="3200" b="1">
                <a:solidFill>
                  <a:srgbClr val="FF0000"/>
                </a:solidFill>
                <a:latin typeface="Times New Roman" panose="02020603050405020304" pitchFamily="18" charset="0"/>
                <a:ea typeface="黑体" panose="02010609060101010101" pitchFamily="2" charset="-122"/>
              </a:rPr>
              <a:t>向窗外看  </a:t>
            </a:r>
            <a:endParaRPr lang="zh-CN" altLang="en-US" sz="3200" b="1">
              <a:solidFill>
                <a:srgbClr val="FF0000"/>
              </a:solidFill>
              <a:latin typeface="Times New Roman" panose="02020603050405020304" pitchFamily="18" charset="0"/>
              <a:ea typeface="黑体" panose="02010609060101010101" pitchFamily="2" charset="-122"/>
            </a:endParaRPr>
          </a:p>
          <a:p>
            <a:pPr indent="152400"/>
            <a:r>
              <a:rPr lang="en-US" altLang="zh-CN" sz="3200" b="1">
                <a:solidFill>
                  <a:srgbClr val="FF0000"/>
                </a:solidFill>
                <a:latin typeface="Times New Roman" panose="02020603050405020304" pitchFamily="18" charset="0"/>
                <a:ea typeface="黑体" panose="02010609060101010101" pitchFamily="2" charset="-122"/>
              </a:rPr>
              <a:t>    by doing sth. </a:t>
            </a:r>
            <a:r>
              <a:rPr lang="zh-CN" altLang="en-US" sz="3200" b="1">
                <a:solidFill>
                  <a:srgbClr val="FF0000"/>
                </a:solidFill>
                <a:latin typeface="Times New Roman" panose="02020603050405020304" pitchFamily="18" charset="0"/>
                <a:ea typeface="黑体" panose="02010609060101010101" pitchFamily="2" charset="-122"/>
              </a:rPr>
              <a:t>通过做某事</a:t>
            </a:r>
            <a:endParaRPr lang="zh-CN" altLang="en-US" sz="3200" b="1">
              <a:latin typeface="Times New Roman" panose="02020603050405020304" pitchFamily="18" charset="0"/>
              <a:ea typeface="黑体" panose="02010609060101010101" pitchFamily="2" charset="-122"/>
            </a:endParaRPr>
          </a:p>
          <a:p>
            <a:pPr indent="152400"/>
            <a:r>
              <a:rPr lang="en-US" altLang="zh-CN" sz="3200" b="1">
                <a:latin typeface="Times New Roman" panose="02020603050405020304" pitchFamily="18" charset="0"/>
                <a:ea typeface="黑体" panose="02010609060101010101" pitchFamily="2" charset="-122"/>
              </a:rPr>
              <a:t>   I learned English by reading magazines. </a:t>
            </a:r>
            <a:endParaRPr lang="en-US" altLang="zh-CN" sz="3200" b="1">
              <a:latin typeface="Times New Roman" panose="02020603050405020304" pitchFamily="18" charset="0"/>
              <a:ea typeface="黑体" panose="02010609060101010101" pitchFamily="2" charset="-122"/>
            </a:endParaRPr>
          </a:p>
          <a:p>
            <a:pPr indent="152400"/>
            <a:r>
              <a:rPr lang="zh-CN" altLang="en-US" sz="3200" b="1" dirty="0">
                <a:solidFill>
                  <a:schemeClr val="hlink"/>
                </a:solidFill>
                <a:latin typeface="Times New Roman" panose="02020603050405020304" pitchFamily="18" charset="0"/>
                <a:ea typeface="黑体" panose="02010609060101010101" pitchFamily="2" charset="-122"/>
              </a:rPr>
              <a:t>   我</a:t>
            </a:r>
            <a:r>
              <a:rPr lang="zh-CN" altLang="en-US" sz="3200" b="1">
                <a:solidFill>
                  <a:schemeClr val="hlink"/>
                </a:solidFill>
                <a:latin typeface="Times New Roman" panose="02020603050405020304" pitchFamily="18" charset="0"/>
                <a:ea typeface="黑体" panose="02010609060101010101" pitchFamily="2" charset="-122"/>
              </a:rPr>
              <a:t>通过读杂志学习英语。</a:t>
            </a:r>
            <a:endParaRPr lang="zh-CN" altLang="en-US" sz="3200" b="1">
              <a:solidFill>
                <a:schemeClr val="hlink"/>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033">
                                            <p:txEl>
                                              <p:pRg st="2" end="2"/>
                                            </p:txEl>
                                          </p:spTgt>
                                        </p:tgtEl>
                                        <p:attrNameLst>
                                          <p:attrName>style.visibility</p:attrName>
                                        </p:attrNameLst>
                                      </p:cBhvr>
                                      <p:to>
                                        <p:strVal val="visible"/>
                                      </p:to>
                                    </p:set>
                                    <p:animEffect transition="in" filter="barn(inVertical)">
                                      <p:cBhvr>
                                        <p:cTn id="7" dur="500"/>
                                        <p:tgtEl>
                                          <p:spTgt spid="440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4033">
                                            <p:txEl>
                                              <p:pRg st="3" end="3"/>
                                            </p:txEl>
                                          </p:spTgt>
                                        </p:tgtEl>
                                        <p:attrNameLst>
                                          <p:attrName>style.visibility</p:attrName>
                                        </p:attrNameLst>
                                      </p:cBhvr>
                                      <p:to>
                                        <p:strVal val="visible"/>
                                      </p:to>
                                    </p:set>
                                    <p:animEffect transition="in" filter="wheel(1)">
                                      <p:cBhvr>
                                        <p:cTn id="12" dur="2000"/>
                                        <p:tgtEl>
                                          <p:spTgt spid="44033">
                                            <p:txEl>
                                              <p:pRg st="3" end="3"/>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4033">
                                            <p:txEl>
                                              <p:pRg st="4" end="4"/>
                                            </p:txEl>
                                          </p:spTgt>
                                        </p:tgtEl>
                                        <p:attrNameLst>
                                          <p:attrName>style.visibility</p:attrName>
                                        </p:attrNameLst>
                                      </p:cBhvr>
                                      <p:to>
                                        <p:strVal val="visible"/>
                                      </p:to>
                                    </p:set>
                                    <p:animEffect transition="in" filter="wheel(1)">
                                      <p:cBhvr>
                                        <p:cTn id="15" dur="2000"/>
                                        <p:tgtEl>
                                          <p:spTgt spid="4403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4034">
                                            <p:txEl>
                                              <p:pRg st="0" end="0"/>
                                            </p:txEl>
                                          </p:spTgt>
                                        </p:tgtEl>
                                        <p:attrNameLst>
                                          <p:attrName>style.visibility</p:attrName>
                                        </p:attrNameLst>
                                      </p:cBhvr>
                                      <p:to>
                                        <p:strVal val="visible"/>
                                      </p:to>
                                    </p:set>
                                    <p:animEffect transition="in" filter="blinds(horizontal)">
                                      <p:cBhvr>
                                        <p:cTn id="20" dur="500"/>
                                        <p:tgtEl>
                                          <p:spTgt spid="44034">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4034">
                                            <p:txEl>
                                              <p:pRg st="1" end="1"/>
                                            </p:txEl>
                                          </p:spTgt>
                                        </p:tgtEl>
                                        <p:attrNameLst>
                                          <p:attrName>style.visibility</p:attrName>
                                        </p:attrNameLst>
                                      </p:cBhvr>
                                      <p:to>
                                        <p:strVal val="visible"/>
                                      </p:to>
                                    </p:set>
                                    <p:animEffect transition="in" filter="blinds(horizontal)">
                                      <p:cBhvr>
                                        <p:cTn id="23" dur="500"/>
                                        <p:tgtEl>
                                          <p:spTgt spid="4403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034">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4034">
                                            <p:txEl>
                                              <p:pRg st="5" end="5"/>
                                            </p:txEl>
                                          </p:spTgt>
                                        </p:tgtEl>
                                        <p:attrNameLst>
                                          <p:attrName>style.visibility</p:attrName>
                                        </p:attrNameLst>
                                      </p:cBhvr>
                                      <p:to>
                                        <p:strVal val="visible"/>
                                      </p:to>
                                    </p:set>
                                    <p:animEffect transition="in" filter="box(in)">
                                      <p:cBhvr>
                                        <p:cTn id="34" dur="2000"/>
                                        <p:tgtEl>
                                          <p:spTgt spid="4403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4034">
                                            <p:txEl>
                                              <p:pRg st="4" end="4"/>
                                            </p:txEl>
                                          </p:spTgt>
                                        </p:tgtEl>
                                        <p:attrNameLst>
                                          <p:attrName>style.visibility</p:attrName>
                                        </p:attrNameLst>
                                      </p:cBhvr>
                                      <p:to>
                                        <p:strVal val="visible"/>
                                      </p:to>
                                    </p:set>
                                    <p:animEffect transition="in" filter="wheel(1)">
                                      <p:cBhvr>
                                        <p:cTn id="39" dur="200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矩形 38913"/>
          <p:cNvSpPr/>
          <p:nvPr/>
        </p:nvSpPr>
        <p:spPr>
          <a:xfrm>
            <a:off x="609600" y="914400"/>
            <a:ext cx="7772400" cy="5159375"/>
          </a:xfrm>
          <a:prstGeom prst="rect">
            <a:avLst/>
          </a:prstGeom>
          <a:noFill/>
          <a:ln w="9525">
            <a:noFill/>
          </a:ln>
        </p:spPr>
        <p:txBody>
          <a:bodyPr anchor="t">
            <a:spAutoFit/>
          </a:bodyPr>
          <a:p>
            <a:pPr>
              <a:lnSpc>
                <a:spcPct val="130000"/>
              </a:lnSpc>
            </a:pPr>
            <a:r>
              <a:rPr lang="en-US" altLang="zh-CN" sz="3200" b="1">
                <a:latin typeface="Times New Roman" panose="02020603050405020304" pitchFamily="18" charset="0"/>
                <a:ea typeface="黑体" panose="02010609060101010101" pitchFamily="2" charset="-122"/>
              </a:rPr>
              <a:t>9.</a:t>
            </a:r>
            <a:r>
              <a:rPr lang="en-US" altLang="zh-CN" sz="3200" b="1">
                <a:solidFill>
                  <a:srgbClr val="FF0000"/>
                </a:solidFill>
                <a:latin typeface="Times New Roman" panose="02020603050405020304" pitchFamily="18" charset="0"/>
                <a:ea typeface="黑体" panose="02010609060101010101" pitchFamily="2" charset="-122"/>
              </a:rPr>
              <a:t> The purpose is to</a:t>
            </a:r>
            <a:r>
              <a:rPr lang="en-US" altLang="zh-CN" sz="3200" b="1">
                <a:latin typeface="Times New Roman" panose="02020603050405020304" pitchFamily="18" charset="0"/>
                <a:ea typeface="黑体" panose="02010609060101010101" pitchFamily="2" charset="-122"/>
              </a:rPr>
              <a:t> check the sound level.</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   </a:t>
            </a:r>
            <a:r>
              <a:rPr lang="zh-CN" altLang="en-US" sz="3200" b="1">
                <a:solidFill>
                  <a:schemeClr val="hlink"/>
                </a:solidFill>
                <a:latin typeface="Times New Roman" panose="02020603050405020304" pitchFamily="18" charset="0"/>
                <a:ea typeface="黑体" panose="02010609060101010101" pitchFamily="2" charset="-122"/>
              </a:rPr>
              <a:t>目的是检查音质水平。</a:t>
            </a:r>
            <a:endParaRPr lang="zh-CN" altLang="en-US" sz="3200" b="1">
              <a:solidFill>
                <a:schemeClr val="hlink"/>
              </a:solidFill>
              <a:latin typeface="Times New Roman" panose="02020603050405020304" pitchFamily="18" charset="0"/>
              <a:ea typeface="黑体" panose="02010609060101010101" pitchFamily="2" charset="-122"/>
            </a:endParaRPr>
          </a:p>
          <a:p>
            <a:pPr>
              <a:lnSpc>
                <a:spcPct val="130000"/>
              </a:lnSpc>
            </a:pPr>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the purpose is to do sth. </a:t>
            </a:r>
            <a:r>
              <a:rPr lang="en-US" altLang="zh-CN" sz="3200" b="1">
                <a:latin typeface="Times New Roman" panose="02020603050405020304" pitchFamily="18" charset="0"/>
                <a:ea typeface="黑体" panose="02010609060101010101" pitchFamily="2" charset="-122"/>
              </a:rPr>
              <a:t>“</a:t>
            </a:r>
            <a:r>
              <a:rPr lang="zh-CN" altLang="en-US" sz="3200" b="1" dirty="0">
                <a:latin typeface="Times New Roman" panose="02020603050405020304" pitchFamily="18" charset="0"/>
                <a:ea typeface="黑体" panose="02010609060101010101" pitchFamily="2" charset="-122"/>
              </a:rPr>
              <a:t>目</a:t>
            </a:r>
            <a:r>
              <a:rPr lang="zh-CN" altLang="en-US" sz="3200" b="1">
                <a:latin typeface="Times New Roman" panose="02020603050405020304" pitchFamily="18" charset="0"/>
                <a:ea typeface="黑体" panose="02010609060101010101" pitchFamily="2" charset="-122"/>
              </a:rPr>
              <a:t>的是做</a:t>
            </a:r>
            <a:r>
              <a:rPr lang="zh-CN" altLang="en-US" sz="3200" b="1" dirty="0">
                <a:latin typeface="Times New Roman" panose="02020603050405020304" pitchFamily="18" charset="0"/>
                <a:ea typeface="黑体" panose="02010609060101010101" pitchFamily="2" charset="-122"/>
              </a:rPr>
              <a:t>某事”</a:t>
            </a:r>
            <a:endParaRPr lang="zh-CN" altLang="en-US" sz="3200" b="1">
              <a:latin typeface="Times New Roman" panose="02020603050405020304" pitchFamily="18" charset="0"/>
              <a:ea typeface="黑体" panose="02010609060101010101" pitchFamily="2" charset="-122"/>
            </a:endParaRPr>
          </a:p>
          <a:p>
            <a:pPr>
              <a:lnSpc>
                <a:spcPct val="130000"/>
              </a:lnSpc>
            </a:pPr>
            <a:r>
              <a:rPr lang="zh-CN" altLang="en-US" sz="3200" b="1" dirty="0">
                <a:latin typeface="Times New Roman" panose="02020603050405020304" pitchFamily="18" charset="0"/>
                <a:ea typeface="黑体" panose="02010609060101010101" pitchFamily="2" charset="-122"/>
              </a:rPr>
              <a:t>   例</a:t>
            </a:r>
            <a:r>
              <a:rPr lang="zh-CN" altLang="en-US" sz="3200" b="1">
                <a:latin typeface="Times New Roman" panose="02020603050405020304" pitchFamily="18" charset="0"/>
                <a:ea typeface="黑体" panose="02010609060101010101" pitchFamily="2" charset="-122"/>
              </a:rPr>
              <a:t>如： </a:t>
            </a:r>
            <a:endParaRPr lang="zh-CN" altLang="en-US"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   The purpose is to get the main idea of the  </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   article. </a:t>
            </a:r>
            <a:endParaRPr lang="en-US" altLang="zh-CN" sz="3200" b="1">
              <a:latin typeface="Times New Roman" panose="02020603050405020304" pitchFamily="18" charset="0"/>
              <a:ea typeface="黑体" panose="02010609060101010101" pitchFamily="2" charset="-122"/>
            </a:endParaRPr>
          </a:p>
          <a:p>
            <a:pPr>
              <a:lnSpc>
                <a:spcPct val="130000"/>
              </a:lnSpc>
            </a:pPr>
            <a:r>
              <a:rPr lang="zh-CN" altLang="en-US" sz="3200" b="1" dirty="0">
                <a:latin typeface="Times New Roman" panose="02020603050405020304" pitchFamily="18" charset="0"/>
                <a:ea typeface="黑体" panose="02010609060101010101" pitchFamily="2" charset="-122"/>
              </a:rPr>
              <a:t>   </a:t>
            </a:r>
            <a:r>
              <a:rPr lang="zh-CN" altLang="en-US" sz="3200" b="1" dirty="0">
                <a:solidFill>
                  <a:schemeClr val="hlink"/>
                </a:solidFill>
                <a:latin typeface="Times New Roman" panose="02020603050405020304" pitchFamily="18" charset="0"/>
                <a:ea typeface="黑体" panose="02010609060101010101" pitchFamily="2" charset="-122"/>
              </a:rPr>
              <a:t>目</a:t>
            </a:r>
            <a:r>
              <a:rPr lang="zh-CN" altLang="en-US" sz="3200" b="1">
                <a:solidFill>
                  <a:schemeClr val="hlink"/>
                </a:solidFill>
                <a:latin typeface="Times New Roman" panose="02020603050405020304" pitchFamily="18" charset="0"/>
                <a:ea typeface="黑体" panose="02010609060101010101" pitchFamily="2" charset="-122"/>
              </a:rPr>
              <a:t>的是为了了解文章大意。</a:t>
            </a:r>
            <a:endParaRPr lang="zh-CN" altLang="en-US" sz="3200" b="1">
              <a:solidFill>
                <a:schemeClr val="hlink"/>
              </a:solidFill>
              <a:latin typeface="Times New Roman" panose="02020603050405020304" pitchFamily="18" charset="0"/>
              <a:ea typeface="黑体" panose="02010609060101010101" pitchFamily="2" charset="-122"/>
            </a:endParaRPr>
          </a:p>
          <a:p>
            <a:pPr>
              <a:lnSpc>
                <a:spcPct val="130000"/>
              </a:lnSpc>
            </a:pPr>
            <a:endParaRPr lang="zh-CN" altLang="en-US" sz="3200" b="1">
              <a:solidFill>
                <a:schemeClr val="hlink"/>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7">
                                            <p:txEl>
                                              <p:pRg st="2" end="2"/>
                                            </p:txEl>
                                          </p:spTgt>
                                        </p:tgtEl>
                                        <p:attrNameLst>
                                          <p:attrName>style.visibility</p:attrName>
                                        </p:attrNameLst>
                                      </p:cBhvr>
                                      <p:to>
                                        <p:strVal val="visible"/>
                                      </p:to>
                                    </p:set>
                                    <p:animEffect transition="in" filter="blinds(horizontal)">
                                      <p:cBhvr>
                                        <p:cTn id="7" dur="500"/>
                                        <p:tgtEl>
                                          <p:spTgt spid="4505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057">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5057">
                                            <p:txEl>
                                              <p:pRg st="4" end="4"/>
                                            </p:txEl>
                                          </p:spTgt>
                                        </p:tgtEl>
                                        <p:attrNameLst>
                                          <p:attrName>style.visibility</p:attrName>
                                        </p:attrNameLst>
                                      </p:cBhvr>
                                      <p:to>
                                        <p:strVal val="visible"/>
                                      </p:to>
                                    </p:set>
                                    <p:animEffect transition="in" filter="barn(inVertical)">
                                      <p:cBhvr>
                                        <p:cTn id="16" dur="500"/>
                                        <p:tgtEl>
                                          <p:spTgt spid="45057">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5057">
                                            <p:txEl>
                                              <p:pRg st="5" end="5"/>
                                            </p:txEl>
                                          </p:spTgt>
                                        </p:tgtEl>
                                        <p:attrNameLst>
                                          <p:attrName>style.visibility</p:attrName>
                                        </p:attrNameLst>
                                      </p:cBhvr>
                                      <p:to>
                                        <p:strVal val="visible"/>
                                      </p:to>
                                    </p:set>
                                    <p:animEffect transition="in" filter="barn(inVertical)">
                                      <p:cBhvr>
                                        <p:cTn id="19" dur="500"/>
                                        <p:tgtEl>
                                          <p:spTgt spid="450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Diagram 2"/>
          <p:cNvGrpSpPr>
            <a:grpSpLocks noChangeAspect="1"/>
          </p:cNvGrpSpPr>
          <p:nvPr/>
        </p:nvGrpSpPr>
        <p:grpSpPr>
          <a:xfrm>
            <a:off x="0" y="1916113"/>
            <a:ext cx="9144000" cy="4643437"/>
            <a:chOff x="0" y="0"/>
            <a:chExt cx="2768" cy="2761"/>
          </a:xfrm>
        </p:grpSpPr>
        <p:sp>
          <p:nvSpPr>
            <p:cNvPr id="46082" name="AutoShape 3"/>
            <p:cNvSpPr>
              <a:spLocks noChangeAspect="1" noTextEdit="1"/>
            </p:cNvSpPr>
            <p:nvPr/>
          </p:nvSpPr>
          <p:spPr>
            <a:xfrm>
              <a:off x="0" y="0"/>
              <a:ext cx="2768" cy="2761"/>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083" name="_s39940"/>
            <p:cNvSpPr/>
            <p:nvPr/>
          </p:nvSpPr>
          <p:spPr>
            <a:xfrm flipH="1" flipV="1">
              <a:off x="745" y="1172"/>
              <a:ext cx="320" cy="105"/>
            </a:xfrm>
            <a:prstGeom prst="line">
              <a:avLst/>
            </a:prstGeom>
            <a:ln w="28575" cap="flat" cmpd="sng">
              <a:solidFill>
                <a:schemeClr val="bg2"/>
              </a:solidFill>
              <a:prstDash val="solid"/>
              <a:round/>
              <a:headEnd type="none" w="med" len="med"/>
              <a:tailEnd type="none" w="med" len="med"/>
            </a:ln>
          </p:spPr>
        </p:sp>
        <p:sp>
          <p:nvSpPr>
            <p:cNvPr id="46084" name="_s39941"/>
            <p:cNvSpPr/>
            <p:nvPr/>
          </p:nvSpPr>
          <p:spPr>
            <a:xfrm>
              <a:off x="89" y="733"/>
              <a:ext cx="672" cy="672"/>
            </a:xfrm>
            <a:prstGeom prst="ellipse">
              <a:avLst/>
            </a:prstGeom>
            <a:gradFill rotWithShape="1">
              <a:gsLst>
                <a:gs pos="0">
                  <a:schemeClr val="hlink"/>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hlink"/>
              </a:extrusionClr>
            </a:sp3d>
          </p:spPr>
          <p:txBody>
            <a:bodyPr wrap="none" lIns="0" tIns="0" rIns="0" bIns="0" anchor="ctr">
              <a:flatTx/>
            </a:bodyPr>
            <a:p>
              <a:pPr algn="ctr"/>
              <a:r>
                <a:rPr lang="en-US" altLang="zh-CN" sz="2800" b="1">
                  <a:latin typeface="Arial" panose="020B0604020202020204" pitchFamily="34" charset="0"/>
                  <a:ea typeface="宋体" panose="02010600030101010101" pitchFamily="2" charset="-122"/>
                </a:rPr>
                <a:t>~ down on</a:t>
              </a:r>
              <a:endParaRPr lang="en-US" altLang="zh-CN" sz="2800" b="1">
                <a:latin typeface="Arial" panose="020B0604020202020204" pitchFamily="34" charset="0"/>
                <a:ea typeface="宋体" panose="02010600030101010101" pitchFamily="2" charset="-122"/>
              </a:endParaRPr>
            </a:p>
          </p:txBody>
        </p:sp>
        <p:sp>
          <p:nvSpPr>
            <p:cNvPr id="46085" name="_s39942"/>
            <p:cNvSpPr/>
            <p:nvPr/>
          </p:nvSpPr>
          <p:spPr>
            <a:xfrm flipH="1">
              <a:off x="988" y="1652"/>
              <a:ext cx="199" cy="272"/>
            </a:xfrm>
            <a:prstGeom prst="line">
              <a:avLst/>
            </a:prstGeom>
            <a:ln w="28575" cap="flat" cmpd="sng">
              <a:solidFill>
                <a:schemeClr val="bg2"/>
              </a:solidFill>
              <a:prstDash val="solid"/>
              <a:round/>
              <a:headEnd type="none" w="med" len="med"/>
              <a:tailEnd type="none" w="med" len="med"/>
            </a:ln>
          </p:spPr>
        </p:sp>
        <p:sp>
          <p:nvSpPr>
            <p:cNvPr id="46086" name="_s39943"/>
            <p:cNvSpPr/>
            <p:nvPr/>
          </p:nvSpPr>
          <p:spPr>
            <a:xfrm>
              <a:off x="456" y="1860"/>
              <a:ext cx="672" cy="672"/>
            </a:xfrm>
            <a:prstGeom prst="ellipse">
              <a:avLst/>
            </a:prstGeom>
            <a:gradFill rotWithShape="1">
              <a:gsLst>
                <a:gs pos="0">
                  <a:schemeClr val="accent1"/>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accent1"/>
              </a:extrusionClr>
            </a:sp3d>
          </p:spPr>
          <p:txBody>
            <a:bodyPr wrap="none" lIns="0" tIns="0" rIns="0" bIns="0" anchor="ctr">
              <a:flatTx/>
            </a:bodyPr>
            <a:p>
              <a:pPr algn="ctr"/>
              <a:r>
                <a:rPr lang="en-US" altLang="zh-CN" sz="2800" b="1">
                  <a:solidFill>
                    <a:srgbClr val="CC0000"/>
                  </a:solidFill>
                  <a:latin typeface="Arial" panose="020B0604020202020204" pitchFamily="34" charset="0"/>
                  <a:ea typeface="宋体" panose="02010600030101010101" pitchFamily="2" charset="-122"/>
                </a:rPr>
                <a:t>~ back</a:t>
              </a:r>
              <a:endParaRPr lang="en-US" altLang="zh-CN" sz="2800" b="1">
                <a:solidFill>
                  <a:srgbClr val="CC0000"/>
                </a:solidFill>
                <a:latin typeface="Arial" panose="020B0604020202020204" pitchFamily="34" charset="0"/>
                <a:ea typeface="宋体" panose="02010600030101010101" pitchFamily="2" charset="-122"/>
              </a:endParaRPr>
            </a:p>
          </p:txBody>
        </p:sp>
        <p:sp>
          <p:nvSpPr>
            <p:cNvPr id="46087" name="_s39944"/>
            <p:cNvSpPr/>
            <p:nvPr/>
          </p:nvSpPr>
          <p:spPr>
            <a:xfrm>
              <a:off x="1581" y="1652"/>
              <a:ext cx="198" cy="273"/>
            </a:xfrm>
            <a:prstGeom prst="line">
              <a:avLst/>
            </a:prstGeom>
            <a:ln w="28575" cap="flat" cmpd="sng">
              <a:solidFill>
                <a:schemeClr val="bg2"/>
              </a:solidFill>
              <a:prstDash val="solid"/>
              <a:round/>
              <a:headEnd type="none" w="med" len="med"/>
              <a:tailEnd type="none" w="med" len="med"/>
            </a:ln>
          </p:spPr>
        </p:sp>
        <p:sp>
          <p:nvSpPr>
            <p:cNvPr id="46088" name="_s39945"/>
            <p:cNvSpPr/>
            <p:nvPr/>
          </p:nvSpPr>
          <p:spPr>
            <a:xfrm>
              <a:off x="1641" y="1860"/>
              <a:ext cx="672" cy="672"/>
            </a:xfrm>
            <a:prstGeom prst="ellipse">
              <a:avLst/>
            </a:prstGeom>
            <a:gradFill rotWithShape="1">
              <a:gsLst>
                <a:gs pos="0">
                  <a:schemeClr val="bg2"/>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bg2"/>
              </a:extrusionClr>
            </a:sp3d>
          </p:spPr>
          <p:txBody>
            <a:bodyPr wrap="none" lIns="0" tIns="0" rIns="0" bIns="0" anchor="ctr">
              <a:flatTx/>
            </a:bodyPr>
            <a:p>
              <a:pPr algn="ctr"/>
              <a:r>
                <a:rPr lang="en-US" altLang="zh-CN" sz="2800" b="1">
                  <a:solidFill>
                    <a:srgbClr val="009900"/>
                  </a:solidFill>
                  <a:latin typeface="Arial" panose="020B0604020202020204" pitchFamily="34" charset="0"/>
                  <a:ea typeface="宋体" panose="02010600030101010101" pitchFamily="2" charset="-122"/>
                </a:rPr>
                <a:t>~ahead</a:t>
              </a:r>
              <a:endParaRPr lang="en-US" altLang="zh-CN" sz="2800" b="1">
                <a:solidFill>
                  <a:srgbClr val="009900"/>
                </a:solidFill>
                <a:latin typeface="Arial" panose="020B0604020202020204" pitchFamily="34" charset="0"/>
                <a:ea typeface="宋体" panose="02010600030101010101" pitchFamily="2" charset="-122"/>
              </a:endParaRPr>
            </a:p>
          </p:txBody>
        </p:sp>
        <p:sp>
          <p:nvSpPr>
            <p:cNvPr id="46089" name="_s39946"/>
            <p:cNvSpPr/>
            <p:nvPr/>
          </p:nvSpPr>
          <p:spPr>
            <a:xfrm flipV="1">
              <a:off x="1703" y="1173"/>
              <a:ext cx="321" cy="104"/>
            </a:xfrm>
            <a:prstGeom prst="line">
              <a:avLst/>
            </a:prstGeom>
            <a:ln w="28575" cap="flat" cmpd="sng">
              <a:solidFill>
                <a:schemeClr val="bg2"/>
              </a:solidFill>
              <a:prstDash val="solid"/>
              <a:round/>
              <a:headEnd type="none" w="med" len="med"/>
              <a:tailEnd type="none" w="med" len="med"/>
            </a:ln>
          </p:spPr>
        </p:sp>
        <p:sp>
          <p:nvSpPr>
            <p:cNvPr id="46090" name="_s39947"/>
            <p:cNvSpPr/>
            <p:nvPr/>
          </p:nvSpPr>
          <p:spPr>
            <a:xfrm>
              <a:off x="2007" y="733"/>
              <a:ext cx="672" cy="672"/>
            </a:xfrm>
            <a:prstGeom prst="ellipse">
              <a:avLst/>
            </a:prstGeom>
            <a:gradFill rotWithShape="1">
              <a:gsLst>
                <a:gs pos="0">
                  <a:schemeClr val="folHlink"/>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folHlink"/>
              </a:extrusionClr>
            </a:sp3d>
          </p:spPr>
          <p:txBody>
            <a:bodyPr wrap="none" lIns="0" tIns="0" rIns="0" bIns="0" anchor="ctr">
              <a:flatTx/>
            </a:bodyPr>
            <a:p>
              <a:pPr algn="ctr"/>
              <a:r>
                <a:rPr lang="en-US" altLang="zh-CN" sz="2800" b="1">
                  <a:solidFill>
                    <a:srgbClr val="FF3399"/>
                  </a:solidFill>
                  <a:latin typeface="Arial" panose="020B0604020202020204" pitchFamily="34" charset="0"/>
                  <a:ea typeface="宋体" panose="02010600030101010101" pitchFamily="2" charset="-122"/>
                </a:rPr>
                <a:t>~after</a:t>
              </a:r>
              <a:endParaRPr lang="en-US" altLang="zh-CN" sz="2800" b="1">
                <a:solidFill>
                  <a:srgbClr val="FF3399"/>
                </a:solidFill>
                <a:latin typeface="Arial" panose="020B0604020202020204" pitchFamily="34" charset="0"/>
                <a:ea typeface="宋体" panose="02010600030101010101" pitchFamily="2" charset="-122"/>
              </a:endParaRPr>
            </a:p>
          </p:txBody>
        </p:sp>
        <p:sp>
          <p:nvSpPr>
            <p:cNvPr id="46091" name="_s39948"/>
            <p:cNvSpPr/>
            <p:nvPr/>
          </p:nvSpPr>
          <p:spPr>
            <a:xfrm flipV="1">
              <a:off x="1384" y="708"/>
              <a:ext cx="0" cy="337"/>
            </a:xfrm>
            <a:prstGeom prst="line">
              <a:avLst/>
            </a:prstGeom>
            <a:ln w="28575" cap="flat" cmpd="sng">
              <a:solidFill>
                <a:schemeClr val="bg2"/>
              </a:solidFill>
              <a:prstDash val="solid"/>
              <a:round/>
              <a:headEnd type="none" w="med" len="med"/>
              <a:tailEnd type="none" w="med" len="med"/>
            </a:ln>
          </p:spPr>
        </p:sp>
        <p:sp>
          <p:nvSpPr>
            <p:cNvPr id="46092" name="_s39949"/>
            <p:cNvSpPr/>
            <p:nvPr/>
          </p:nvSpPr>
          <p:spPr>
            <a:xfrm>
              <a:off x="1048" y="36"/>
              <a:ext cx="672" cy="672"/>
            </a:xfrm>
            <a:prstGeom prst="ellipse">
              <a:avLst/>
            </a:prstGeom>
            <a:gradFill rotWithShape="1">
              <a:gsLst>
                <a:gs pos="0">
                  <a:schemeClr val="accent2"/>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accent2"/>
              </a:extrusionClr>
            </a:sp3d>
          </p:spPr>
          <p:txBody>
            <a:bodyPr wrap="none" lIns="0" tIns="0" rIns="0" bIns="0" anchor="ctr">
              <a:flatTx/>
            </a:bodyPr>
            <a:p>
              <a:pPr marL="342900" indent="-342900" algn="ctr"/>
              <a:r>
                <a:rPr lang="zh-CN" altLang="en-US" sz="2800" b="1">
                  <a:solidFill>
                    <a:srgbClr val="6600CC"/>
                  </a:solidFill>
                  <a:latin typeface="Arial" panose="020B0604020202020204" pitchFamily="34" charset="0"/>
                  <a:ea typeface="宋体" panose="02010600030101010101" pitchFamily="2" charset="-122"/>
                </a:rPr>
                <a:t> </a:t>
              </a:r>
              <a:r>
                <a:rPr lang="en-US" altLang="zh-CN" sz="2800" b="1">
                  <a:latin typeface="Arial" panose="020B0604020202020204" pitchFamily="34" charset="0"/>
                  <a:ea typeface="宋体" panose="02010600030101010101" pitchFamily="2" charset="-122"/>
                </a:rPr>
                <a:t>~forward to</a:t>
              </a:r>
              <a:endParaRPr lang="en-US" altLang="zh-CN" sz="2800" b="1">
                <a:latin typeface="Arial" panose="020B0604020202020204" pitchFamily="34" charset="0"/>
                <a:ea typeface="宋体" panose="02010600030101010101" pitchFamily="2" charset="-122"/>
              </a:endParaRPr>
            </a:p>
          </p:txBody>
        </p:sp>
        <p:sp>
          <p:nvSpPr>
            <p:cNvPr id="46093" name="_s39950"/>
            <p:cNvSpPr/>
            <p:nvPr/>
          </p:nvSpPr>
          <p:spPr>
            <a:xfrm>
              <a:off x="1048" y="1045"/>
              <a:ext cx="672" cy="672"/>
            </a:xfrm>
            <a:prstGeom prst="ellipse">
              <a:avLst/>
            </a:prstGeom>
            <a:gradFill rotWithShape="1">
              <a:gsLst>
                <a:gs pos="0">
                  <a:schemeClr val="accent1"/>
                </a:gs>
                <a:gs pos="100000">
                  <a:schemeClr val="bg1"/>
                </a:gs>
              </a:gsLst>
              <a:path path="rect">
                <a:fillToRect l="100000" t="100000"/>
              </a:path>
              <a:tileRect/>
            </a:gradFill>
            <a:ln w="9525"/>
            <a:scene3d>
              <a:camera prst="legacyPerspectiveTop">
                <a:rot lat="0" lon="0" rev="0"/>
              </a:camera>
              <a:lightRig rig="legacyFlat3" dir="b"/>
            </a:scene3d>
            <a:sp3d extrusionH="173000" prstMaterial="legacyMatte">
              <a:bevelT w="13500" h="13500" prst="angle"/>
              <a:bevelB w="13500" h="13500" prst="angle"/>
              <a:extrusionClr>
                <a:schemeClr val="accent1"/>
              </a:extrusionClr>
            </a:sp3d>
          </p:spPr>
          <p:txBody>
            <a:bodyPr wrap="none" lIns="0" tIns="0" rIns="0" bIns="0" anchor="ctr">
              <a:flatTx/>
            </a:bodyPr>
            <a:p>
              <a:pPr algn="ctr"/>
              <a:r>
                <a:rPr lang="en-US" altLang="zh-CN" sz="2800" b="1">
                  <a:latin typeface="Arial" panose="020B0604020202020204" pitchFamily="34" charset="0"/>
                  <a:ea typeface="宋体" panose="02010600030101010101" pitchFamily="2" charset="-122"/>
                </a:rPr>
                <a:t>look</a:t>
              </a:r>
              <a:endParaRPr lang="en-US" altLang="zh-CN" sz="2800" b="1">
                <a:latin typeface="Arial" panose="020B0604020202020204" pitchFamily="34" charset="0"/>
                <a:ea typeface="宋体" panose="02010600030101010101" pitchFamily="2" charset="-122"/>
              </a:endParaRPr>
            </a:p>
          </p:txBody>
        </p:sp>
      </p:grpSp>
      <p:sp>
        <p:nvSpPr>
          <p:cNvPr id="46094" name="矩形 39950"/>
          <p:cNvSpPr/>
          <p:nvPr/>
        </p:nvSpPr>
        <p:spPr>
          <a:xfrm>
            <a:off x="914400" y="838200"/>
            <a:ext cx="6324600" cy="762000"/>
          </a:xfrm>
          <a:prstGeom prst="rect">
            <a:avLst/>
          </a:prstGeom>
        </p:spPr>
        <p:txBody>
          <a:bodyPr wrap="none" fromWordArt="1">
            <a:prstTxWarp prst="textWave1">
              <a:avLst>
                <a:gd name="adj1" fmla="val 0"/>
                <a:gd name="adj2" fmla="val 0"/>
              </a:avLst>
            </a:prstTxWarp>
            <a:normAutofit/>
          </a:bodyPr>
          <a:p>
            <a:pPr algn="ctr"/>
            <a:r>
              <a:rPr lang="zh-CN" altLang="en-US" sz="3600" b="1">
                <a:gradFill rotWithShape="0">
                  <a:gsLst>
                    <a:gs pos="0">
                      <a:srgbClr val="6600FF"/>
                    </a:gs>
                    <a:gs pos="50000">
                      <a:srgbClr val="FF6600"/>
                    </a:gs>
                    <a:gs pos="100000">
                      <a:srgbClr val="6600FF"/>
                    </a:gs>
                  </a:gsLst>
                  <a:lin ang="5400000" scaled="1"/>
                  <a:tileRect/>
                </a:gradFill>
                <a:effectLst>
                  <a:outerShdw dist="53882" dir="2699999" algn="ctr" rotWithShape="0">
                    <a:srgbClr val="C0C0C0">
                      <a:alpha val="79999"/>
                    </a:srgbClr>
                  </a:outerShdw>
                </a:effectLst>
                <a:latin typeface="华文新魏" panose="02010800040101010101" charset="-122"/>
                <a:ea typeface="华文新魏" panose="02010800040101010101" charset="-122"/>
              </a:rPr>
              <a:t>Let the words fly</a:t>
            </a:r>
            <a:endParaRPr lang="zh-CN" altLang="en-US" sz="3600" b="1">
              <a:gradFill rotWithShape="0">
                <a:gsLst>
                  <a:gs pos="0">
                    <a:srgbClr val="6600FF"/>
                  </a:gs>
                  <a:gs pos="50000">
                    <a:srgbClr val="FF6600"/>
                  </a:gs>
                  <a:gs pos="100000">
                    <a:srgbClr val="6600FF"/>
                  </a:gs>
                </a:gsLst>
                <a:lin ang="5400000" scaled="1"/>
                <a:tileRect/>
              </a:gradFill>
              <a:effectLst>
                <a:outerShdw dist="53882" dir="2699999" algn="ctr" rotWithShape="0">
                  <a:srgbClr val="C0C0C0">
                    <a:alpha val="79999"/>
                  </a:srgbClr>
                </a:outerShdw>
              </a:effectLst>
              <a:latin typeface="华文新魏" panose="02010800040101010101" charset="-122"/>
              <a:ea typeface="华文新魏" panose="02010800040101010101" charset="-122"/>
            </a:endParaRPr>
          </a:p>
        </p:txBody>
      </p:sp>
      <p:pic>
        <p:nvPicPr>
          <p:cNvPr id="46095" name="图片 39951" descr="图片ol"/>
          <p:cNvPicPr>
            <a:picLocks noChangeAspect="1"/>
          </p:cNvPicPr>
          <p:nvPr/>
        </p:nvPicPr>
        <p:blipFill>
          <a:blip r:embed="rId1"/>
          <a:stretch>
            <a:fillRect/>
          </a:stretch>
        </p:blipFill>
        <p:spPr>
          <a:xfrm>
            <a:off x="7010400" y="381000"/>
            <a:ext cx="935038" cy="728663"/>
          </a:xfrm>
          <a:prstGeom prst="rect">
            <a:avLst/>
          </a:prstGeom>
          <a:noFill/>
          <a:ln w="9525">
            <a:noFill/>
          </a:ln>
        </p:spPr>
      </p:pic>
      <p:grpSp>
        <p:nvGrpSpPr>
          <p:cNvPr id="39953" name="组合 39952"/>
          <p:cNvGrpSpPr/>
          <p:nvPr/>
        </p:nvGrpSpPr>
        <p:grpSpPr>
          <a:xfrm>
            <a:off x="3492500" y="1989138"/>
            <a:ext cx="2159000" cy="1081087"/>
            <a:chOff x="0" y="0"/>
            <a:chExt cx="1292" cy="635"/>
          </a:xfrm>
        </p:grpSpPr>
        <p:sp>
          <p:nvSpPr>
            <p:cNvPr id="46097" name="椭圆 39953"/>
            <p:cNvSpPr/>
            <p:nvPr/>
          </p:nvSpPr>
          <p:spPr>
            <a:xfrm>
              <a:off x="0" y="0"/>
              <a:ext cx="1292" cy="635"/>
            </a:xfrm>
            <a:prstGeom prst="ellipse">
              <a:avLst/>
            </a:prstGeom>
            <a:gradFill rotWithShape="1">
              <a:gsLst>
                <a:gs pos="0">
                  <a:schemeClr val="bg1"/>
                </a:gs>
                <a:gs pos="100000">
                  <a:srgbClr val="CC99FF"/>
                </a:gs>
              </a:gsLst>
              <a:lin ang="18900000" scaled="1"/>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098" name="文本框 39954"/>
            <p:cNvSpPr txBox="1"/>
            <p:nvPr/>
          </p:nvSpPr>
          <p:spPr>
            <a:xfrm>
              <a:off x="72" y="127"/>
              <a:ext cx="1195" cy="305"/>
            </a:xfrm>
            <a:prstGeom prst="rect">
              <a:avLst/>
            </a:prstGeom>
            <a:noFill/>
            <a:ln w="9525">
              <a:noFill/>
            </a:ln>
          </p:spPr>
          <p:txBody>
            <a:bodyPr anchor="t">
              <a:spAutoFit/>
            </a:bodyPr>
            <a:p>
              <a:pPr algn="ctr">
                <a:spcBef>
                  <a:spcPct val="50000"/>
                </a:spcBef>
              </a:pPr>
              <a:r>
                <a:rPr lang="zh-CN" altLang="en-US" sz="2800" b="1">
                  <a:latin typeface="Arial" panose="020B0604020202020204" pitchFamily="34" charset="0"/>
                  <a:ea typeface="宋体" panose="02010600030101010101" pitchFamily="2" charset="-122"/>
                </a:rPr>
                <a:t>期待；盼望</a:t>
              </a:r>
              <a:endParaRPr lang="zh-CN" altLang="en-US" sz="2800" b="1">
                <a:latin typeface="Arial" panose="020B0604020202020204" pitchFamily="34" charset="0"/>
                <a:ea typeface="宋体" panose="02010600030101010101" pitchFamily="2" charset="-122"/>
              </a:endParaRPr>
            </a:p>
          </p:txBody>
        </p:sp>
      </p:grpSp>
      <p:grpSp>
        <p:nvGrpSpPr>
          <p:cNvPr id="39956" name="组合 39955"/>
          <p:cNvGrpSpPr/>
          <p:nvPr/>
        </p:nvGrpSpPr>
        <p:grpSpPr>
          <a:xfrm>
            <a:off x="6732588" y="3141663"/>
            <a:ext cx="2159000" cy="1079500"/>
            <a:chOff x="0" y="0"/>
            <a:chExt cx="1292" cy="635"/>
          </a:xfrm>
        </p:grpSpPr>
        <p:sp>
          <p:nvSpPr>
            <p:cNvPr id="46100" name="椭圆 39956"/>
            <p:cNvSpPr/>
            <p:nvPr/>
          </p:nvSpPr>
          <p:spPr>
            <a:xfrm>
              <a:off x="0" y="0"/>
              <a:ext cx="1292" cy="635"/>
            </a:xfrm>
            <a:prstGeom prst="ellipse">
              <a:avLst/>
            </a:prstGeom>
            <a:gradFill rotWithShape="1">
              <a:gsLst>
                <a:gs pos="0">
                  <a:schemeClr val="bg1"/>
                </a:gs>
                <a:gs pos="100000">
                  <a:srgbClr val="CC99FF"/>
                </a:gs>
              </a:gsLst>
              <a:lin ang="18900000" scaled="1"/>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101" name="文本框 39957"/>
            <p:cNvSpPr txBox="1"/>
            <p:nvPr/>
          </p:nvSpPr>
          <p:spPr>
            <a:xfrm>
              <a:off x="72" y="127"/>
              <a:ext cx="1195" cy="306"/>
            </a:xfrm>
            <a:prstGeom prst="rect">
              <a:avLst/>
            </a:prstGeom>
            <a:noFill/>
            <a:ln w="9525">
              <a:noFill/>
            </a:ln>
          </p:spPr>
          <p:txBody>
            <a:bodyPr anchor="t">
              <a:spAutoFit/>
            </a:bodyPr>
            <a:p>
              <a:pPr algn="ctr">
                <a:spcBef>
                  <a:spcPct val="50000"/>
                </a:spcBef>
              </a:pPr>
              <a:r>
                <a:rPr lang="zh-CN" altLang="en-US" sz="2800" b="1">
                  <a:latin typeface="Arial" panose="020B0604020202020204" pitchFamily="34" charset="0"/>
                  <a:ea typeface="宋体" panose="02010600030101010101" pitchFamily="2" charset="-122"/>
                </a:rPr>
                <a:t>照顾；照看</a:t>
              </a:r>
              <a:endParaRPr lang="zh-CN" altLang="en-US" sz="2800" b="1">
                <a:latin typeface="Arial" panose="020B0604020202020204" pitchFamily="34" charset="0"/>
                <a:ea typeface="宋体" panose="02010600030101010101" pitchFamily="2" charset="-122"/>
              </a:endParaRPr>
            </a:p>
          </p:txBody>
        </p:sp>
      </p:grpSp>
      <p:grpSp>
        <p:nvGrpSpPr>
          <p:cNvPr id="39959" name="组合 39958"/>
          <p:cNvGrpSpPr/>
          <p:nvPr/>
        </p:nvGrpSpPr>
        <p:grpSpPr>
          <a:xfrm>
            <a:off x="5508625" y="5013325"/>
            <a:ext cx="2159000" cy="1081088"/>
            <a:chOff x="0" y="0"/>
            <a:chExt cx="1292" cy="635"/>
          </a:xfrm>
        </p:grpSpPr>
        <p:sp>
          <p:nvSpPr>
            <p:cNvPr id="46103" name="椭圆 39959"/>
            <p:cNvSpPr/>
            <p:nvPr/>
          </p:nvSpPr>
          <p:spPr>
            <a:xfrm>
              <a:off x="0" y="0"/>
              <a:ext cx="1292" cy="635"/>
            </a:xfrm>
            <a:prstGeom prst="ellipse">
              <a:avLst/>
            </a:prstGeom>
            <a:gradFill rotWithShape="1">
              <a:gsLst>
                <a:gs pos="0">
                  <a:schemeClr val="bg1"/>
                </a:gs>
                <a:gs pos="100000">
                  <a:srgbClr val="CC99FF"/>
                </a:gs>
              </a:gsLst>
              <a:lin ang="18900000" scaled="1"/>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104" name="文本框 39960"/>
            <p:cNvSpPr txBox="1"/>
            <p:nvPr/>
          </p:nvSpPr>
          <p:spPr>
            <a:xfrm>
              <a:off x="72" y="127"/>
              <a:ext cx="1195" cy="305"/>
            </a:xfrm>
            <a:prstGeom prst="rect">
              <a:avLst/>
            </a:prstGeom>
            <a:noFill/>
            <a:ln w="9525">
              <a:noFill/>
            </a:ln>
          </p:spPr>
          <p:txBody>
            <a:bodyPr anchor="t">
              <a:spAutoFit/>
            </a:bodyPr>
            <a:p>
              <a:pPr algn="ctr">
                <a:spcBef>
                  <a:spcPct val="50000"/>
                </a:spcBef>
              </a:pPr>
              <a:r>
                <a:rPr lang="zh-CN" altLang="en-US" sz="2800" b="1">
                  <a:latin typeface="Arial" panose="020B0604020202020204" pitchFamily="34" charset="0"/>
                  <a:ea typeface="宋体" panose="02010600030101010101" pitchFamily="2" charset="-122"/>
                </a:rPr>
                <a:t>向前看</a:t>
              </a:r>
              <a:endParaRPr lang="zh-CN" altLang="en-US" sz="2800" b="1">
                <a:latin typeface="Arial" panose="020B0604020202020204" pitchFamily="34" charset="0"/>
                <a:ea typeface="宋体" panose="02010600030101010101" pitchFamily="2" charset="-122"/>
              </a:endParaRPr>
            </a:p>
          </p:txBody>
        </p:sp>
      </p:grpSp>
      <p:grpSp>
        <p:nvGrpSpPr>
          <p:cNvPr id="39962" name="组合 39961"/>
          <p:cNvGrpSpPr/>
          <p:nvPr/>
        </p:nvGrpSpPr>
        <p:grpSpPr>
          <a:xfrm>
            <a:off x="1547813" y="5013325"/>
            <a:ext cx="2159000" cy="1081088"/>
            <a:chOff x="0" y="0"/>
            <a:chExt cx="1292" cy="635"/>
          </a:xfrm>
        </p:grpSpPr>
        <p:sp>
          <p:nvSpPr>
            <p:cNvPr id="46106" name="椭圆 39962"/>
            <p:cNvSpPr/>
            <p:nvPr/>
          </p:nvSpPr>
          <p:spPr>
            <a:xfrm>
              <a:off x="0" y="0"/>
              <a:ext cx="1292" cy="635"/>
            </a:xfrm>
            <a:prstGeom prst="ellipse">
              <a:avLst/>
            </a:prstGeom>
            <a:gradFill rotWithShape="1">
              <a:gsLst>
                <a:gs pos="0">
                  <a:schemeClr val="bg1"/>
                </a:gs>
                <a:gs pos="100000">
                  <a:srgbClr val="CC99FF"/>
                </a:gs>
              </a:gsLst>
              <a:lin ang="18900000" scaled="1"/>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107" name="文本框 39963"/>
            <p:cNvSpPr txBox="1"/>
            <p:nvPr/>
          </p:nvSpPr>
          <p:spPr>
            <a:xfrm>
              <a:off x="72" y="127"/>
              <a:ext cx="1195" cy="305"/>
            </a:xfrm>
            <a:prstGeom prst="rect">
              <a:avLst/>
            </a:prstGeom>
            <a:noFill/>
            <a:ln w="9525">
              <a:noFill/>
            </a:ln>
          </p:spPr>
          <p:txBody>
            <a:bodyPr anchor="t">
              <a:spAutoFit/>
            </a:bodyPr>
            <a:p>
              <a:pPr algn="ctr">
                <a:spcBef>
                  <a:spcPct val="50000"/>
                </a:spcBef>
              </a:pPr>
              <a:r>
                <a:rPr lang="zh-CN" altLang="en-US" sz="2800" b="1">
                  <a:latin typeface="Arial" panose="020B0604020202020204" pitchFamily="34" charset="0"/>
                  <a:ea typeface="宋体" panose="02010600030101010101" pitchFamily="2" charset="-122"/>
                </a:rPr>
                <a:t>回忆；回顾</a:t>
              </a:r>
              <a:endParaRPr lang="zh-CN" altLang="en-US" sz="2800" b="1">
                <a:latin typeface="Arial" panose="020B0604020202020204" pitchFamily="34" charset="0"/>
                <a:ea typeface="宋体" panose="02010600030101010101" pitchFamily="2" charset="-122"/>
              </a:endParaRPr>
            </a:p>
          </p:txBody>
        </p:sp>
      </p:grpSp>
      <p:grpSp>
        <p:nvGrpSpPr>
          <p:cNvPr id="39965" name="组合 39964"/>
          <p:cNvGrpSpPr/>
          <p:nvPr/>
        </p:nvGrpSpPr>
        <p:grpSpPr>
          <a:xfrm>
            <a:off x="395288" y="3141663"/>
            <a:ext cx="2159000" cy="1081087"/>
            <a:chOff x="0" y="0"/>
            <a:chExt cx="1292" cy="635"/>
          </a:xfrm>
        </p:grpSpPr>
        <p:sp>
          <p:nvSpPr>
            <p:cNvPr id="46109" name="椭圆 39965"/>
            <p:cNvSpPr/>
            <p:nvPr/>
          </p:nvSpPr>
          <p:spPr>
            <a:xfrm>
              <a:off x="0" y="0"/>
              <a:ext cx="1292" cy="635"/>
            </a:xfrm>
            <a:prstGeom prst="ellipse">
              <a:avLst/>
            </a:prstGeom>
            <a:gradFill rotWithShape="1">
              <a:gsLst>
                <a:gs pos="0">
                  <a:schemeClr val="bg1"/>
                </a:gs>
                <a:gs pos="100000">
                  <a:srgbClr val="CC99FF"/>
                </a:gs>
              </a:gsLst>
              <a:lin ang="18900000" scaled="1"/>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46110" name="文本框 39966"/>
            <p:cNvSpPr txBox="1"/>
            <p:nvPr/>
          </p:nvSpPr>
          <p:spPr>
            <a:xfrm>
              <a:off x="72" y="127"/>
              <a:ext cx="1195" cy="455"/>
            </a:xfrm>
            <a:prstGeom prst="rect">
              <a:avLst/>
            </a:prstGeom>
            <a:noFill/>
            <a:ln w="9525">
              <a:noFill/>
            </a:ln>
          </p:spPr>
          <p:txBody>
            <a:bodyPr anchor="t">
              <a:spAutoFit/>
            </a:bodyPr>
            <a:p>
              <a:pPr algn="ctr">
                <a:lnSpc>
                  <a:spcPct val="80000"/>
                </a:lnSpc>
              </a:pPr>
              <a:r>
                <a:rPr lang="zh-CN" altLang="en-US" sz="2800" b="1">
                  <a:latin typeface="Arial" panose="020B0604020202020204" pitchFamily="34" charset="0"/>
                  <a:ea typeface="宋体" panose="02010600030101010101" pitchFamily="2" charset="-122"/>
                </a:rPr>
                <a:t> 轻视；</a:t>
              </a:r>
              <a:endParaRPr lang="zh-CN" altLang="en-US" sz="2800" b="1">
                <a:latin typeface="Arial" panose="020B0604020202020204" pitchFamily="34" charset="0"/>
                <a:ea typeface="宋体" panose="02010600030101010101" pitchFamily="2" charset="-122"/>
              </a:endParaRPr>
            </a:p>
            <a:p>
              <a:pPr algn="ctr">
                <a:lnSpc>
                  <a:spcPct val="80000"/>
                </a:lnSpc>
              </a:pPr>
              <a:r>
                <a:rPr lang="zh-CN" altLang="en-US" sz="2800" b="1">
                  <a:latin typeface="Arial" panose="020B0604020202020204" pitchFamily="34" charset="0"/>
                  <a:ea typeface="宋体" panose="02010600030101010101" pitchFamily="2" charset="-122"/>
                </a:rPr>
                <a:t>瞧不起</a:t>
              </a:r>
              <a:endParaRPr lang="zh-CN" altLang="en-US" sz="2800" b="1">
                <a:latin typeface="Arial" panose="020B0604020202020204" pitchFamily="34" charset="0"/>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53"/>
                                        </p:tgtEl>
                                        <p:attrNameLst>
                                          <p:attrName>style.visibility</p:attrName>
                                        </p:attrNameLst>
                                      </p:cBhvr>
                                      <p:to>
                                        <p:strVal val="visible"/>
                                      </p:to>
                                    </p:set>
                                    <p:animEffect transition="in" filter="dissolve">
                                      <p:cBhvr>
                                        <p:cTn id="12" dur="500"/>
                                        <p:tgtEl>
                                          <p:spTgt spid="399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956"/>
                                        </p:tgtEl>
                                        <p:attrNameLst>
                                          <p:attrName>style.visibility</p:attrName>
                                        </p:attrNameLst>
                                      </p:cBhvr>
                                      <p:to>
                                        <p:strVal val="visible"/>
                                      </p:to>
                                    </p:set>
                                    <p:animEffect transition="in" filter="dissolve">
                                      <p:cBhvr>
                                        <p:cTn id="17" dur="500"/>
                                        <p:tgtEl>
                                          <p:spTgt spid="399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59"/>
                                        </p:tgtEl>
                                        <p:attrNameLst>
                                          <p:attrName>style.visibility</p:attrName>
                                        </p:attrNameLst>
                                      </p:cBhvr>
                                      <p:to>
                                        <p:strVal val="visible"/>
                                      </p:to>
                                    </p:set>
                                    <p:animEffect transition="in" filter="dissolve">
                                      <p:cBhvr>
                                        <p:cTn id="22" dur="500"/>
                                        <p:tgtEl>
                                          <p:spTgt spid="399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962"/>
                                        </p:tgtEl>
                                        <p:attrNameLst>
                                          <p:attrName>style.visibility</p:attrName>
                                        </p:attrNameLst>
                                      </p:cBhvr>
                                      <p:to>
                                        <p:strVal val="visible"/>
                                      </p:to>
                                    </p:set>
                                    <p:animEffect transition="in" filter="dissolve">
                                      <p:cBhvr>
                                        <p:cTn id="27" dur="500"/>
                                        <p:tgtEl>
                                          <p:spTgt spid="3996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965"/>
                                        </p:tgtEl>
                                        <p:attrNameLst>
                                          <p:attrName>style.visibility</p:attrName>
                                        </p:attrNameLst>
                                      </p:cBhvr>
                                      <p:to>
                                        <p:strVal val="visible"/>
                                      </p:to>
                                    </p:set>
                                    <p:animEffect transition="in" filter="dissolve">
                                      <p:cBhvr>
                                        <p:cTn id="32" dur="500"/>
                                        <p:tgtEl>
                                          <p:spTgt spid="39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1746" name="TextBox 3"/>
          <p:cNvSpPr txBox="1"/>
          <p:nvPr/>
        </p:nvSpPr>
        <p:spPr>
          <a:xfrm>
            <a:off x="76200" y="2514600"/>
            <a:ext cx="1219200" cy="954088"/>
          </a:xfrm>
          <a:prstGeom prst="rect">
            <a:avLst/>
          </a:prstGeom>
          <a:noFill/>
          <a:ln w="9525" cap="flat" cmpd="sng">
            <a:solidFill>
              <a:srgbClr val="FF0000"/>
            </a:solidFill>
            <a:prstDash val="solid"/>
            <a:miter/>
            <a:headEnd type="none" w="med" len="med"/>
            <a:tailEnd type="none" w="med" len="med"/>
          </a:ln>
        </p:spPr>
        <p:txBody>
          <a:bodyPr anchor="t">
            <a:spAutoFit/>
          </a:bodyPr>
          <a:p>
            <a:r>
              <a:rPr lang="en-US" altLang="zh-CN" sz="2800" b="1" dirty="0">
                <a:latin typeface="Arial" panose="020B0604020202020204" pitchFamily="34" charset="0"/>
                <a:ea typeface="宋体" panose="02010600030101010101" pitchFamily="2" charset="-122"/>
              </a:rPr>
              <a:t>radio times</a:t>
            </a:r>
            <a:endParaRPr lang="zh-CN" altLang="en-US" sz="2800" b="1" dirty="0">
              <a:latin typeface="Arial" panose="020B0604020202020204" pitchFamily="34" charset="0"/>
              <a:ea typeface="宋体" panose="02010600030101010101" pitchFamily="2" charset="-122"/>
            </a:endParaRPr>
          </a:p>
        </p:txBody>
      </p:sp>
      <p:sp>
        <p:nvSpPr>
          <p:cNvPr id="31747" name="TextBox 4"/>
          <p:cNvSpPr txBox="1"/>
          <p:nvPr/>
        </p:nvSpPr>
        <p:spPr>
          <a:xfrm>
            <a:off x="1600200" y="1295400"/>
            <a:ext cx="1828800" cy="953135"/>
          </a:xfrm>
          <a:prstGeom prst="rect">
            <a:avLst/>
          </a:prstGeom>
          <a:noFill/>
          <a:ln w="9525" cap="flat" cmpd="sng">
            <a:solidFill>
              <a:srgbClr val="0066FF"/>
            </a:solidFill>
            <a:prstDash val="solid"/>
            <a:miter/>
            <a:headEnd type="none" w="med" len="med"/>
            <a:tailEnd type="none" w="med" len="med"/>
          </a:ln>
        </p:spPr>
        <p:txBody>
          <a:bodyPr anchor="t">
            <a:spAutoFit/>
          </a:bodyPr>
          <a:p>
            <a:r>
              <a:rPr lang="en-US" altLang="zh-CN" sz="2800" b="1" dirty="0">
                <a:latin typeface="Arial" panose="020B0604020202020204" pitchFamily="34" charset="0"/>
                <a:ea typeface="宋体" panose="02010600030101010101" pitchFamily="2" charset="-122"/>
              </a:rPr>
              <a:t>When he </a:t>
            </a:r>
            <a:endParaRPr lang="en-US" altLang="zh-CN" sz="2800" b="1" dirty="0">
              <a:latin typeface="Arial" panose="020B0604020202020204" pitchFamily="34" charset="0"/>
              <a:ea typeface="宋体" panose="02010600030101010101" pitchFamily="2" charset="-122"/>
            </a:endParaRPr>
          </a:p>
          <a:p>
            <a:r>
              <a:rPr lang="en-US" altLang="zh-CN" sz="2800" b="1" dirty="0">
                <a:latin typeface="Arial" panose="020B0604020202020204" pitchFamily="34" charset="0"/>
                <a:ea typeface="宋体" panose="02010600030101010101" pitchFamily="2" charset="-122"/>
              </a:rPr>
              <a:t>was ____</a:t>
            </a:r>
            <a:endParaRPr lang="zh-CN" altLang="en-US" sz="2800" b="1" dirty="0">
              <a:latin typeface="Arial" panose="020B0604020202020204" pitchFamily="34" charset="0"/>
              <a:ea typeface="宋体" panose="02010600030101010101" pitchFamily="2" charset="-122"/>
            </a:endParaRPr>
          </a:p>
        </p:txBody>
      </p:sp>
      <p:sp>
        <p:nvSpPr>
          <p:cNvPr id="31748" name="TextBox 5"/>
          <p:cNvSpPr txBox="1"/>
          <p:nvPr/>
        </p:nvSpPr>
        <p:spPr>
          <a:xfrm>
            <a:off x="1524000" y="2438400"/>
            <a:ext cx="1905000" cy="953135"/>
          </a:xfrm>
          <a:prstGeom prst="rect">
            <a:avLst/>
          </a:prstGeom>
          <a:noFill/>
          <a:ln w="9525" cap="flat" cmpd="sng">
            <a:solidFill>
              <a:srgbClr val="0066FF"/>
            </a:solidFill>
            <a:prstDash val="solid"/>
            <a:miter/>
            <a:headEnd type="none" w="med" len="med"/>
            <a:tailEnd type="none" w="med" len="med"/>
          </a:ln>
        </p:spPr>
        <p:txBody>
          <a:bodyPr anchor="t">
            <a:spAutoFit/>
          </a:bodyPr>
          <a:p>
            <a:r>
              <a:rPr lang="en-US" altLang="zh-CN" sz="2800" b="1" dirty="0">
                <a:latin typeface="Arial" panose="020B0604020202020204" pitchFamily="34" charset="0"/>
                <a:ea typeface="宋体" panose="02010600030101010101" pitchFamily="2" charset="-122"/>
              </a:rPr>
              <a:t>At the age of ____</a:t>
            </a:r>
            <a:endParaRPr lang="zh-CN" altLang="en-US" sz="2800" b="1" dirty="0">
              <a:latin typeface="Arial" panose="020B0604020202020204" pitchFamily="34" charset="0"/>
              <a:ea typeface="宋体" panose="02010600030101010101" pitchFamily="2" charset="-122"/>
            </a:endParaRPr>
          </a:p>
        </p:txBody>
      </p:sp>
      <p:sp>
        <p:nvSpPr>
          <p:cNvPr id="31749" name="TextBox 6"/>
          <p:cNvSpPr txBox="1"/>
          <p:nvPr/>
        </p:nvSpPr>
        <p:spPr>
          <a:xfrm>
            <a:off x="1600200" y="4724400"/>
            <a:ext cx="1828800" cy="953135"/>
          </a:xfrm>
          <a:prstGeom prst="rect">
            <a:avLst/>
          </a:prstGeom>
          <a:solidFill>
            <a:schemeClr val="bg1"/>
          </a:solidFill>
          <a:ln w="9525" cap="flat" cmpd="sng">
            <a:solidFill>
              <a:srgbClr val="0066FF"/>
            </a:solidFill>
            <a:prstDash val="solid"/>
            <a:miter/>
            <a:headEnd type="none" w="med" len="med"/>
            <a:tailEnd type="none" w="med" len="med"/>
          </a:ln>
        </p:spPr>
        <p:txBody>
          <a:bodyPr anchor="t">
            <a:spAutoFit/>
          </a:bodyPr>
          <a:p>
            <a:r>
              <a:rPr lang="en-US" altLang="zh-CN" sz="2800" b="1" dirty="0">
                <a:latin typeface="Arial" panose="020B0604020202020204" pitchFamily="34" charset="0"/>
                <a:ea typeface="宋体" panose="02010600030101010101" pitchFamily="2" charset="-122"/>
              </a:rPr>
              <a:t>When he</a:t>
            </a:r>
            <a:endParaRPr lang="en-US" altLang="zh-CN" sz="2800" b="1" dirty="0">
              <a:latin typeface="Arial" panose="020B0604020202020204" pitchFamily="34" charset="0"/>
              <a:ea typeface="宋体" panose="02010600030101010101" pitchFamily="2" charset="-122"/>
            </a:endParaRPr>
          </a:p>
          <a:p>
            <a:r>
              <a:rPr lang="en-US" altLang="zh-CN" sz="2800" b="1" dirty="0">
                <a:latin typeface="Arial" panose="020B0604020202020204" pitchFamily="34" charset="0"/>
                <a:ea typeface="宋体" panose="02010600030101010101" pitchFamily="2" charset="-122"/>
              </a:rPr>
              <a:t>was ____</a:t>
            </a:r>
            <a:endParaRPr lang="zh-CN" altLang="en-US" sz="2800" b="1" dirty="0">
              <a:latin typeface="Arial" panose="020B0604020202020204" pitchFamily="34" charset="0"/>
              <a:ea typeface="宋体" panose="02010600030101010101" pitchFamily="2" charset="-122"/>
            </a:endParaRPr>
          </a:p>
        </p:txBody>
      </p:sp>
      <p:sp>
        <p:nvSpPr>
          <p:cNvPr id="31750" name="矩形 7"/>
          <p:cNvSpPr/>
          <p:nvPr/>
        </p:nvSpPr>
        <p:spPr>
          <a:xfrm>
            <a:off x="1447800" y="3505200"/>
            <a:ext cx="1981200" cy="953135"/>
          </a:xfrm>
          <a:prstGeom prst="rect">
            <a:avLst/>
          </a:prstGeom>
          <a:noFill/>
          <a:ln w="9525" cap="flat" cmpd="sng">
            <a:solidFill>
              <a:srgbClr val="0066FF"/>
            </a:solidFill>
            <a:prstDash val="solid"/>
            <a:miter/>
            <a:headEnd type="none" w="med" len="med"/>
            <a:tailEnd type="none" w="med" len="med"/>
          </a:ln>
        </p:spPr>
        <p:txBody>
          <a:bodyPr anchor="t">
            <a:spAutoFit/>
          </a:bodyPr>
          <a:p>
            <a:r>
              <a:rPr lang="en-US" altLang="zh-CN" sz="2800" b="1" dirty="0">
                <a:latin typeface="Arial" panose="020B0604020202020204" pitchFamily="34" charset="0"/>
                <a:ea typeface="宋体" panose="02010600030101010101" pitchFamily="2" charset="-122"/>
              </a:rPr>
              <a:t>    As he </a:t>
            </a:r>
            <a:endParaRPr lang="en-US" altLang="zh-CN" sz="2800" b="1" dirty="0">
              <a:latin typeface="Arial" panose="020B0604020202020204" pitchFamily="34" charset="0"/>
              <a:ea typeface="宋体" panose="02010600030101010101" pitchFamily="2" charset="-122"/>
            </a:endParaRPr>
          </a:p>
          <a:p>
            <a:r>
              <a:rPr lang="en-US" altLang="zh-CN" sz="2800" b="1" dirty="0">
                <a:latin typeface="Arial" panose="020B0604020202020204" pitchFamily="34" charset="0"/>
                <a:ea typeface="宋体" panose="02010600030101010101" pitchFamily="2" charset="-122"/>
              </a:rPr>
              <a:t>_________ </a:t>
            </a:r>
            <a:endParaRPr lang="zh-CN" altLang="en-US" sz="2800" b="1" dirty="0">
              <a:latin typeface="Arial" panose="020B0604020202020204" pitchFamily="34" charset="0"/>
              <a:ea typeface="宋体" panose="02010600030101010101" pitchFamily="2" charset="-122"/>
            </a:endParaRPr>
          </a:p>
        </p:txBody>
      </p:sp>
      <p:sp>
        <p:nvSpPr>
          <p:cNvPr id="12" name="上箭头 11"/>
          <p:cNvSpPr/>
          <p:nvPr/>
        </p:nvSpPr>
        <p:spPr>
          <a:xfrm rot="2691110">
            <a:off x="1128713" y="1439863"/>
            <a:ext cx="217488" cy="1347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上箭头 12"/>
          <p:cNvSpPr/>
          <p:nvPr/>
        </p:nvSpPr>
        <p:spPr>
          <a:xfrm rot="8945046">
            <a:off x="849313" y="3362325"/>
            <a:ext cx="219075" cy="17240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上箭头 13"/>
          <p:cNvSpPr/>
          <p:nvPr/>
        </p:nvSpPr>
        <p:spPr>
          <a:xfrm rot="4912037">
            <a:off x="1126331" y="2561431"/>
            <a:ext cx="185738" cy="742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上箭头 14"/>
          <p:cNvSpPr/>
          <p:nvPr/>
        </p:nvSpPr>
        <p:spPr>
          <a:xfrm rot="6579652">
            <a:off x="1300163" y="3214688"/>
            <a:ext cx="19367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肘形连接符 16"/>
          <p:cNvCxnSpPr/>
          <p:nvPr/>
        </p:nvCxnSpPr>
        <p:spPr>
          <a:xfrm>
            <a:off x="3505200" y="1447800"/>
            <a:ext cx="5257800" cy="685800"/>
          </a:xfrm>
          <a:prstGeom prst="bentConnector3">
            <a:avLst>
              <a:gd name="adj1" fmla="val 17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a:off x="3429000" y="2590800"/>
            <a:ext cx="5257800" cy="685800"/>
          </a:xfrm>
          <a:prstGeom prst="bentConnector3">
            <a:avLst>
              <a:gd name="adj1" fmla="val 259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a:off x="3505200" y="3733800"/>
            <a:ext cx="5257800" cy="838200"/>
          </a:xfrm>
          <a:prstGeom prst="bentConnector3">
            <a:avLst>
              <a:gd name="adj1" fmla="val 63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a:off x="3505200" y="4953000"/>
            <a:ext cx="5257800" cy="685800"/>
          </a:xfrm>
          <a:prstGeom prst="bentConnector3">
            <a:avLst>
              <a:gd name="adj1" fmla="val 119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304" name="TextBox 25"/>
          <p:cNvSpPr txBox="1"/>
          <p:nvPr/>
        </p:nvSpPr>
        <p:spPr>
          <a:xfrm>
            <a:off x="2514600" y="1676400"/>
            <a:ext cx="533400"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4</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2305" name="TextBox 26"/>
          <p:cNvSpPr txBox="1"/>
          <p:nvPr/>
        </p:nvSpPr>
        <p:spPr>
          <a:xfrm>
            <a:off x="2247900" y="2827020"/>
            <a:ext cx="533400"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9</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2306" name="TextBox 27"/>
          <p:cNvSpPr txBox="1"/>
          <p:nvPr/>
        </p:nvSpPr>
        <p:spPr>
          <a:xfrm>
            <a:off x="2590800" y="5105400"/>
            <a:ext cx="685800"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15</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2307" name="TextBox 29"/>
          <p:cNvSpPr txBox="1"/>
          <p:nvPr/>
        </p:nvSpPr>
        <p:spPr>
          <a:xfrm>
            <a:off x="1447800" y="3971925"/>
            <a:ext cx="2057400"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grew older </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2308" name="TextBox 30"/>
          <p:cNvSpPr txBox="1"/>
          <p:nvPr/>
        </p:nvSpPr>
        <p:spPr>
          <a:xfrm>
            <a:off x="3581400" y="1219200"/>
            <a:ext cx="5735638" cy="954088"/>
          </a:xfrm>
          <a:prstGeom prst="rect">
            <a:avLst/>
          </a:prstGeom>
          <a:noFill/>
          <a:ln w="9525">
            <a:noFill/>
          </a:ln>
        </p:spPr>
        <p:txBody>
          <a:bodyPr wrap="none" anchor="t">
            <a:spAutoFit/>
          </a:bodyPr>
          <a:p>
            <a:r>
              <a:rPr lang="en-US" altLang="zh-CN" sz="2800" b="1" dirty="0">
                <a:solidFill>
                  <a:srgbClr val="0000FF"/>
                </a:solidFill>
                <a:latin typeface="Arial" panose="020B0604020202020204" pitchFamily="34" charset="0"/>
                <a:ea typeface="宋体" panose="02010600030101010101" pitchFamily="2" charset="-122"/>
              </a:rPr>
              <a:t>he sat…in…, listening…and to…</a:t>
            </a:r>
            <a:endParaRPr lang="en-US" altLang="zh-CN" sz="2800" b="1" dirty="0">
              <a:solidFill>
                <a:srgbClr val="0000FF"/>
              </a:solidFill>
              <a:latin typeface="Arial" panose="020B0604020202020204" pitchFamily="34" charset="0"/>
              <a:ea typeface="宋体" panose="02010600030101010101" pitchFamily="2" charset="-122"/>
            </a:endParaRPr>
          </a:p>
          <a:p>
            <a:r>
              <a:rPr lang="en-US" altLang="zh-CN" sz="2800" b="1" dirty="0">
                <a:solidFill>
                  <a:srgbClr val="0000FF"/>
                </a:solidFill>
                <a:latin typeface="Arial" panose="020B0604020202020204" pitchFamily="34" charset="0"/>
                <a:ea typeface="宋体" panose="02010600030101010101" pitchFamily="2" charset="-122"/>
              </a:rPr>
              <a:t>It seemed that…not to…but to…</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12309" name="TextBox 35"/>
          <p:cNvSpPr txBox="1"/>
          <p:nvPr/>
        </p:nvSpPr>
        <p:spPr>
          <a:xfrm>
            <a:off x="3733800" y="2514600"/>
            <a:ext cx="2820988" cy="523875"/>
          </a:xfrm>
          <a:prstGeom prst="rect">
            <a:avLst/>
          </a:prstGeom>
          <a:noFill/>
          <a:ln w="9525">
            <a:noFill/>
          </a:ln>
        </p:spPr>
        <p:txBody>
          <a:bodyPr wrap="none" anchor="t">
            <a:spAutoFit/>
          </a:bodyPr>
          <a:p>
            <a:r>
              <a:rPr lang="en-US" altLang="zh-CN" sz="2800" b="1" dirty="0">
                <a:solidFill>
                  <a:srgbClr val="0000FF"/>
                </a:solidFill>
                <a:latin typeface="Arial" panose="020B0604020202020204" pitchFamily="34" charset="0"/>
                <a:ea typeface="宋体" panose="02010600030101010101" pitchFamily="2" charset="-122"/>
              </a:rPr>
              <a:t>asked for…in…</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12310" name="TextBox 36"/>
          <p:cNvSpPr txBox="1"/>
          <p:nvPr/>
        </p:nvSpPr>
        <p:spPr>
          <a:xfrm>
            <a:off x="3657600" y="3429000"/>
            <a:ext cx="5146675" cy="1200150"/>
          </a:xfrm>
          <a:prstGeom prst="rect">
            <a:avLst/>
          </a:prstGeom>
          <a:noFill/>
          <a:ln w="9525">
            <a:noFill/>
          </a:ln>
        </p:spPr>
        <p:txBody>
          <a:bodyPr wrap="none" anchor="t">
            <a:spAutoFit/>
          </a:bodyPr>
          <a:p>
            <a:r>
              <a:rPr lang="en-US" altLang="zh-CN" sz="2400" b="1" dirty="0">
                <a:solidFill>
                  <a:srgbClr val="0000FF"/>
                </a:solidFill>
                <a:latin typeface="Arial" panose="020B0604020202020204" pitchFamily="34" charset="0"/>
                <a:ea typeface="宋体" panose="02010600030101010101" pitchFamily="2" charset="-122"/>
              </a:rPr>
              <a:t>…grew. One day… Once a week…</a:t>
            </a:r>
            <a:endParaRPr lang="en-US" altLang="zh-CN" sz="2400" b="1" dirty="0">
              <a:solidFill>
                <a:srgbClr val="0000FF"/>
              </a:solidFill>
              <a:latin typeface="Arial" panose="020B0604020202020204" pitchFamily="34" charset="0"/>
              <a:ea typeface="宋体" panose="02010600030101010101" pitchFamily="2" charset="-122"/>
            </a:endParaRPr>
          </a:p>
          <a:p>
            <a:r>
              <a:rPr lang="en-US" altLang="zh-CN" sz="2400" b="1" dirty="0">
                <a:solidFill>
                  <a:srgbClr val="0000FF"/>
                </a:solidFill>
                <a:latin typeface="Arial" panose="020B0604020202020204" pitchFamily="34" charset="0"/>
                <a:ea typeface="宋体" panose="02010600030101010101" pitchFamily="2" charset="-122"/>
              </a:rPr>
              <a:t>…played…,talked…,hoped… </a:t>
            </a:r>
            <a:endParaRPr lang="en-US" altLang="zh-CN" sz="2400" b="1" dirty="0">
              <a:solidFill>
                <a:srgbClr val="0000FF"/>
              </a:solidFill>
              <a:latin typeface="Arial" panose="020B0604020202020204" pitchFamily="34" charset="0"/>
              <a:ea typeface="宋体" panose="02010600030101010101" pitchFamily="2" charset="-122"/>
            </a:endParaRPr>
          </a:p>
          <a:p>
            <a:r>
              <a:rPr lang="en-US" altLang="zh-CN" sz="2400" b="1" dirty="0">
                <a:solidFill>
                  <a:srgbClr val="0000FF"/>
                </a:solidFill>
                <a:latin typeface="Arial" panose="020B0604020202020204" pitchFamily="34" charset="0"/>
                <a:ea typeface="宋体" panose="02010600030101010101" pitchFamily="2" charset="-122"/>
              </a:rPr>
              <a:t>Soon…, and then… They…</a:t>
            </a:r>
            <a:endParaRPr lang="zh-CN" altLang="en-US" sz="2400" b="1" dirty="0">
              <a:solidFill>
                <a:srgbClr val="0000FF"/>
              </a:solidFill>
              <a:latin typeface="Arial" panose="020B0604020202020204" pitchFamily="34" charset="0"/>
              <a:ea typeface="宋体" panose="02010600030101010101" pitchFamily="2" charset="-122"/>
            </a:endParaRPr>
          </a:p>
        </p:txBody>
      </p:sp>
      <p:sp>
        <p:nvSpPr>
          <p:cNvPr id="12311" name="TextBox 39"/>
          <p:cNvSpPr txBox="1"/>
          <p:nvPr/>
        </p:nvSpPr>
        <p:spPr>
          <a:xfrm>
            <a:off x="3657600" y="4876800"/>
            <a:ext cx="4916488" cy="523875"/>
          </a:xfrm>
          <a:prstGeom prst="rect">
            <a:avLst/>
          </a:prstGeom>
          <a:solidFill>
            <a:schemeClr val="bg1"/>
          </a:solidFill>
          <a:ln w="9525">
            <a:noFill/>
          </a:ln>
        </p:spPr>
        <p:txBody>
          <a:bodyPr wrap="none" anchor="t">
            <a:spAutoFit/>
          </a:bodyPr>
          <a:p>
            <a:r>
              <a:rPr lang="en-US" altLang="zh-CN" sz="2800" b="1" dirty="0">
                <a:solidFill>
                  <a:srgbClr val="0000FF"/>
                </a:solidFill>
                <a:latin typeface="Arial" panose="020B0604020202020204" pitchFamily="34" charset="0"/>
                <a:ea typeface="宋体" panose="02010600030101010101" pitchFamily="2" charset="-122"/>
              </a:rPr>
              <a:t>did …check, got his first…  </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25" name="矩形 24"/>
          <p:cNvSpPr/>
          <p:nvPr/>
        </p:nvSpPr>
        <p:spPr>
          <a:xfrm>
            <a:off x="-10160" y="5933440"/>
            <a:ext cx="9327515" cy="5835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a:noFill/>
                </a:ln>
                <a:solidFill>
                  <a:srgbClr val="FF0000"/>
                </a:solidFill>
                <a:effectLst/>
                <a:uLnTx/>
                <a:uFillTx/>
                <a:latin typeface="Arial" panose="020B0604020202020204"/>
                <a:ea typeface="宋体" panose="02010600030101010101" pitchFamily="2" charset="-122"/>
                <a:cs typeface="+mn-cs"/>
              </a:rPr>
              <a:t>This was how </a:t>
            </a:r>
            <a:r>
              <a:rPr kumimoji="0" lang="en-US" altLang="zh-CN" sz="3200" b="1" i="0" u="none" strike="noStrike" kern="0" cap="none" spc="0" normalizeH="0" baseline="0" noProof="0" dirty="0" smtClean="0">
                <a:ln>
                  <a:noFill/>
                </a:ln>
                <a:solidFill>
                  <a:srgbClr val="000000"/>
                </a:solidFill>
                <a:effectLst/>
                <a:uLnTx/>
                <a:uFillTx/>
                <a:latin typeface="Arial" panose="020B0604020202020204"/>
                <a:ea typeface="宋体" panose="02010600030101010101" pitchFamily="2" charset="-122"/>
                <a:cs typeface="+mn-cs"/>
              </a:rPr>
              <a:t> his first real job in radio began.</a:t>
            </a:r>
            <a:endPar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262255" y="85725"/>
            <a:ext cx="8007985" cy="953135"/>
          </a:xfrm>
          <a:prstGeom prst="rect">
            <a:avLst/>
          </a:prstGeom>
          <a:noFill/>
        </p:spPr>
        <p:txBody>
          <a:bodyPr wrap="square" rtlCol="0">
            <a:spAutoFit/>
          </a:bodyPr>
          <a:p>
            <a:r>
              <a:rPr lang="en-US" altLang="zh-CN" sz="2800">
                <a:ln>
                  <a:solidFill>
                    <a:schemeClr val="tx1">
                      <a:lumMod val="65000"/>
                      <a:lumOff val="35000"/>
                    </a:schemeClr>
                  </a:solidFill>
                </a:ln>
                <a:solidFill>
                  <a:srgbClr val="FF0000"/>
                </a:solidFill>
              </a:rPr>
              <a:t>Look! This is my cousin Peter. He is a </a:t>
            </a:r>
            <a:endParaRPr lang="en-US" altLang="zh-CN" sz="2800">
              <a:ln>
                <a:solidFill>
                  <a:schemeClr val="tx1">
                    <a:lumMod val="65000"/>
                    <a:lumOff val="35000"/>
                  </a:schemeClr>
                </a:solidFill>
              </a:ln>
              <a:solidFill>
                <a:srgbClr val="FF0000"/>
              </a:solidFill>
            </a:endParaRPr>
          </a:p>
          <a:p>
            <a:r>
              <a:rPr lang="en-US" altLang="zh-CN" sz="2800">
                <a:ln>
                  <a:solidFill>
                    <a:schemeClr val="tx1">
                      <a:lumMod val="65000"/>
                      <a:lumOff val="35000"/>
                    </a:schemeClr>
                  </a:solidFill>
                </a:ln>
                <a:solidFill>
                  <a:srgbClr val="FF0000"/>
                </a:solidFill>
              </a:rPr>
              <a:t>famous radio presenter in Radio Beijing. </a:t>
            </a:r>
            <a:endParaRPr lang="en-US" altLang="zh-CN" sz="2800">
              <a:ln>
                <a:solidFill>
                  <a:schemeClr val="tx1">
                    <a:lumMod val="65000"/>
                    <a:lumOff val="35000"/>
                  </a:schemeClr>
                </a:solidFill>
              </a:ln>
              <a:solidFill>
                <a:srgbClr val="FF0000"/>
              </a:solidFill>
            </a:endParaRPr>
          </a:p>
        </p:txBody>
      </p:sp>
      <p:pic>
        <p:nvPicPr>
          <p:cNvPr id="6" name="图片 5"/>
          <p:cNvPicPr>
            <a:picLocks noChangeAspect="1"/>
          </p:cNvPicPr>
          <p:nvPr/>
        </p:nvPicPr>
        <p:blipFill>
          <a:blip r:embed="rId1"/>
          <a:stretch>
            <a:fillRect/>
          </a:stretch>
        </p:blipFill>
        <p:spPr>
          <a:xfrm>
            <a:off x="7343775" y="85725"/>
            <a:ext cx="1343025"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blinds(horizontal)">
                                      <p:cBhvr>
                                        <p:cTn id="7" dur="500"/>
                                        <p:tgtEl>
                                          <p:spTgt spid="123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blinds(horizontal)">
                                      <p:cBhvr>
                                        <p:cTn id="12" dur="500"/>
                                        <p:tgtEl>
                                          <p:spTgt spid="123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305"/>
                                        </p:tgtEl>
                                        <p:attrNameLst>
                                          <p:attrName>style.visibility</p:attrName>
                                        </p:attrNameLst>
                                      </p:cBhvr>
                                      <p:to>
                                        <p:strVal val="visible"/>
                                      </p:to>
                                    </p:set>
                                    <p:animEffect transition="in" filter="blinds(horizontal)">
                                      <p:cBhvr>
                                        <p:cTn id="17" dur="500"/>
                                        <p:tgtEl>
                                          <p:spTgt spid="123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309"/>
                                        </p:tgtEl>
                                        <p:attrNameLst>
                                          <p:attrName>style.visibility</p:attrName>
                                        </p:attrNameLst>
                                      </p:cBhvr>
                                      <p:to>
                                        <p:strVal val="visible"/>
                                      </p:to>
                                    </p:set>
                                    <p:animEffect transition="in" filter="blinds(horizontal)">
                                      <p:cBhvr>
                                        <p:cTn id="22" dur="500"/>
                                        <p:tgtEl>
                                          <p:spTgt spid="1230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307"/>
                                        </p:tgtEl>
                                        <p:attrNameLst>
                                          <p:attrName>style.visibility</p:attrName>
                                        </p:attrNameLst>
                                      </p:cBhvr>
                                      <p:to>
                                        <p:strVal val="visible"/>
                                      </p:to>
                                    </p:set>
                                    <p:animEffect transition="in" filter="blinds(horizontal)">
                                      <p:cBhvr>
                                        <p:cTn id="27" dur="500"/>
                                        <p:tgtEl>
                                          <p:spTgt spid="1230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310"/>
                                        </p:tgtEl>
                                        <p:attrNameLst>
                                          <p:attrName>style.visibility</p:attrName>
                                        </p:attrNameLst>
                                      </p:cBhvr>
                                      <p:to>
                                        <p:strVal val="visible"/>
                                      </p:to>
                                    </p:set>
                                    <p:animEffect transition="in" filter="blinds(horizontal)">
                                      <p:cBhvr>
                                        <p:cTn id="32" dur="500"/>
                                        <p:tgtEl>
                                          <p:spTgt spid="123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306"/>
                                        </p:tgtEl>
                                        <p:attrNameLst>
                                          <p:attrName>style.visibility</p:attrName>
                                        </p:attrNameLst>
                                      </p:cBhvr>
                                      <p:to>
                                        <p:strVal val="visible"/>
                                      </p:to>
                                    </p:set>
                                    <p:animEffect transition="in" filter="blinds(horizontal)">
                                      <p:cBhvr>
                                        <p:cTn id="37" dur="500"/>
                                        <p:tgtEl>
                                          <p:spTgt spid="1230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311"/>
                                        </p:tgtEl>
                                        <p:attrNameLst>
                                          <p:attrName>style.visibility</p:attrName>
                                        </p:attrNameLst>
                                      </p:cBhvr>
                                      <p:to>
                                        <p:strVal val="visible"/>
                                      </p:to>
                                    </p:set>
                                    <p:animEffect transition="in" filter="blinds(horizontal)">
                                      <p:cBhvr>
                                        <p:cTn id="42" dur="500"/>
                                        <p:tgtEl>
                                          <p:spTgt spid="123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12305" grpId="0"/>
      <p:bldP spid="12306" grpId="0"/>
      <p:bldP spid="12307" grpId="0"/>
      <p:bldP spid="12308" grpId="0"/>
      <p:bldP spid="12309" grpId="0"/>
      <p:bldP spid="12310" grpId="0"/>
      <p:bldP spid="12311" grpId="0" bldLvl="0" animBg="1"/>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图片 78849" descr="边框2"/>
          <p:cNvPicPr>
            <a:picLocks noChangeAspect="1"/>
          </p:cNvPicPr>
          <p:nvPr/>
        </p:nvPicPr>
        <p:blipFill>
          <a:blip r:embed="rId1"/>
          <a:stretch>
            <a:fillRect/>
          </a:stretch>
        </p:blipFill>
        <p:spPr>
          <a:xfrm>
            <a:off x="0" y="381000"/>
            <a:ext cx="9144000" cy="6248400"/>
          </a:xfrm>
          <a:prstGeom prst="rect">
            <a:avLst/>
          </a:prstGeom>
          <a:noFill/>
          <a:ln w="9525">
            <a:noFill/>
          </a:ln>
        </p:spPr>
      </p:pic>
      <p:sp>
        <p:nvSpPr>
          <p:cNvPr id="52226" name="矩形 78850"/>
          <p:cNvSpPr/>
          <p:nvPr/>
        </p:nvSpPr>
        <p:spPr>
          <a:xfrm>
            <a:off x="1143000" y="2286000"/>
            <a:ext cx="6781800" cy="22860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Writing</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203" name="内容占位符 50202"/>
          <p:cNvGraphicFramePr/>
          <p:nvPr>
            <p:ph/>
            <p:custDataLst>
              <p:tags r:id="rId1"/>
            </p:custDataLst>
          </p:nvPr>
        </p:nvGraphicFramePr>
        <p:xfrm>
          <a:off x="228600" y="990600"/>
          <a:ext cx="8686800" cy="5668963"/>
        </p:xfrm>
        <a:graphic>
          <a:graphicData uri="http://schemas.openxmlformats.org/drawingml/2006/table">
            <a:tbl>
              <a:tblPr/>
              <a:tblGrid>
                <a:gridCol w="5943600"/>
                <a:gridCol w="2743200"/>
              </a:tblGrid>
              <a:tr h="2833688">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3000" b="1">
                          <a:solidFill>
                            <a:schemeClr val="tx1"/>
                          </a:solidFill>
                          <a:latin typeface="Times New Roman" panose="02020603050405020304" pitchFamily="18" charset="0"/>
                        </a:rPr>
                        <a:t>   </a:t>
                      </a:r>
                      <a:r>
                        <a:rPr lang="zh-CN" altLang="en-US" sz="3000" b="1" dirty="0">
                          <a:solidFill>
                            <a:schemeClr val="tx1"/>
                          </a:solidFill>
                          <a:latin typeface="Times New Roman" panose="02020603050405020304" pitchFamily="18" charset="0"/>
                        </a:rPr>
                        <a:t>“</a:t>
                      </a:r>
                      <a:r>
                        <a:rPr lang="en-US" altLang="zh-CN" sz="3000" b="1">
                          <a:solidFill>
                            <a:schemeClr val="tx1"/>
                          </a:solidFill>
                          <a:latin typeface="Times New Roman" panose="02020603050405020304" pitchFamily="18" charset="0"/>
                        </a:rPr>
                        <a:t>How old are you?” The radio manager looked down at me.</a:t>
                      </a:r>
                      <a:endParaRPr lang="en-US" altLang="zh-CN" sz="3000" b="1">
                        <a:solidFill>
                          <a:schemeClr val="tx1"/>
                        </a:solidFill>
                        <a:latin typeface="Times New Roman" panose="02020603050405020304" pitchFamily="18" charset="0"/>
                      </a:endParaRPr>
                    </a:p>
                    <a:p>
                      <a:pPr marL="0" lvl="0" indent="0">
                        <a:spcBef>
                          <a:spcPct val="0"/>
                        </a:spcBef>
                        <a:buNone/>
                      </a:pPr>
                      <a:r>
                        <a:rPr lang="en-US" altLang="zh-CN" sz="3000" b="1">
                          <a:solidFill>
                            <a:schemeClr val="tx1"/>
                          </a:solidFill>
                          <a:latin typeface="Times New Roman" panose="02020603050405020304" pitchFamily="18" charset="0"/>
                        </a:rPr>
                        <a:t>   “Fifteen,’’ I said.</a:t>
                      </a:r>
                      <a:endParaRPr lang="en-US" altLang="zh-CN" sz="3000" b="1">
                        <a:solidFill>
                          <a:schemeClr val="tx1"/>
                        </a:solidFill>
                        <a:latin typeface="Times New Roman" panose="02020603050405020304" pitchFamily="18" charset="0"/>
                      </a:endParaRPr>
                    </a:p>
                    <a:p>
                      <a:pPr marL="0" lvl="0" indent="0">
                        <a:spcBef>
                          <a:spcPct val="0"/>
                        </a:spcBef>
                        <a:buNone/>
                      </a:pPr>
                      <a:r>
                        <a:rPr lang="en-US" altLang="zh-CN" sz="3000" b="1">
                          <a:solidFill>
                            <a:schemeClr val="tx1"/>
                          </a:solidFill>
                          <a:latin typeface="Times New Roman" panose="02020603050405020304" pitchFamily="18" charset="0"/>
                        </a:rPr>
                        <a:t>   “And you want a job in radio? Shouldn’t you be at school?”, he asked.</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3000" b="1">
                          <a:solidFill>
                            <a:schemeClr val="tx1"/>
                          </a:solidFill>
                          <a:latin typeface="Times New Roman" panose="02020603050405020304" pitchFamily="18" charset="0"/>
                        </a:rPr>
                        <a:t> </a:t>
                      </a:r>
                      <a:r>
                        <a:rPr lang="en-US" altLang="zh-CN" sz="3000" b="1">
                          <a:solidFill>
                            <a:schemeClr val="tx1"/>
                          </a:solidFill>
                          <a:latin typeface="Times New Roman" panose="02020603050405020304" pitchFamily="18" charset="0"/>
                        </a:rPr>
                        <a:t>describing an important event in the past</a:t>
                      </a:r>
                      <a:endParaRPr lang="en-US" altLang="zh-CN" sz="30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D9FF"/>
                    </a:solidFill>
                  </a:tcPr>
                </a:tc>
              </a:tr>
              <a:tr h="2833687">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3000" b="1">
                          <a:solidFill>
                            <a:schemeClr val="tx1"/>
                          </a:solidFill>
                          <a:latin typeface="Times New Roman" panose="02020603050405020304" pitchFamily="18" charset="0"/>
                        </a:rPr>
                        <a:t>    </a:t>
                      </a:r>
                      <a:r>
                        <a:rPr lang="en-US" altLang="zh-CN" sz="3000" b="1">
                          <a:solidFill>
                            <a:schemeClr val="tx1"/>
                          </a:solidFill>
                          <a:latin typeface="Times New Roman" panose="02020603050405020304" pitchFamily="18" charset="0"/>
                        </a:rPr>
                        <a:t>I have always loved the radio. I still remember, when I was four years old, I sat close to the radio in the living room, listening to my favourite programmes and to the voices of my favourite presenters.</a:t>
                      </a:r>
                      <a:endParaRPr lang="en-US" altLang="zh-CN" sz="30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3000" b="1">
                          <a:solidFill>
                            <a:schemeClr val="tx1"/>
                          </a:solidFill>
                          <a:latin typeface="Times New Roman" panose="02020603050405020304" pitchFamily="18" charset="0"/>
                        </a:rPr>
                        <a:t> </a:t>
                      </a:r>
                      <a:r>
                        <a:rPr lang="en-US" altLang="zh-CN" sz="3000" b="1">
                          <a:solidFill>
                            <a:schemeClr val="tx1"/>
                          </a:solidFill>
                          <a:latin typeface="Times New Roman" panose="02020603050405020304" pitchFamily="18" charset="0"/>
                        </a:rPr>
                        <a:t>giving background information</a:t>
                      </a:r>
                      <a:endParaRPr lang="en-US" altLang="zh-CN" sz="30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D9FF"/>
                    </a:solidFill>
                  </a:tcPr>
                </a:tc>
              </a:tr>
            </a:tbl>
          </a:graphicData>
        </a:graphic>
      </p:graphicFrame>
      <p:sp>
        <p:nvSpPr>
          <p:cNvPr id="53260" name="矩形 50188"/>
          <p:cNvSpPr/>
          <p:nvPr/>
        </p:nvSpPr>
        <p:spPr>
          <a:xfrm>
            <a:off x="192088" y="381000"/>
            <a:ext cx="8494712" cy="804863"/>
          </a:xfrm>
          <a:prstGeom prst="rect">
            <a:avLst/>
          </a:prstGeom>
          <a:noFill/>
          <a:ln w="9525">
            <a:noFill/>
          </a:ln>
        </p:spPr>
        <p:txBody>
          <a:bodyPr wrap="none" lIns="91422" tIns="45711" rIns="91422" bIns="45711" anchor="t"/>
          <a:p>
            <a:pPr>
              <a:spcBef>
                <a:spcPct val="50000"/>
              </a:spcBef>
            </a:pPr>
            <a:r>
              <a:rPr lang="en-US" altLang="zh-CN" sz="3400" b="1">
                <a:solidFill>
                  <a:srgbClr val="000066"/>
                </a:solidFill>
                <a:latin typeface="Times New Roman" panose="02020603050405020304" pitchFamily="18" charset="0"/>
                <a:ea typeface="宋体" panose="02010600030101010101" pitchFamily="2" charset="-122"/>
              </a:rPr>
              <a:t>5. Look at the sentences from the passage.</a:t>
            </a:r>
            <a:endParaRPr lang="en-US" altLang="zh-CN" sz="3400" b="1">
              <a:solidFill>
                <a:srgbClr val="000066"/>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66561"/>
          <p:cNvSpPr/>
          <p:nvPr/>
        </p:nvSpPr>
        <p:spPr>
          <a:xfrm>
            <a:off x="484188" y="476250"/>
            <a:ext cx="8278812" cy="5748655"/>
          </a:xfrm>
          <a:prstGeom prst="rect">
            <a:avLst/>
          </a:prstGeom>
          <a:noFill/>
          <a:ln w="9525">
            <a:noFill/>
          </a:ln>
        </p:spPr>
        <p:txBody>
          <a:bodyPr anchor="t">
            <a:spAutoFit/>
          </a:bodyPr>
          <a:p>
            <a:pPr marL="342900" indent="-342900">
              <a:lnSpc>
                <a:spcPct val="130000"/>
              </a:lnSpc>
            </a:pPr>
            <a:r>
              <a:rPr lang="en-US" altLang="zh-CN" sz="3200" b="1">
                <a:latin typeface="Times New Roman" panose="02020603050405020304" pitchFamily="18" charset="0"/>
                <a:ea typeface="黑体" panose="02010609060101010101" pitchFamily="2" charset="-122"/>
              </a:rPr>
              <a:t>3. </a:t>
            </a:r>
            <a:r>
              <a:rPr lang="zh-CN" altLang="en-US" sz="3200" b="1" dirty="0">
                <a:latin typeface="Times New Roman" panose="02020603050405020304" pitchFamily="18" charset="0"/>
                <a:ea typeface="黑体" panose="02010609060101010101" pitchFamily="2" charset="-122"/>
              </a:rPr>
              <a:t>他们把电影院当成聊天的场所了，不知道</a:t>
            </a:r>
            <a:endParaRPr lang="zh-CN" altLang="en-US" sz="3200" b="1" dirty="0">
              <a:latin typeface="Times New Roman" panose="02020603050405020304" pitchFamily="18" charset="0"/>
              <a:ea typeface="黑体" panose="02010609060101010101" pitchFamily="2" charset="-122"/>
            </a:endParaRPr>
          </a:p>
          <a:p>
            <a:pPr marL="342900" indent="-342900">
              <a:lnSpc>
                <a:spcPct val="130000"/>
              </a:lnSpc>
            </a:pPr>
            <a:r>
              <a:rPr lang="zh-CN" altLang="en-US" sz="3200" b="1" dirty="0">
                <a:latin typeface="Times New Roman" panose="02020603050405020304" pitchFamily="18" charset="0"/>
                <a:ea typeface="黑体" panose="02010609060101010101" pitchFamily="2" charset="-122"/>
              </a:rPr>
              <a:t>在电影院要保持安静吗？</a:t>
            </a:r>
            <a:endParaRPr lang="zh-CN" altLang="en-US" sz="3200" b="1">
              <a:latin typeface="Times New Roman" panose="02020603050405020304" pitchFamily="18" charset="0"/>
              <a:ea typeface="黑体" panose="02010609060101010101" pitchFamily="2" charset="-122"/>
            </a:endParaRPr>
          </a:p>
          <a:p>
            <a:pPr marL="342900" indent="-342900">
              <a:lnSpc>
                <a:spcPct val="120000"/>
              </a:lnSpc>
              <a:spcBef>
                <a:spcPct val="10000"/>
              </a:spcBef>
            </a:pPr>
            <a:r>
              <a:rPr lang="en-US" altLang="zh-CN" sz="3200" b="1">
                <a:latin typeface="Times New Roman" panose="02020603050405020304" pitchFamily="18" charset="0"/>
                <a:ea typeface="黑体" panose="02010609060101010101" pitchFamily="2" charset="-122"/>
              </a:rPr>
              <a:t>They thought cinema is a chatting place, </a:t>
            </a:r>
            <a:endParaRPr lang="en-US" altLang="zh-CN" sz="3200" b="1">
              <a:latin typeface="Times New Roman" panose="02020603050405020304" pitchFamily="18" charset="0"/>
              <a:ea typeface="黑体" panose="02010609060101010101" pitchFamily="2" charset="-122"/>
            </a:endParaRPr>
          </a:p>
          <a:p>
            <a:pPr marL="342900" indent="-342900">
              <a:lnSpc>
                <a:spcPct val="120000"/>
              </a:lnSpc>
              <a:spcBef>
                <a:spcPct val="10000"/>
              </a:spcBef>
            </a:pPr>
            <a:r>
              <a:rPr lang="en-US" altLang="zh-CN" sz="3200" b="1">
                <a:latin typeface="Times New Roman" panose="02020603050405020304" pitchFamily="18" charset="0"/>
                <a:ea typeface="黑体" panose="02010609060101010101" pitchFamily="2" charset="-122"/>
              </a:rPr>
              <a:t>don’t they know to ______ ______ (</a:t>
            </a:r>
            <a:r>
              <a:rPr lang="zh-CN" altLang="en-US" sz="3200" b="1" dirty="0">
                <a:latin typeface="Times New Roman" panose="02020603050405020304" pitchFamily="18" charset="0"/>
                <a:ea typeface="黑体" panose="02010609060101010101" pitchFamily="2" charset="-122"/>
              </a:rPr>
              <a:t>保持安静</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marL="342900" indent="-342900">
              <a:lnSpc>
                <a:spcPct val="120000"/>
              </a:lnSpc>
              <a:spcBef>
                <a:spcPct val="10000"/>
              </a:spcBef>
            </a:pPr>
            <a:r>
              <a:rPr lang="en-US" altLang="zh-CN" sz="3200" b="1">
                <a:latin typeface="Times New Roman" panose="02020603050405020304" pitchFamily="18" charset="0"/>
                <a:ea typeface="黑体" panose="02010609060101010101" pitchFamily="2" charset="-122"/>
              </a:rPr>
              <a:t>in cinema?  </a:t>
            </a:r>
            <a:endParaRPr lang="en-US" altLang="zh-CN" sz="3200" b="1">
              <a:latin typeface="Times New Roman" panose="02020603050405020304" pitchFamily="18" charset="0"/>
              <a:ea typeface="黑体" panose="02010609060101010101" pitchFamily="2" charset="-122"/>
            </a:endParaRPr>
          </a:p>
          <a:p>
            <a:pPr marL="342900" indent="-342900">
              <a:lnSpc>
                <a:spcPct val="120000"/>
              </a:lnSpc>
              <a:spcBef>
                <a:spcPct val="10000"/>
              </a:spcBef>
            </a:pPr>
            <a:r>
              <a:rPr lang="en-US" altLang="zh-CN" sz="3200" b="1">
                <a:latin typeface="Times New Roman" panose="02020603050405020304" pitchFamily="18" charset="0"/>
                <a:ea typeface="黑体" panose="02010609060101010101" pitchFamily="2" charset="-122"/>
              </a:rPr>
              <a:t>4. </a:t>
            </a:r>
            <a:r>
              <a:rPr lang="zh-CN" altLang="en-US" sz="3200" b="1">
                <a:latin typeface="Times New Roman" panose="02020603050405020304" pitchFamily="18" charset="0"/>
                <a:ea typeface="黑体" panose="02010609060101010101" pitchFamily="2" charset="-122"/>
              </a:rPr>
              <a:t>你应该独立完成作业，而不应该去抄他人的作业</a:t>
            </a:r>
            <a:r>
              <a:rPr lang="zh-CN" altLang="en-US" sz="3200" b="1" dirty="0">
                <a:latin typeface="Times New Roman" panose="02020603050405020304" pitchFamily="18" charset="0"/>
                <a:ea typeface="黑体" panose="02010609060101010101" pitchFamily="2" charset="-122"/>
              </a:rPr>
              <a:t>。</a:t>
            </a:r>
            <a:endParaRPr lang="zh-CN" altLang="en-US" sz="3200" b="1" dirty="0">
              <a:latin typeface="Times New Roman" panose="02020603050405020304" pitchFamily="18" charset="0"/>
              <a:ea typeface="黑体" panose="02010609060101010101" pitchFamily="2" charset="-122"/>
            </a:endParaRPr>
          </a:p>
          <a:p>
            <a:pPr marL="342900" indent="-342900">
              <a:lnSpc>
                <a:spcPct val="120000"/>
              </a:lnSpc>
              <a:spcBef>
                <a:spcPct val="10000"/>
              </a:spcBef>
            </a:pPr>
            <a:r>
              <a:rPr lang="en-US" altLang="zh-CN" sz="3200" b="1">
                <a:latin typeface="Times New Roman" panose="02020603050405020304" pitchFamily="18" charset="0"/>
                <a:ea typeface="黑体" panose="02010609060101010101" pitchFamily="2" charset="-122"/>
              </a:rPr>
              <a:t>Do the homework by yourself;  avoid _________others. </a:t>
            </a:r>
            <a:endParaRPr lang="en-US" altLang="zh-CN" sz="3200" b="1">
              <a:latin typeface="Times New Roman" panose="02020603050405020304" pitchFamily="18" charset="0"/>
              <a:ea typeface="黑体" panose="02010609060101010101" pitchFamily="2" charset="-122"/>
            </a:endParaRPr>
          </a:p>
        </p:txBody>
      </p:sp>
      <p:sp>
        <p:nvSpPr>
          <p:cNvPr id="66566" name="文本框 66565"/>
          <p:cNvSpPr txBox="1"/>
          <p:nvPr/>
        </p:nvSpPr>
        <p:spPr>
          <a:xfrm>
            <a:off x="3948113" y="2438400"/>
            <a:ext cx="2757487" cy="628650"/>
          </a:xfrm>
          <a:prstGeom prst="rect">
            <a:avLst/>
          </a:prstGeom>
          <a:noFill/>
          <a:ln w="9525">
            <a:noFill/>
          </a:ln>
        </p:spPr>
        <p:txBody>
          <a:bodyPr anchor="t">
            <a:spAutoFit/>
          </a:bodyPr>
          <a:p>
            <a:pPr>
              <a:lnSpc>
                <a:spcPct val="110000"/>
              </a:lnSpc>
            </a:pPr>
            <a:r>
              <a:rPr lang="en-US" altLang="zh-CN" sz="3200" b="1">
                <a:solidFill>
                  <a:srgbClr val="FF0000"/>
                </a:solidFill>
                <a:latin typeface="Times New Roman" panose="02020603050405020304" pitchFamily="18" charset="0"/>
                <a:ea typeface="宋体" panose="02010600030101010101" pitchFamily="2" charset="-122"/>
              </a:rPr>
              <a:t>keep     quiet</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66567" name="文本框 66566"/>
          <p:cNvSpPr txBox="1"/>
          <p:nvPr/>
        </p:nvSpPr>
        <p:spPr>
          <a:xfrm>
            <a:off x="2000885" y="5494020"/>
            <a:ext cx="2042795" cy="730885"/>
          </a:xfrm>
          <a:prstGeom prst="rect">
            <a:avLst/>
          </a:prstGeom>
          <a:noFill/>
          <a:ln w="9525">
            <a:noFill/>
          </a:ln>
        </p:spPr>
        <p:txBody>
          <a:bodyPr wrap="square" anchor="t">
            <a:spAutoFit/>
          </a:bodyPr>
          <a:p>
            <a:pPr>
              <a:lnSpc>
                <a:spcPct val="130000"/>
              </a:lnSpc>
            </a:pPr>
            <a:r>
              <a:rPr lang="en-US" altLang="zh-CN" sz="3200" b="1">
                <a:solidFill>
                  <a:srgbClr val="FF0000"/>
                </a:solidFill>
                <a:latin typeface="Times New Roman" panose="02020603050405020304" pitchFamily="18" charset="0"/>
                <a:ea typeface="黑体" panose="02010609060101010101" pitchFamily="2" charset="-122"/>
              </a:rPr>
              <a:t>copying</a:t>
            </a:r>
            <a:endParaRPr lang="en-US" altLang="zh-CN" sz="3200" b="1">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box(in)">
                                      <p:cBhvr>
                                        <p:cTn id="7" dur="500"/>
                                        <p:tgtEl>
                                          <p:spTgt spid="665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7"/>
                                        </p:tgtEl>
                                        <p:attrNameLst>
                                          <p:attrName>style.visibility</p:attrName>
                                        </p:attrNameLst>
                                      </p:cBhvr>
                                      <p:to>
                                        <p:strVal val="visible"/>
                                      </p:to>
                                    </p:set>
                                    <p:animEffect transition="in" filter="box(in)">
                                      <p:cBhvr>
                                        <p:cTn id="12"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203" name="内容占位符 50202"/>
          <p:cNvGraphicFramePr/>
          <p:nvPr>
            <p:ph/>
            <p:custDataLst>
              <p:tags r:id="rId1"/>
            </p:custDataLst>
          </p:nvPr>
        </p:nvGraphicFramePr>
        <p:xfrm>
          <a:off x="222250" y="2359660"/>
          <a:ext cx="8699500" cy="3782060"/>
        </p:xfrm>
        <a:graphic>
          <a:graphicData uri="http://schemas.openxmlformats.org/drawingml/2006/table">
            <a:tbl>
              <a:tblPr/>
              <a:tblGrid>
                <a:gridCol w="5952490"/>
                <a:gridCol w="2747010"/>
              </a:tblGrid>
              <a:tr h="179832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2800" b="1">
                          <a:solidFill>
                            <a:schemeClr val="tx1"/>
                          </a:solidFill>
                          <a:latin typeface="Times New Roman" panose="02020603050405020304" pitchFamily="18" charset="0"/>
                        </a:rPr>
                        <a:t>   </a:t>
                      </a:r>
                      <a:r>
                        <a:rPr lang="en-US" sz="2800" b="1" dirty="0">
                          <a:solidFill>
                            <a:schemeClr val="tx1"/>
                          </a:solidFill>
                          <a:latin typeface="Times New Roman" panose="02020603050405020304" pitchFamily="18" charset="0"/>
                        </a:rPr>
                        <a:t>Once a week, I played my favorite music from my father's computer...and hoped someone might be listening.</a:t>
                      </a:r>
                      <a:endParaRPr lang="en-US" sz="28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2800" b="1">
                          <a:solidFill>
                            <a:schemeClr val="tx1"/>
                          </a:solidFill>
                          <a:latin typeface="Times New Roman" panose="02020603050405020304" pitchFamily="18" charset="0"/>
                        </a:rPr>
                        <a:t> </a:t>
                      </a:r>
                      <a:r>
                        <a:rPr lang="en-US" altLang="zh-CN" sz="2800" b="1">
                          <a:solidFill>
                            <a:schemeClr val="tx1"/>
                          </a:solidFill>
                          <a:latin typeface="Times New Roman" panose="02020603050405020304" pitchFamily="18" charset="0"/>
                        </a:rPr>
                        <a:t>describing an important event in the past</a:t>
                      </a:r>
                      <a:endParaRPr lang="en-US" altLang="zh-CN" sz="28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D9FF"/>
                    </a:solidFill>
                  </a:tcPr>
                </a:tc>
              </a:tr>
              <a:tr h="198374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2800" b="1">
                          <a:solidFill>
                            <a:schemeClr val="tx1"/>
                          </a:solidFill>
                          <a:latin typeface="Times New Roman" panose="02020603050405020304" pitchFamily="18" charset="0"/>
                        </a:rPr>
                        <a:t>   </a:t>
                      </a:r>
                      <a:r>
                        <a:rPr lang="en-US" sz="2800" b="1" dirty="0">
                          <a:solidFill>
                            <a:schemeClr val="tx1"/>
                          </a:solidFill>
                          <a:latin typeface="Times New Roman" panose="02020603050405020304" pitchFamily="18" charset="0"/>
                        </a:rPr>
                        <a:t>As I grow older, my interest in radio grew. One day I learnt about Internet radio.</a:t>
                      </a:r>
                      <a:endParaRPr lang="en-US" sz="28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2800" b="1">
                          <a:solidFill>
                            <a:schemeClr val="tx1"/>
                          </a:solidFill>
                          <a:latin typeface="Times New Roman" panose="02020603050405020304" pitchFamily="18" charset="0"/>
                        </a:rPr>
                        <a:t> </a:t>
                      </a:r>
                      <a:r>
                        <a:rPr lang="en-US" altLang="zh-CN" sz="2800" b="1">
                          <a:solidFill>
                            <a:schemeClr val="tx1"/>
                          </a:solidFill>
                          <a:latin typeface="Times New Roman" panose="02020603050405020304" pitchFamily="18" charset="0"/>
                        </a:rPr>
                        <a:t>giving background information</a:t>
                      </a:r>
                      <a:endParaRPr lang="en-US" altLang="zh-CN" sz="28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D9FF"/>
                    </a:solidFill>
                  </a:tcPr>
                </a:tc>
              </a:tr>
            </a:tbl>
          </a:graphicData>
        </a:graphic>
      </p:graphicFrame>
      <p:sp>
        <p:nvSpPr>
          <p:cNvPr id="54273" name="矩形 51201"/>
          <p:cNvSpPr/>
          <p:nvPr/>
        </p:nvSpPr>
        <p:spPr>
          <a:xfrm>
            <a:off x="222250" y="466090"/>
            <a:ext cx="8458200" cy="1814830"/>
          </a:xfrm>
          <a:prstGeom prst="rect">
            <a:avLst/>
          </a:prstGeom>
          <a:solidFill>
            <a:srgbClr val="FFC000"/>
          </a:solidFill>
          <a:ln w="9525">
            <a:noFill/>
          </a:ln>
        </p:spPr>
        <p:txBody>
          <a:bodyPr anchor="t">
            <a:spAutoFit/>
          </a:bodyPr>
          <a:p>
            <a:r>
              <a:rPr lang="en-US" altLang="zh-CN" sz="2800" b="1">
                <a:solidFill>
                  <a:srgbClr val="000066"/>
                </a:solidFill>
                <a:latin typeface="Times New Roman" panose="02020603050405020304" pitchFamily="18" charset="0"/>
                <a:ea typeface="宋体" panose="02010600030101010101" pitchFamily="2" charset="-122"/>
              </a:rPr>
              <a:t>Now find sentences in the passage in Activity 2 which show:</a:t>
            </a:r>
            <a:endParaRPr lang="en-US" altLang="zh-CN" sz="2800" b="1">
              <a:solidFill>
                <a:srgbClr val="000066"/>
              </a:solidFill>
              <a:latin typeface="Times New Roman" panose="02020603050405020304" pitchFamily="18" charset="0"/>
              <a:ea typeface="宋体" panose="02010600030101010101" pitchFamily="2" charset="-122"/>
            </a:endParaRPr>
          </a:p>
          <a:p>
            <a:pPr lvl="1" indent="0">
              <a:buFont typeface="Arial" panose="020B0604020202020204" pitchFamily="34" charset="0"/>
              <a:buChar char="•"/>
            </a:pPr>
            <a:r>
              <a:rPr lang="en-US" altLang="zh-CN" sz="2800" b="1">
                <a:latin typeface="Times New Roman" panose="02020603050405020304" pitchFamily="18" charset="0"/>
                <a:ea typeface="宋体" panose="02010600030101010101" pitchFamily="2" charset="-122"/>
              </a:rPr>
              <a:t>   important events in the past</a:t>
            </a:r>
            <a:endParaRPr lang="en-US" altLang="zh-CN" sz="2800" b="1">
              <a:latin typeface="Times New Roman" panose="02020603050405020304" pitchFamily="18" charset="0"/>
              <a:ea typeface="宋体" panose="02010600030101010101" pitchFamily="2" charset="-122"/>
            </a:endParaRPr>
          </a:p>
          <a:p>
            <a:pPr lvl="1" indent="0">
              <a:buFont typeface="Arial" panose="020B0604020202020204" pitchFamily="34" charset="0"/>
              <a:buChar char="•"/>
            </a:pPr>
            <a:r>
              <a:rPr lang="en-US" altLang="zh-CN" sz="2800" b="1">
                <a:latin typeface="Times New Roman" panose="02020603050405020304" pitchFamily="18" charset="0"/>
                <a:ea typeface="宋体" panose="02010600030101010101" pitchFamily="2" charset="-122"/>
              </a:rPr>
              <a:t>   background information</a:t>
            </a:r>
            <a:endParaRPr lang="en-US" altLang="zh-CN" sz="2800" b="1">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203" name="内容占位符 50202"/>
          <p:cNvGraphicFramePr/>
          <p:nvPr>
            <p:ph/>
            <p:custDataLst>
              <p:tags r:id="rId1"/>
            </p:custDataLst>
          </p:nvPr>
        </p:nvGraphicFramePr>
        <p:xfrm>
          <a:off x="222250" y="2359660"/>
          <a:ext cx="8699500" cy="3782060"/>
        </p:xfrm>
        <a:graphic>
          <a:graphicData uri="http://schemas.openxmlformats.org/drawingml/2006/table">
            <a:tbl>
              <a:tblPr/>
              <a:tblGrid>
                <a:gridCol w="5952490"/>
                <a:gridCol w="2747010"/>
              </a:tblGrid>
              <a:tr h="179832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2800" b="1">
                          <a:solidFill>
                            <a:schemeClr val="tx1"/>
                          </a:solidFill>
                          <a:latin typeface="Times New Roman" panose="02020603050405020304" pitchFamily="18" charset="0"/>
                        </a:rPr>
                        <a:t>   </a:t>
                      </a:r>
                      <a:r>
                        <a:rPr lang="en-US" sz="2800" b="1" dirty="0">
                          <a:solidFill>
                            <a:schemeClr val="tx1"/>
                          </a:solidFill>
                          <a:latin typeface="Times New Roman" panose="02020603050405020304" pitchFamily="18" charset="0"/>
                        </a:rPr>
                        <a:t>“Ok,come with me,”... “Ok, that's great</a:t>
                      </a:r>
                      <a:r>
                        <a:rPr lang="zh-CN" altLang="en-US" sz="2800" b="1" dirty="0">
                          <a:solidFill>
                            <a:schemeClr val="tx1"/>
                          </a:solidFill>
                          <a:latin typeface="Times New Roman" panose="02020603050405020304" pitchFamily="18" charset="0"/>
                        </a:rPr>
                        <a:t>！</a:t>
                      </a:r>
                      <a:r>
                        <a:rPr lang="en-US" altLang="zh-CN" sz="2800" b="1" dirty="0">
                          <a:solidFill>
                            <a:schemeClr val="tx1"/>
                          </a:solidFill>
                          <a:latin typeface="Times New Roman" panose="02020603050405020304" pitchFamily="18" charset="0"/>
                        </a:rPr>
                        <a:t>” the man behind the glass said.</a:t>
                      </a:r>
                      <a:endParaRPr lang="en-US" altLang="zh-CN" sz="2800" b="1" dirty="0">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2800" b="1">
                          <a:solidFill>
                            <a:schemeClr val="tx1"/>
                          </a:solidFill>
                          <a:latin typeface="Times New Roman" panose="02020603050405020304" pitchFamily="18" charset="0"/>
                        </a:rPr>
                        <a:t> </a:t>
                      </a:r>
                      <a:r>
                        <a:rPr lang="en-US" altLang="zh-CN" sz="2800" b="1">
                          <a:solidFill>
                            <a:schemeClr val="tx1"/>
                          </a:solidFill>
                          <a:latin typeface="Times New Roman" panose="02020603050405020304" pitchFamily="18" charset="0"/>
                        </a:rPr>
                        <a:t>describing an important event in the past</a:t>
                      </a:r>
                      <a:endParaRPr lang="en-US" altLang="zh-CN" sz="28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D9FF"/>
                    </a:solidFill>
                  </a:tcPr>
                </a:tc>
              </a:tr>
              <a:tr h="1983740">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spcBef>
                          <a:spcPct val="0"/>
                        </a:spcBef>
                        <a:buNone/>
                      </a:pPr>
                      <a:r>
                        <a:rPr lang="zh-CN" altLang="en-US" sz="2800" b="1">
                          <a:solidFill>
                            <a:schemeClr val="tx1"/>
                          </a:solidFill>
                          <a:latin typeface="Times New Roman" panose="02020603050405020304" pitchFamily="18" charset="0"/>
                        </a:rPr>
                        <a:t>   </a:t>
                      </a:r>
                      <a:r>
                        <a:rPr lang="en-US" sz="2800" b="1" dirty="0">
                          <a:solidFill>
                            <a:schemeClr val="tx1"/>
                          </a:solidFill>
                          <a:latin typeface="Times New Roman" panose="02020603050405020304" pitchFamily="18" charset="0"/>
                        </a:rPr>
                        <a:t>This was how my first real job in radio began.</a:t>
                      </a:r>
                      <a:endParaRPr lang="en-US" sz="2800" b="1">
                        <a:solidFill>
                          <a:schemeClr val="tx1"/>
                        </a:solidFill>
                        <a:latin typeface="Times New Roman" panose="02020603050405020304" pitchFamily="18" charset="0"/>
                      </a:endParaRPr>
                    </a:p>
                  </a:txBody>
                  <a:tcPr marL="91431" marR="91431" marT="45716" marB="4571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8BA"/>
                    </a:solidFill>
                  </a:tcPr>
                </a:tc>
                <a:tc>
                  <a:txBody>
                    <a:bodyPr/>
                    <a:lst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r>
                        <a:rPr lang="zh-CN" altLang="en-US" sz="2800" b="1">
                          <a:solidFill>
                            <a:schemeClr val="tx1"/>
                          </a:solidFill>
                          <a:latin typeface="Times New Roman" panose="02020603050405020304" pitchFamily="18" charset="0"/>
                        </a:rPr>
                        <a:t> </a:t>
                      </a:r>
                      <a:r>
                        <a:rPr lang="en-US" altLang="zh-CN" sz="2800" b="1">
                          <a:solidFill>
                            <a:schemeClr val="tx1"/>
                          </a:solidFill>
                          <a:latin typeface="Times New Roman" panose="02020603050405020304" pitchFamily="18" charset="0"/>
                        </a:rPr>
                        <a:t>giving background information</a:t>
                      </a:r>
                      <a:endParaRPr lang="en-US" altLang="zh-CN" sz="2800" b="1">
                        <a:solidFill>
                          <a:schemeClr val="tx1"/>
                        </a:solidFill>
                        <a:latin typeface="Times New Roman" panose="02020603050405020304" pitchFamily="18" charset="0"/>
                      </a:endParaRPr>
                    </a:p>
                  </a:txBody>
                  <a:tcPr marL="91431" marR="91431" marT="45716" marB="4571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D9FF"/>
                    </a:solidFill>
                  </a:tcPr>
                </a:tc>
              </a:tr>
            </a:tbl>
          </a:graphicData>
        </a:graphic>
      </p:graphicFrame>
      <p:sp>
        <p:nvSpPr>
          <p:cNvPr id="54273" name="矩形 51201"/>
          <p:cNvSpPr/>
          <p:nvPr/>
        </p:nvSpPr>
        <p:spPr>
          <a:xfrm>
            <a:off x="222250" y="466090"/>
            <a:ext cx="8458200" cy="1814830"/>
          </a:xfrm>
          <a:prstGeom prst="rect">
            <a:avLst/>
          </a:prstGeom>
          <a:solidFill>
            <a:srgbClr val="FFC000"/>
          </a:solidFill>
          <a:ln w="9525">
            <a:noFill/>
          </a:ln>
        </p:spPr>
        <p:txBody>
          <a:bodyPr anchor="t">
            <a:spAutoFit/>
          </a:bodyPr>
          <a:p>
            <a:r>
              <a:rPr lang="en-US" altLang="zh-CN" sz="2800" b="1">
                <a:solidFill>
                  <a:srgbClr val="000066"/>
                </a:solidFill>
                <a:latin typeface="Times New Roman" panose="02020603050405020304" pitchFamily="18" charset="0"/>
                <a:ea typeface="宋体" panose="02010600030101010101" pitchFamily="2" charset="-122"/>
              </a:rPr>
              <a:t>Now find sentences in the passage in Activity 2 which show:</a:t>
            </a:r>
            <a:endParaRPr lang="en-US" altLang="zh-CN" sz="2800" b="1">
              <a:solidFill>
                <a:srgbClr val="000066"/>
              </a:solidFill>
              <a:latin typeface="Times New Roman" panose="02020603050405020304" pitchFamily="18" charset="0"/>
              <a:ea typeface="宋体" panose="02010600030101010101" pitchFamily="2" charset="-122"/>
            </a:endParaRPr>
          </a:p>
          <a:p>
            <a:pPr lvl="1" indent="0">
              <a:buFont typeface="Arial" panose="020B0604020202020204" pitchFamily="34" charset="0"/>
              <a:buChar char="•"/>
            </a:pPr>
            <a:r>
              <a:rPr lang="en-US" altLang="zh-CN" sz="2800" b="1">
                <a:latin typeface="Times New Roman" panose="02020603050405020304" pitchFamily="18" charset="0"/>
                <a:ea typeface="宋体" panose="02010600030101010101" pitchFamily="2" charset="-122"/>
              </a:rPr>
              <a:t>   important events in the past</a:t>
            </a:r>
            <a:endParaRPr lang="en-US" altLang="zh-CN" sz="2800" b="1">
              <a:latin typeface="Times New Roman" panose="02020603050405020304" pitchFamily="18" charset="0"/>
              <a:ea typeface="宋体" panose="02010600030101010101" pitchFamily="2" charset="-122"/>
            </a:endParaRPr>
          </a:p>
          <a:p>
            <a:pPr lvl="1" indent="0">
              <a:buFont typeface="Arial" panose="020B0604020202020204" pitchFamily="34" charset="0"/>
              <a:buChar char="•"/>
            </a:pPr>
            <a:r>
              <a:rPr lang="en-US" altLang="zh-CN" sz="2800" b="1">
                <a:latin typeface="Times New Roman" panose="02020603050405020304" pitchFamily="18" charset="0"/>
                <a:ea typeface="宋体" panose="02010600030101010101" pitchFamily="2" charset="-122"/>
              </a:rPr>
              <a:t>   background information</a:t>
            </a:r>
            <a:endParaRPr lang="en-US" altLang="zh-CN" sz="2800" b="1">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53249"/>
          <p:cNvSpPr/>
          <p:nvPr/>
        </p:nvSpPr>
        <p:spPr>
          <a:xfrm>
            <a:off x="914400" y="2590800"/>
            <a:ext cx="7010400" cy="3019425"/>
          </a:xfrm>
          <a:prstGeom prst="rect">
            <a:avLst/>
          </a:prstGeom>
          <a:noFill/>
          <a:ln w="9525">
            <a:noFill/>
          </a:ln>
        </p:spPr>
        <p:txBody>
          <a:bodyPr anchor="t">
            <a:spAutoFit/>
          </a:bodyPr>
          <a:p>
            <a:pPr>
              <a:lnSpc>
                <a:spcPct val="150000"/>
              </a:lnSpc>
            </a:pPr>
            <a:r>
              <a:rPr lang="zh-CN" altLang="en-US" sz="3200" b="1" i="1">
                <a:solidFill>
                  <a:srgbClr val="FF0000"/>
                </a:solidFill>
                <a:latin typeface="Times New Roman" panose="02020603050405020304" pitchFamily="18" charset="0"/>
                <a:ea typeface="宋体" panose="02010600030101010101" pitchFamily="2" charset="-122"/>
              </a:rPr>
              <a:t>     </a:t>
            </a:r>
            <a:r>
              <a:rPr lang="en-US" altLang="zh-CN" sz="3200" b="1" i="1">
                <a:solidFill>
                  <a:srgbClr val="FF0000"/>
                </a:solidFill>
                <a:latin typeface="Times New Roman" panose="02020603050405020304" pitchFamily="18" charset="0"/>
                <a:ea typeface="宋体" panose="02010600030101010101" pitchFamily="2" charset="-122"/>
              </a:rPr>
              <a:t>I first appeared on TV at the age of thirteen. A television presenter stopped me in the street, and started to interview me...</a:t>
            </a:r>
            <a:endParaRPr lang="en-US" altLang="zh-CN" sz="3200" b="1" i="1">
              <a:solidFill>
                <a:srgbClr val="FF0000"/>
              </a:solidFill>
              <a:latin typeface="Times New Roman" panose="02020603050405020304" pitchFamily="18" charset="0"/>
              <a:ea typeface="宋体" panose="02010600030101010101" pitchFamily="2" charset="-122"/>
            </a:endParaRPr>
          </a:p>
        </p:txBody>
      </p:sp>
      <p:sp>
        <p:nvSpPr>
          <p:cNvPr id="56322" name="矩形 53250"/>
          <p:cNvSpPr/>
          <p:nvPr/>
        </p:nvSpPr>
        <p:spPr>
          <a:xfrm>
            <a:off x="304800" y="407988"/>
            <a:ext cx="8610600" cy="1954212"/>
          </a:xfrm>
          <a:prstGeom prst="rect">
            <a:avLst/>
          </a:prstGeom>
          <a:noFill/>
          <a:ln w="9525">
            <a:noFill/>
          </a:ln>
        </p:spPr>
        <p:txBody>
          <a:bodyPr anchor="t">
            <a:spAutoFit/>
          </a:bodyPr>
          <a:p>
            <a:pPr>
              <a:lnSpc>
                <a:spcPct val="120000"/>
              </a:lnSpc>
              <a:spcBef>
                <a:spcPct val="50000"/>
              </a:spcBef>
            </a:pPr>
            <a:r>
              <a:rPr lang="en-US" altLang="zh-CN" sz="3400" b="1">
                <a:solidFill>
                  <a:srgbClr val="000066"/>
                </a:solidFill>
                <a:latin typeface="Times New Roman" panose="02020603050405020304" pitchFamily="18" charset="0"/>
                <a:ea typeface="宋体" panose="02010600030101010101" pitchFamily="2" charset="-122"/>
              </a:rPr>
              <a:t>6. Write a passage describing an important  event in the past and giving background information.</a:t>
            </a:r>
            <a:endParaRPr lang="en-US" altLang="zh-CN" sz="3400" b="1">
              <a:solidFill>
                <a:srgbClr val="000066"/>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69633"/>
          <p:cNvSpPr txBox="1"/>
          <p:nvPr/>
        </p:nvSpPr>
        <p:spPr>
          <a:xfrm>
            <a:off x="381000" y="969963"/>
            <a:ext cx="8305800" cy="1773237"/>
          </a:xfrm>
          <a:prstGeom prst="rect">
            <a:avLst/>
          </a:prstGeom>
          <a:noFill/>
          <a:ln w="9525">
            <a:noFill/>
          </a:ln>
        </p:spPr>
        <p:txBody>
          <a:bodyPr anchor="t">
            <a:spAutoFit/>
          </a:bodyPr>
          <a:p>
            <a:pPr>
              <a:lnSpc>
                <a:spcPct val="115000"/>
              </a:lnSpc>
            </a:pPr>
            <a:r>
              <a:rPr lang="en-US" altLang="zh-CN" sz="3200" b="1">
                <a:solidFill>
                  <a:srgbClr val="FF0000"/>
                </a:solidFill>
                <a:latin typeface="Times New Roman" panose="02020603050405020304" pitchFamily="18" charset="0"/>
                <a:ea typeface="宋体" panose="02010600030101010101" pitchFamily="2" charset="-122"/>
              </a:rPr>
              <a:t>Words:</a:t>
            </a:r>
            <a:r>
              <a:rPr lang="en-US" altLang="zh-CN" sz="3200" b="1">
                <a:latin typeface="Times New Roman" panose="02020603050405020304" pitchFamily="18" charset="0"/>
                <a:ea typeface="宋体" panose="02010600030101010101" pitchFamily="2" charset="-122"/>
              </a:rPr>
              <a:t> </a:t>
            </a:r>
            <a:endParaRPr lang="en-US" altLang="zh-CN" sz="3200" b="1">
              <a:latin typeface="Times New Roman" panose="02020603050405020304" pitchFamily="18" charset="0"/>
              <a:ea typeface="宋体" panose="02010600030101010101" pitchFamily="2" charset="-122"/>
            </a:endParaRPr>
          </a:p>
          <a:p>
            <a:pPr>
              <a:lnSpc>
                <a:spcPct val="115000"/>
              </a:lnSpc>
            </a:pPr>
            <a:r>
              <a:rPr lang="en-US" altLang="zh-CN" sz="3200" b="1">
                <a:latin typeface="Times New Roman" panose="02020603050405020304" pitchFamily="18" charset="0"/>
                <a:ea typeface="宋体" panose="02010600030101010101" pitchFamily="2" charset="-122"/>
              </a:rPr>
              <a:t>seem   listener   article   studio   purpose    part-time</a:t>
            </a:r>
            <a:endParaRPr lang="en-US" altLang="zh-CN" sz="3200" b="1">
              <a:latin typeface="Times New Roman" panose="02020603050405020304" pitchFamily="18" charset="0"/>
              <a:ea typeface="宋体" panose="02010600030101010101" pitchFamily="2" charset="-122"/>
            </a:endParaRPr>
          </a:p>
        </p:txBody>
      </p:sp>
      <p:sp>
        <p:nvSpPr>
          <p:cNvPr id="57346" name="矩形 69634"/>
          <p:cNvSpPr/>
          <p:nvPr/>
        </p:nvSpPr>
        <p:spPr>
          <a:xfrm>
            <a:off x="381000" y="2901950"/>
            <a:ext cx="8610600" cy="1212850"/>
          </a:xfrm>
          <a:prstGeom prst="rect">
            <a:avLst/>
          </a:prstGeom>
          <a:noFill/>
          <a:ln w="9525">
            <a:noFill/>
          </a:ln>
        </p:spPr>
        <p:txBody>
          <a:bodyPr anchor="t">
            <a:spAutoFit/>
          </a:bodyPr>
          <a:p>
            <a:pPr>
              <a:lnSpc>
                <a:spcPct val="115000"/>
              </a:lnSpc>
            </a:pPr>
            <a:r>
              <a:rPr lang="en-US" altLang="zh-CN" sz="3200" b="1">
                <a:solidFill>
                  <a:srgbClr val="FF0000"/>
                </a:solidFill>
                <a:latin typeface="Times New Roman" panose="02020603050405020304" pitchFamily="18" charset="0"/>
                <a:ea typeface="宋体" panose="02010600030101010101" pitchFamily="2" charset="-122"/>
              </a:rPr>
              <a:t>Phrases:</a:t>
            </a:r>
            <a:endParaRPr lang="en-US" altLang="zh-CN" sz="3200" b="1">
              <a:solidFill>
                <a:srgbClr val="FF0000"/>
              </a:solidFill>
              <a:latin typeface="Times New Roman" panose="02020603050405020304" pitchFamily="18" charset="0"/>
              <a:ea typeface="宋体" panose="02010600030101010101" pitchFamily="2" charset="-122"/>
            </a:endParaRPr>
          </a:p>
          <a:p>
            <a:pPr>
              <a:lnSpc>
                <a:spcPct val="115000"/>
              </a:lnSpc>
            </a:pPr>
            <a:r>
              <a:rPr lang="en-US" altLang="zh-CN" sz="3200" b="1">
                <a:latin typeface="Times New Roman" panose="02020603050405020304" pitchFamily="18" charset="0"/>
                <a:ea typeface="宋体" panose="02010600030101010101" pitchFamily="2" charset="-122"/>
              </a:rPr>
              <a:t>in person   close to   ask for    do research on…</a:t>
            </a:r>
            <a:endParaRPr lang="en-US" altLang="zh-CN" sz="3200" b="1">
              <a:latin typeface="Times New Roman" panose="02020603050405020304" pitchFamily="18" charset="0"/>
              <a:ea typeface="宋体" panose="02010600030101010101" pitchFamily="2" charset="-122"/>
            </a:endParaRPr>
          </a:p>
        </p:txBody>
      </p:sp>
      <p:sp>
        <p:nvSpPr>
          <p:cNvPr id="57347" name="文本框 69635"/>
          <p:cNvSpPr txBox="1"/>
          <p:nvPr/>
        </p:nvSpPr>
        <p:spPr>
          <a:xfrm>
            <a:off x="304800" y="4143375"/>
            <a:ext cx="8382000" cy="2333625"/>
          </a:xfrm>
          <a:prstGeom prst="rect">
            <a:avLst/>
          </a:prstGeom>
          <a:noFill/>
          <a:ln w="9525">
            <a:noFill/>
          </a:ln>
        </p:spPr>
        <p:txBody>
          <a:bodyPr anchor="t">
            <a:spAutoFit/>
          </a:bodyPr>
          <a:p>
            <a:pPr marL="342900" indent="-342900">
              <a:lnSpc>
                <a:spcPct val="115000"/>
              </a:lnSpc>
            </a:pPr>
            <a:r>
              <a:rPr lang="en-US" altLang="zh-CN" sz="3200" b="1">
                <a:solidFill>
                  <a:srgbClr val="FF0000"/>
                </a:solidFill>
                <a:latin typeface="Times New Roman" panose="02020603050405020304" pitchFamily="18" charset="0"/>
                <a:ea typeface="宋体" panose="02010600030101010101" pitchFamily="2" charset="-122"/>
              </a:rPr>
              <a:t>Patterns:</a:t>
            </a:r>
            <a:endParaRPr lang="en-US" altLang="zh-CN" sz="3200" b="1">
              <a:solidFill>
                <a:srgbClr val="FF0000"/>
              </a:solidFill>
              <a:latin typeface="Times New Roman" panose="02020603050405020304" pitchFamily="18" charset="0"/>
              <a:ea typeface="宋体" panose="02010600030101010101" pitchFamily="2" charset="-122"/>
            </a:endParaRPr>
          </a:p>
          <a:p>
            <a:pPr marL="342900" indent="-342900">
              <a:lnSpc>
                <a:spcPct val="115000"/>
              </a:lnSpc>
              <a:buAutoNum type="arabicPeriod"/>
            </a:pPr>
            <a:r>
              <a:rPr lang="en-US" altLang="zh-CN" sz="3200" b="1">
                <a:latin typeface="Times New Roman" panose="02020603050405020304" pitchFamily="18" charset="0"/>
                <a:ea typeface="宋体" panose="02010600030101010101" pitchFamily="2" charset="-122"/>
              </a:rPr>
              <a:t>It seemed that they were speaking not to  </a:t>
            </a:r>
            <a:endParaRPr lang="en-US" altLang="zh-CN" sz="3200" b="1">
              <a:latin typeface="Times New Roman" panose="02020603050405020304" pitchFamily="18" charset="0"/>
              <a:ea typeface="宋体" panose="02010600030101010101" pitchFamily="2" charset="-122"/>
            </a:endParaRPr>
          </a:p>
          <a:p>
            <a:pPr marL="342900" indent="-342900">
              <a:lnSpc>
                <a:spcPct val="115000"/>
              </a:lnSpc>
            </a:pPr>
            <a:r>
              <a:rPr lang="en-US" altLang="zh-CN" sz="3200" b="1">
                <a:latin typeface="Times New Roman" panose="02020603050405020304" pitchFamily="18" charset="0"/>
                <a:ea typeface="宋体" panose="02010600030101010101" pitchFamily="2" charset="-122"/>
              </a:rPr>
              <a:t>   lots of listeners but to me in person.</a:t>
            </a:r>
            <a:endParaRPr lang="en-US" altLang="zh-CN" sz="3200" b="1">
              <a:latin typeface="Times New Roman" panose="02020603050405020304" pitchFamily="18" charset="0"/>
              <a:ea typeface="宋体" panose="02010600030101010101" pitchFamily="2" charset="-122"/>
            </a:endParaRPr>
          </a:p>
          <a:p>
            <a:pPr marL="342900" indent="-342900">
              <a:lnSpc>
                <a:spcPct val="115000"/>
              </a:lnSpc>
            </a:pPr>
            <a:r>
              <a:rPr lang="en-US" altLang="zh-CN" sz="3200" b="1">
                <a:latin typeface="Times New Roman" panose="02020603050405020304" pitchFamily="18" charset="0"/>
                <a:ea typeface="宋体" panose="02010600030101010101" pitchFamily="2" charset="-122"/>
              </a:rPr>
              <a:t>2. …, and hoped someone might be listening.</a:t>
            </a:r>
            <a:endParaRPr lang="en-US" altLang="zh-CN" sz="3200" b="1">
              <a:latin typeface="Times New Roman" panose="02020603050405020304" pitchFamily="18" charset="0"/>
              <a:ea typeface="宋体" panose="02010600030101010101" pitchFamily="2" charset="-122"/>
            </a:endParaRPr>
          </a:p>
        </p:txBody>
      </p:sp>
      <p:grpSp>
        <p:nvGrpSpPr>
          <p:cNvPr id="57348" name="组合 69638"/>
          <p:cNvGrpSpPr/>
          <p:nvPr/>
        </p:nvGrpSpPr>
        <p:grpSpPr>
          <a:xfrm>
            <a:off x="6172200" y="381000"/>
            <a:ext cx="2514600" cy="1066800"/>
            <a:chOff x="3696" y="192"/>
            <a:chExt cx="1584" cy="672"/>
          </a:xfrm>
        </p:grpSpPr>
        <p:sp>
          <p:nvSpPr>
            <p:cNvPr id="57349" name="椭圆 69637"/>
            <p:cNvSpPr/>
            <p:nvPr/>
          </p:nvSpPr>
          <p:spPr>
            <a:xfrm>
              <a:off x="3696" y="192"/>
              <a:ext cx="1584" cy="672"/>
            </a:xfrm>
            <a:prstGeom prst="ellipse">
              <a:avLst/>
            </a:prstGeom>
            <a:solidFill>
              <a:srgbClr val="FFFF99"/>
            </a:soli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57350" name="矩形 69636"/>
            <p:cNvSpPr/>
            <p:nvPr/>
          </p:nvSpPr>
          <p:spPr>
            <a:xfrm>
              <a:off x="3888" y="336"/>
              <a:ext cx="1200" cy="336"/>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Focus on</a:t>
              </a:r>
              <a:endPar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p:txBody>
        </p:sp>
      </p:gr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69" name="图片 79873" descr="边框2"/>
          <p:cNvPicPr>
            <a:picLocks noChangeAspect="1"/>
          </p:cNvPicPr>
          <p:nvPr/>
        </p:nvPicPr>
        <p:blipFill>
          <a:blip r:embed="rId1"/>
          <a:stretch>
            <a:fillRect/>
          </a:stretch>
        </p:blipFill>
        <p:spPr>
          <a:xfrm>
            <a:off x="0" y="381000"/>
            <a:ext cx="9144000" cy="6248400"/>
          </a:xfrm>
          <a:prstGeom prst="rect">
            <a:avLst/>
          </a:prstGeom>
          <a:noFill/>
          <a:ln w="9525">
            <a:noFill/>
          </a:ln>
        </p:spPr>
      </p:pic>
      <p:sp>
        <p:nvSpPr>
          <p:cNvPr id="58370" name="矩形 79874"/>
          <p:cNvSpPr/>
          <p:nvPr/>
        </p:nvSpPr>
        <p:spPr>
          <a:xfrm>
            <a:off x="1143000" y="2286000"/>
            <a:ext cx="6781800" cy="22860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Exercise</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54273"/>
          <p:cNvSpPr/>
          <p:nvPr/>
        </p:nvSpPr>
        <p:spPr>
          <a:xfrm>
            <a:off x="457200" y="1371600"/>
            <a:ext cx="8077200" cy="4525963"/>
          </a:xfrm>
          <a:prstGeom prst="rect">
            <a:avLst/>
          </a:prstGeom>
          <a:noFill/>
          <a:ln w="9525">
            <a:noFill/>
          </a:ln>
        </p:spPr>
        <p:txBody>
          <a:bodyPr anchor="t">
            <a:spAutoFit/>
          </a:bodyPr>
          <a:p>
            <a:pPr marL="342900" indent="-342900">
              <a:lnSpc>
                <a:spcPct val="130000"/>
              </a:lnSpc>
              <a:buAutoNum type="arabicPeriod"/>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It seemed _____ they went to go skiing   </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together.</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A. if      B. whether     C. that       D. what</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2. You can go to talk with Mr. Smith ___ in the English corner.</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A. in person              B. in radio</a:t>
            </a:r>
            <a:endParaRPr lang="en-US" altLang="zh-CN" sz="3200" b="1">
              <a:latin typeface="Times New Roman" panose="02020603050405020304" pitchFamily="18" charset="0"/>
              <a:ea typeface="黑体" panose="02010609060101010101" pitchFamily="2" charset="-122"/>
            </a:endParaRPr>
          </a:p>
          <a:p>
            <a:pPr marL="342900" indent="-342900">
              <a:lnSpc>
                <a:spcPct val="130000"/>
              </a:lnSpc>
            </a:pPr>
            <a:r>
              <a:rPr lang="en-US" altLang="zh-CN" sz="3200" b="1">
                <a:latin typeface="Times New Roman" panose="02020603050405020304" pitchFamily="18" charset="0"/>
                <a:ea typeface="黑体" panose="02010609060101010101" pitchFamily="2" charset="-122"/>
              </a:rPr>
              <a:t>       C. in people              D. in studio </a:t>
            </a:r>
            <a:endParaRPr lang="en-US" altLang="zh-CN" sz="3200" b="1">
              <a:latin typeface="Times New Roman" panose="02020603050405020304" pitchFamily="18" charset="0"/>
              <a:ea typeface="黑体" panose="02010609060101010101" pitchFamily="2" charset="-122"/>
            </a:endParaRPr>
          </a:p>
        </p:txBody>
      </p:sp>
      <p:sp>
        <p:nvSpPr>
          <p:cNvPr id="59394" name="矩形 54275"/>
          <p:cNvSpPr/>
          <p:nvPr/>
        </p:nvSpPr>
        <p:spPr>
          <a:xfrm>
            <a:off x="438150" y="457200"/>
            <a:ext cx="3448050" cy="579438"/>
          </a:xfrm>
          <a:prstGeom prst="rect">
            <a:avLst/>
          </a:prstGeom>
          <a:noFill/>
          <a:ln w="9525">
            <a:noFill/>
          </a:ln>
        </p:spPr>
        <p:txBody>
          <a:bodyPr wrap="none" anchor="t">
            <a:spAutoFit/>
          </a:bodyPr>
          <a:p>
            <a:r>
              <a:rPr lang="zh-CN" altLang="en-US" sz="3200" b="1" dirty="0">
                <a:solidFill>
                  <a:srgbClr val="000099"/>
                </a:solidFill>
                <a:latin typeface="Times New Roman" panose="02020603050405020304" pitchFamily="18" charset="0"/>
                <a:ea typeface="黑体" panose="02010609060101010101" pitchFamily="2" charset="-122"/>
              </a:rPr>
              <a:t>一、</a:t>
            </a:r>
            <a:r>
              <a:rPr lang="zh-TW" altLang="en-US" sz="3200" b="1" dirty="0">
                <a:solidFill>
                  <a:srgbClr val="000099"/>
                </a:solidFill>
                <a:latin typeface="Times New Roman" panose="02020603050405020304" pitchFamily="18" charset="0"/>
                <a:ea typeface="黑体" panose="02010609060101010101" pitchFamily="2" charset="-122"/>
              </a:rPr>
              <a:t>单项</a:t>
            </a:r>
            <a:r>
              <a:rPr lang="zh-CN" altLang="en-US" sz="3200" b="1" dirty="0">
                <a:solidFill>
                  <a:srgbClr val="000099"/>
                </a:solidFill>
                <a:latin typeface="Times New Roman" panose="02020603050405020304" pitchFamily="18" charset="0"/>
                <a:ea typeface="黑体" panose="02010609060101010101" pitchFamily="2" charset="-122"/>
              </a:rPr>
              <a:t>选择题。</a:t>
            </a:r>
            <a:endParaRPr lang="zh-CN" altLang="en-US" sz="3200" b="1" dirty="0">
              <a:solidFill>
                <a:srgbClr val="000099"/>
              </a:solidFill>
              <a:latin typeface="Times New Roman" panose="02020603050405020304" pitchFamily="18" charset="0"/>
              <a:ea typeface="黑体" panose="02010609060101010101" pitchFamily="2" charset="-122"/>
            </a:endParaRPr>
          </a:p>
        </p:txBody>
      </p:sp>
      <p:sp>
        <p:nvSpPr>
          <p:cNvPr id="54277" name="文本框 54276"/>
          <p:cNvSpPr txBox="1"/>
          <p:nvPr/>
        </p:nvSpPr>
        <p:spPr>
          <a:xfrm>
            <a:off x="3073400" y="1524000"/>
            <a:ext cx="584200" cy="579438"/>
          </a:xfrm>
          <a:prstGeom prst="rect">
            <a:avLst/>
          </a:prstGeom>
          <a:noFill/>
          <a:ln w="9525">
            <a:noFill/>
          </a:ln>
        </p:spPr>
        <p:txBody>
          <a:bodyPr anchor="t">
            <a:spAutoFit/>
          </a:bodyPr>
          <a:p>
            <a:pPr defTabSz="906780">
              <a:spcBef>
                <a:spcPct val="50000"/>
              </a:spcBef>
            </a:pPr>
            <a:r>
              <a:rPr lang="en-US" altLang="zh-CN" sz="3200" b="1">
                <a:solidFill>
                  <a:srgbClr val="FF0000"/>
                </a:solidFill>
                <a:latin typeface="Times New Roman" panose="02020603050405020304" pitchFamily="18" charset="0"/>
                <a:ea typeface="黑体" panose="02010609060101010101" pitchFamily="2" charset="-122"/>
              </a:rPr>
              <a:t>C</a:t>
            </a:r>
            <a:endParaRPr lang="en-US" altLang="zh-CN" sz="3200" b="1">
              <a:solidFill>
                <a:srgbClr val="FF0000"/>
              </a:solidFill>
              <a:latin typeface="Times New Roman" panose="02020603050405020304" pitchFamily="18" charset="0"/>
              <a:ea typeface="黑体" panose="02010609060101010101" pitchFamily="2" charset="-122"/>
            </a:endParaRPr>
          </a:p>
        </p:txBody>
      </p:sp>
      <p:sp>
        <p:nvSpPr>
          <p:cNvPr id="54278" name="文本框 54277"/>
          <p:cNvSpPr txBox="1"/>
          <p:nvPr/>
        </p:nvSpPr>
        <p:spPr>
          <a:xfrm>
            <a:off x="7035800" y="3382963"/>
            <a:ext cx="584200" cy="579437"/>
          </a:xfrm>
          <a:prstGeom prst="rect">
            <a:avLst/>
          </a:prstGeom>
          <a:noFill/>
          <a:ln w="9525">
            <a:noFill/>
          </a:ln>
        </p:spPr>
        <p:txBody>
          <a:bodyPr anchor="t">
            <a:spAutoFit/>
          </a:bodyPr>
          <a:p>
            <a:pPr defTabSz="906780">
              <a:spcBef>
                <a:spcPct val="50000"/>
              </a:spcBef>
            </a:pPr>
            <a:r>
              <a:rPr lang="en-US" altLang="zh-CN" sz="3200" b="1">
                <a:solidFill>
                  <a:srgbClr val="FF0000"/>
                </a:solidFill>
                <a:latin typeface="Times New Roman" panose="02020603050405020304" pitchFamily="18" charset="0"/>
                <a:ea typeface="黑体" panose="02010609060101010101" pitchFamily="2" charset="-122"/>
              </a:rPr>
              <a:t>A</a:t>
            </a:r>
            <a:endParaRPr lang="en-US" altLang="zh-CN" sz="3200" b="1">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Effect transition="in" filter="blinds(horizontal)">
                                      <p:cBhvr>
                                        <p:cTn id="12"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55297"/>
          <p:cNvSpPr/>
          <p:nvPr/>
        </p:nvSpPr>
        <p:spPr>
          <a:xfrm>
            <a:off x="533400" y="914400"/>
            <a:ext cx="8153400" cy="5111750"/>
          </a:xfrm>
          <a:prstGeom prst="rect">
            <a:avLst/>
          </a:prstGeom>
          <a:noFill/>
          <a:ln w="9525">
            <a:noFill/>
          </a:ln>
        </p:spPr>
        <p:txBody>
          <a:bodyPr anchor="t">
            <a:spAutoFit/>
          </a:bodyPr>
          <a:p>
            <a:pPr marL="342900" indent="-342900">
              <a:lnSpc>
                <a:spcPct val="170000"/>
              </a:lnSpc>
            </a:pPr>
            <a:r>
              <a:rPr lang="en-US" altLang="zh-CN" sz="3200" b="1">
                <a:latin typeface="Times New Roman" panose="02020603050405020304" pitchFamily="18" charset="0"/>
                <a:ea typeface="宋体" panose="02010600030101010101" pitchFamily="2" charset="-122"/>
              </a:rPr>
              <a:t>3. At the ____ of twelve, he went to the junior high school.</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A. question      B. sound      C. job     D. age</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4. The purpose is ____ to my favorite music.</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A. listen                 B. listens        </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C. to listen               D. listening</a:t>
            </a:r>
            <a:endParaRPr lang="en-US" altLang="zh-CN" sz="3200" b="1">
              <a:latin typeface="Times New Roman" panose="02020603050405020304" pitchFamily="18" charset="0"/>
              <a:ea typeface="宋体" panose="02010600030101010101" pitchFamily="2" charset="-122"/>
            </a:endParaRPr>
          </a:p>
        </p:txBody>
      </p:sp>
      <p:sp>
        <p:nvSpPr>
          <p:cNvPr id="55299" name="文本框 55298"/>
          <p:cNvSpPr txBox="1"/>
          <p:nvPr/>
        </p:nvSpPr>
        <p:spPr>
          <a:xfrm>
            <a:off x="2286000" y="1143000"/>
            <a:ext cx="584200" cy="579438"/>
          </a:xfrm>
          <a:prstGeom prst="rect">
            <a:avLst/>
          </a:prstGeom>
          <a:noFill/>
          <a:ln w="9525">
            <a:noFill/>
          </a:ln>
        </p:spPr>
        <p:txBody>
          <a:bodyPr anchor="t">
            <a:spAutoFit/>
          </a:bodyPr>
          <a:p>
            <a:pPr defTabSz="906780">
              <a:spcBef>
                <a:spcPct val="50000"/>
              </a:spcBef>
            </a:pPr>
            <a:r>
              <a:rPr lang="en-US" altLang="zh-CN" sz="3200" b="1">
                <a:solidFill>
                  <a:srgbClr val="FF0000"/>
                </a:solidFill>
                <a:latin typeface="Times New Roman" panose="02020603050405020304" pitchFamily="18" charset="0"/>
                <a:ea typeface="宋体" panose="02010600030101010101" pitchFamily="2" charset="-122"/>
              </a:rPr>
              <a:t>D</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55300" name="文本框 55299"/>
          <p:cNvSpPr txBox="1"/>
          <p:nvPr/>
        </p:nvSpPr>
        <p:spPr>
          <a:xfrm>
            <a:off x="3733800" y="3657600"/>
            <a:ext cx="584200" cy="579438"/>
          </a:xfrm>
          <a:prstGeom prst="rect">
            <a:avLst/>
          </a:prstGeom>
          <a:noFill/>
          <a:ln w="9525">
            <a:noFill/>
          </a:ln>
        </p:spPr>
        <p:txBody>
          <a:bodyPr anchor="t">
            <a:spAutoFit/>
          </a:bodyPr>
          <a:p>
            <a:pPr defTabSz="906780">
              <a:spcBef>
                <a:spcPct val="50000"/>
              </a:spcBef>
            </a:pPr>
            <a:r>
              <a:rPr lang="en-US" altLang="zh-CN" sz="3200" b="1">
                <a:solidFill>
                  <a:srgbClr val="FF0000"/>
                </a:solidFill>
                <a:latin typeface="Times New Roman" panose="02020603050405020304" pitchFamily="18" charset="0"/>
                <a:ea typeface="宋体" panose="02010600030101010101" pitchFamily="2" charset="-122"/>
              </a:rPr>
              <a:t>C</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blinds(horizontal)">
                                      <p:cBhvr>
                                        <p:cTn id="12"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矩形 56321"/>
          <p:cNvSpPr/>
          <p:nvPr/>
        </p:nvSpPr>
        <p:spPr>
          <a:xfrm>
            <a:off x="381000" y="609600"/>
            <a:ext cx="8839200" cy="5792788"/>
          </a:xfrm>
          <a:prstGeom prst="rect">
            <a:avLst/>
          </a:prstGeom>
          <a:noFill/>
          <a:ln w="9525">
            <a:noFill/>
          </a:ln>
        </p:spPr>
        <p:txBody>
          <a:bodyPr anchor="t">
            <a:spAutoFit/>
          </a:bodyPr>
          <a:p>
            <a:pPr marL="342900" indent="-342900">
              <a:lnSpc>
                <a:spcPct val="130000"/>
              </a:lnSpc>
            </a:pPr>
            <a:r>
              <a:rPr lang="en-US" altLang="zh-CN" sz="3200" b="1">
                <a:latin typeface="Times New Roman" panose="02020603050405020304" pitchFamily="18" charset="0"/>
                <a:ea typeface="宋体" panose="02010600030101010101" pitchFamily="2" charset="-122"/>
              </a:rPr>
              <a:t>5. I don't remember ____ the book yesterday.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A. where I put 		B. where did I put</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C. where will I put 	         D. where l will put</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6. —I don’t know _____.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 Because he has to look after his mother.</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A. why he is leaving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B. why is he leaving</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C. whether he is leaving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D. whether is he leaving </a:t>
            </a:r>
            <a:endParaRPr lang="en-US" altLang="zh-CN" sz="3200" b="1">
              <a:latin typeface="Times New Roman" panose="02020603050405020304" pitchFamily="18" charset="0"/>
              <a:ea typeface="宋体" panose="02010600030101010101" pitchFamily="2" charset="-122"/>
            </a:endParaRPr>
          </a:p>
        </p:txBody>
      </p:sp>
      <p:sp>
        <p:nvSpPr>
          <p:cNvPr id="56323" name="文本框 56322"/>
          <p:cNvSpPr txBox="1"/>
          <p:nvPr/>
        </p:nvSpPr>
        <p:spPr>
          <a:xfrm>
            <a:off x="4191000" y="685800"/>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A</a:t>
            </a:r>
            <a:endParaRPr lang="en-US" altLang="zh-CN" sz="3600" b="1">
              <a:solidFill>
                <a:srgbClr val="FF0000"/>
              </a:solidFill>
              <a:latin typeface="Times New Roman" panose="02020603050405020304" pitchFamily="18" charset="0"/>
              <a:ea typeface="宋体" panose="02010600030101010101" pitchFamily="2" charset="-122"/>
            </a:endParaRPr>
          </a:p>
        </p:txBody>
      </p:sp>
      <p:sp>
        <p:nvSpPr>
          <p:cNvPr id="56324" name="文本框 56323"/>
          <p:cNvSpPr txBox="1"/>
          <p:nvPr/>
        </p:nvSpPr>
        <p:spPr>
          <a:xfrm>
            <a:off x="3810000" y="2590800"/>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A</a:t>
            </a:r>
            <a:endParaRPr lang="en-US" altLang="zh-CN" sz="36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blinds(horizontal)">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linds(horizontal)">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563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矩形 57345"/>
          <p:cNvSpPr/>
          <p:nvPr/>
        </p:nvSpPr>
        <p:spPr>
          <a:xfrm>
            <a:off x="533400" y="609600"/>
            <a:ext cx="8153400" cy="5214938"/>
          </a:xfrm>
          <a:prstGeom prst="rect">
            <a:avLst/>
          </a:prstGeom>
          <a:noFill/>
          <a:ln w="9525">
            <a:noFill/>
          </a:ln>
        </p:spPr>
        <p:txBody>
          <a:bodyPr anchor="t">
            <a:spAutoFit/>
          </a:bodyPr>
          <a:p>
            <a:pPr marL="342900" indent="-342900">
              <a:lnSpc>
                <a:spcPct val="150000"/>
              </a:lnSpc>
            </a:pPr>
            <a:r>
              <a:rPr lang="en-US" altLang="zh-CN" sz="3200" b="1">
                <a:latin typeface="Times New Roman" panose="02020603050405020304" pitchFamily="18" charset="0"/>
                <a:ea typeface="宋体" panose="02010600030101010101" pitchFamily="2" charset="-122"/>
              </a:rPr>
              <a:t>7. --Do you know ____ this afternoon?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--I'm not sure, but I'll tell you as soon as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she ____.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A. how will Betty arrive; starts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B. how Betty will arrive; will start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C. what time will Betty arrive; will start </a:t>
            </a:r>
            <a:endParaRPr lang="en-US" altLang="zh-CN" sz="3200" b="1">
              <a:latin typeface="Times New Roman" panose="02020603050405020304" pitchFamily="18" charset="0"/>
              <a:ea typeface="宋体" panose="02010600030101010101" pitchFamily="2" charset="-122"/>
            </a:endParaRPr>
          </a:p>
          <a:p>
            <a:pPr marL="342900" indent="-342900">
              <a:lnSpc>
                <a:spcPct val="150000"/>
              </a:lnSpc>
            </a:pPr>
            <a:r>
              <a:rPr lang="en-US" altLang="zh-CN" sz="3200" b="1">
                <a:latin typeface="Times New Roman" panose="02020603050405020304" pitchFamily="18" charset="0"/>
                <a:ea typeface="宋体" panose="02010600030101010101" pitchFamily="2" charset="-122"/>
              </a:rPr>
              <a:t>  D. what time Betty will arrive; starts  </a:t>
            </a:r>
            <a:endParaRPr lang="en-US" altLang="zh-CN" sz="3200" b="1">
              <a:latin typeface="Times New Roman" panose="02020603050405020304" pitchFamily="18" charset="0"/>
              <a:ea typeface="宋体" panose="02010600030101010101" pitchFamily="2" charset="-122"/>
            </a:endParaRPr>
          </a:p>
        </p:txBody>
      </p:sp>
      <p:sp>
        <p:nvSpPr>
          <p:cNvPr id="57347" name="文本框 57346"/>
          <p:cNvSpPr txBox="1"/>
          <p:nvPr/>
        </p:nvSpPr>
        <p:spPr>
          <a:xfrm>
            <a:off x="3733800" y="762000"/>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D</a:t>
            </a:r>
            <a:endParaRPr lang="en-US" altLang="zh-CN" sz="36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linds(horizontal)">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矩形 58369"/>
          <p:cNvSpPr/>
          <p:nvPr/>
        </p:nvSpPr>
        <p:spPr>
          <a:xfrm>
            <a:off x="304800" y="608013"/>
            <a:ext cx="8763000" cy="5792787"/>
          </a:xfrm>
          <a:prstGeom prst="rect">
            <a:avLst/>
          </a:prstGeom>
          <a:noFill/>
          <a:ln w="9525">
            <a:noFill/>
          </a:ln>
        </p:spPr>
        <p:txBody>
          <a:bodyPr anchor="t">
            <a:spAutoFit/>
          </a:bodyPr>
          <a:p>
            <a:pPr marL="342900" indent="-342900">
              <a:lnSpc>
                <a:spcPct val="130000"/>
              </a:lnSpc>
            </a:pPr>
            <a:r>
              <a:rPr lang="en-US" altLang="zh-CN" sz="3200" b="1">
                <a:latin typeface="Times New Roman" panose="02020603050405020304" pitchFamily="18" charset="0"/>
                <a:ea typeface="宋体" panose="02010600030101010101" pitchFamily="2" charset="-122"/>
              </a:rPr>
              <a:t>8. As a middle school student, we should start thinking about ____ for our country in the future.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A. what we did         B. what did we do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C. what we can do       D. what can we do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9. —I wonder ____ at 8:00 last night?</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—I was watching NBA.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A. what were you doing 	B. what did you	</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pPr>
            <a:r>
              <a:rPr lang="en-US" altLang="zh-CN" sz="3200" b="1">
                <a:latin typeface="Times New Roman" panose="02020603050405020304" pitchFamily="18" charset="0"/>
                <a:ea typeface="宋体" panose="02010600030101010101" pitchFamily="2" charset="-122"/>
              </a:rPr>
              <a:t> C. what you were doing    D. what are you doing</a:t>
            </a:r>
            <a:endParaRPr lang="en-US" altLang="zh-CN" sz="3200" b="1">
              <a:latin typeface="Times New Roman" panose="02020603050405020304" pitchFamily="18" charset="0"/>
              <a:ea typeface="宋体" panose="02010600030101010101" pitchFamily="2" charset="-122"/>
            </a:endParaRPr>
          </a:p>
        </p:txBody>
      </p:sp>
      <p:sp>
        <p:nvSpPr>
          <p:cNvPr id="58371" name="文本框 58370"/>
          <p:cNvSpPr txBox="1"/>
          <p:nvPr/>
        </p:nvSpPr>
        <p:spPr>
          <a:xfrm>
            <a:off x="3505200" y="1339850"/>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C</a:t>
            </a:r>
            <a:endParaRPr lang="en-US" altLang="zh-CN" sz="3600" b="1">
              <a:solidFill>
                <a:srgbClr val="FF0000"/>
              </a:solidFill>
              <a:latin typeface="Times New Roman" panose="02020603050405020304" pitchFamily="18" charset="0"/>
              <a:ea typeface="宋体" panose="02010600030101010101" pitchFamily="2" charset="-122"/>
            </a:endParaRPr>
          </a:p>
        </p:txBody>
      </p:sp>
      <p:sp>
        <p:nvSpPr>
          <p:cNvPr id="58372" name="文本框 58371"/>
          <p:cNvSpPr txBox="1"/>
          <p:nvPr/>
        </p:nvSpPr>
        <p:spPr>
          <a:xfrm>
            <a:off x="2895600" y="3886200"/>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C</a:t>
            </a:r>
            <a:endParaRPr lang="en-US" altLang="zh-CN" sz="36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blinds(horizontal)">
                                      <p:cBhvr>
                                        <p:cTn id="12"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67587" descr="边框"/>
          <p:cNvPicPr>
            <a:picLocks noChangeAspect="1"/>
          </p:cNvPicPr>
          <p:nvPr/>
        </p:nvPicPr>
        <p:blipFill>
          <a:blip r:embed="rId1"/>
          <a:stretch>
            <a:fillRect/>
          </a:stretch>
        </p:blipFill>
        <p:spPr>
          <a:xfrm>
            <a:off x="0" y="365125"/>
            <a:ext cx="9144000" cy="6340475"/>
          </a:xfrm>
          <a:prstGeom prst="rect">
            <a:avLst/>
          </a:prstGeom>
          <a:noFill/>
          <a:ln w="9525">
            <a:noFill/>
          </a:ln>
        </p:spPr>
      </p:pic>
      <p:sp>
        <p:nvSpPr>
          <p:cNvPr id="6146" name="矩形 1"/>
          <p:cNvSpPr/>
          <p:nvPr/>
        </p:nvSpPr>
        <p:spPr>
          <a:xfrm>
            <a:off x="1600200" y="1447800"/>
            <a:ext cx="6705600" cy="3917950"/>
          </a:xfrm>
          <a:prstGeom prst="rect">
            <a:avLst/>
          </a:prstGeom>
          <a:noFill/>
          <a:ln w="9525">
            <a:noFill/>
          </a:ln>
        </p:spPr>
        <p:txBody>
          <a:bodyPr lIns="118510" tIns="59255" rIns="118510" bIns="59255" anchor="t">
            <a:spAutoFit/>
          </a:bodyPr>
          <a:p>
            <a:pPr marL="342900" indent="-342900">
              <a:lnSpc>
                <a:spcPct val="130000"/>
              </a:lnSpc>
            </a:pPr>
            <a:r>
              <a:rPr lang="en-US" altLang="zh-CN" sz="3200" b="1">
                <a:solidFill>
                  <a:srgbClr val="FF0000"/>
                </a:solidFill>
                <a:latin typeface="Times New Roman" panose="02020603050405020304" pitchFamily="18" charset="0"/>
                <a:ea typeface="宋体" panose="02010600030101010101" pitchFamily="2" charset="-122"/>
              </a:rPr>
              <a:t>1. Teaching aims:</a:t>
            </a:r>
            <a:endParaRPr lang="en-US" altLang="zh-CN" sz="3200" b="1">
              <a:solidFill>
                <a:srgbClr val="FF0000"/>
              </a:solidFill>
              <a:latin typeface="Times New Roman" panose="02020603050405020304" pitchFamily="18" charset="0"/>
              <a:ea typeface="宋体" panose="02010600030101010101" pitchFamily="2" charset="-122"/>
            </a:endParaRPr>
          </a:p>
          <a:p>
            <a:pPr marL="342900" indent="-342900">
              <a:lnSpc>
                <a:spcPct val="130000"/>
              </a:lnSpc>
              <a:buChar char="•"/>
            </a:pPr>
            <a:r>
              <a:rPr lang="en-US" altLang="zh-CN" sz="3200" b="1">
                <a:latin typeface="Times New Roman" panose="02020603050405020304" pitchFamily="18" charset="0"/>
                <a:ea typeface="宋体" panose="02010600030101010101" pitchFamily="2" charset="-122"/>
              </a:rPr>
              <a:t>To understand the sequence of events and behaviour of characters</a:t>
            </a:r>
            <a:endParaRPr lang="en-US" altLang="zh-CN" sz="3200" b="1">
              <a:latin typeface="Times New Roman" panose="02020603050405020304" pitchFamily="18" charset="0"/>
              <a:ea typeface="宋体" panose="02010600030101010101" pitchFamily="2" charset="-122"/>
            </a:endParaRPr>
          </a:p>
          <a:p>
            <a:pPr marL="342900" indent="-342900">
              <a:lnSpc>
                <a:spcPct val="130000"/>
              </a:lnSpc>
              <a:buChar char="•"/>
            </a:pPr>
            <a:r>
              <a:rPr lang="en-US" altLang="zh-CN" sz="3200" b="1">
                <a:latin typeface="Times New Roman" panose="02020603050405020304" pitchFamily="18" charset="0"/>
                <a:ea typeface="宋体" panose="02010600030101010101" pitchFamily="2" charset="-122"/>
              </a:rPr>
              <a:t>To be able to describe important events in the past and give background information</a:t>
            </a:r>
            <a:endParaRPr lang="en-US" altLang="zh-CN" sz="3200" b="1" i="1">
              <a:latin typeface="Times New Roman" panose="02020603050405020304" pitchFamily="18" charset="0"/>
              <a:ea typeface="Times New Roman" panose="02020603050405020304" pitchFamily="18" charset="0"/>
            </a:endParaRPr>
          </a:p>
        </p:txBody>
      </p:sp>
      <p:sp>
        <p:nvSpPr>
          <p:cNvPr id="6147" name="TextBox 2"/>
          <p:cNvSpPr txBox="1"/>
          <p:nvPr/>
        </p:nvSpPr>
        <p:spPr>
          <a:xfrm>
            <a:off x="2895600" y="304800"/>
            <a:ext cx="3236913" cy="635000"/>
          </a:xfrm>
          <a:prstGeom prst="rect">
            <a:avLst/>
          </a:prstGeom>
          <a:noFill/>
          <a:ln w="9525">
            <a:noFill/>
          </a:ln>
        </p:spPr>
        <p:txBody>
          <a:bodyPr wrap="none" lIns="118510" tIns="59255" rIns="118510" bIns="59255" anchor="t">
            <a:spAutoFit/>
          </a:bodyPr>
          <a:p>
            <a:r>
              <a:rPr lang="en-US" altLang="zh-CN" sz="3400" b="1">
                <a:solidFill>
                  <a:srgbClr val="000099"/>
                </a:solidFill>
                <a:latin typeface="Arial" panose="020B0604020202020204" pitchFamily="34" charset="0"/>
                <a:ea typeface="宋体" panose="02010600030101010101" pitchFamily="2" charset="-122"/>
              </a:rPr>
              <a:t>Teaching aims</a:t>
            </a:r>
            <a:endParaRPr lang="en-US" altLang="zh-CN" sz="3400" b="1">
              <a:solidFill>
                <a:srgbClr val="000099"/>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59393"/>
          <p:cNvSpPr/>
          <p:nvPr/>
        </p:nvSpPr>
        <p:spPr>
          <a:xfrm>
            <a:off x="533400" y="803275"/>
            <a:ext cx="8077200" cy="5064125"/>
          </a:xfrm>
          <a:prstGeom prst="rect">
            <a:avLst/>
          </a:prstGeom>
          <a:noFill/>
          <a:ln w="9525">
            <a:noFill/>
          </a:ln>
        </p:spPr>
        <p:txBody>
          <a:bodyPr anchor="t">
            <a:spAutoFit/>
          </a:bodyPr>
          <a:p>
            <a:pPr marL="342900" indent="-342900">
              <a:lnSpc>
                <a:spcPct val="170000"/>
              </a:lnSpc>
            </a:pPr>
            <a:r>
              <a:rPr lang="en-US" altLang="zh-CN" sz="3200" b="1">
                <a:latin typeface="Times New Roman" panose="02020603050405020304" pitchFamily="18" charset="0"/>
                <a:ea typeface="宋体" panose="02010600030101010101" pitchFamily="2" charset="-122"/>
              </a:rPr>
              <a:t>10.----Could you tell me ________?</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----At the end of July. </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A. how often he heard from his pen pal </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B. how soon he will be here</a:t>
            </a:r>
            <a:r>
              <a:rPr lang="zh-CN" altLang="en-US" sz="3200" b="1">
                <a:latin typeface="Times New Roman" panose="02020603050405020304" pitchFamily="18" charset="0"/>
                <a:ea typeface="宋体" panose="02010600030101010101" pitchFamily="2" charset="-122"/>
              </a:rPr>
              <a:t>　</a:t>
            </a:r>
            <a:endParaRPr lang="zh-CN" altLang="en-US"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C. that he went on vacation </a:t>
            </a:r>
            <a:endParaRPr lang="en-US" altLang="zh-CN" sz="3200" b="1">
              <a:latin typeface="Times New Roman" panose="02020603050405020304" pitchFamily="18" charset="0"/>
              <a:ea typeface="宋体" panose="02010600030101010101" pitchFamily="2" charset="-122"/>
            </a:endParaRPr>
          </a:p>
          <a:p>
            <a:pPr marL="342900" indent="-342900">
              <a:lnSpc>
                <a:spcPct val="170000"/>
              </a:lnSpc>
            </a:pPr>
            <a:r>
              <a:rPr lang="en-US" altLang="zh-CN" sz="3200" b="1">
                <a:latin typeface="Times New Roman" panose="02020603050405020304" pitchFamily="18" charset="0"/>
                <a:ea typeface="宋体" panose="02010600030101010101" pitchFamily="2" charset="-122"/>
              </a:rPr>
              <a:t>    D. when you will start your vacation</a:t>
            </a:r>
            <a:endParaRPr lang="en-US" altLang="zh-CN" sz="3200" b="1">
              <a:latin typeface="Times New Roman" panose="02020603050405020304" pitchFamily="18" charset="0"/>
              <a:ea typeface="宋体" panose="02010600030101010101" pitchFamily="2" charset="-122"/>
            </a:endParaRPr>
          </a:p>
        </p:txBody>
      </p:sp>
      <p:sp>
        <p:nvSpPr>
          <p:cNvPr id="59395" name="文本框 59394"/>
          <p:cNvSpPr txBox="1"/>
          <p:nvPr/>
        </p:nvSpPr>
        <p:spPr>
          <a:xfrm>
            <a:off x="5257800" y="1031875"/>
            <a:ext cx="584200" cy="641350"/>
          </a:xfrm>
          <a:prstGeom prst="rect">
            <a:avLst/>
          </a:prstGeom>
          <a:noFill/>
          <a:ln w="9525">
            <a:noFill/>
          </a:ln>
        </p:spPr>
        <p:txBody>
          <a:bodyPr anchor="t">
            <a:spAutoFit/>
          </a:bodyPr>
          <a:p>
            <a:pPr defTabSz="906780">
              <a:spcBef>
                <a:spcPct val="50000"/>
              </a:spcBef>
            </a:pPr>
            <a:r>
              <a:rPr lang="en-US" altLang="zh-CN" sz="3600" b="1">
                <a:solidFill>
                  <a:srgbClr val="FF0000"/>
                </a:solidFill>
                <a:latin typeface="Times New Roman" panose="02020603050405020304" pitchFamily="18" charset="0"/>
                <a:ea typeface="宋体" panose="02010600030101010101" pitchFamily="2" charset="-122"/>
              </a:rPr>
              <a:t>D</a:t>
            </a:r>
            <a:endParaRPr lang="en-US" altLang="zh-CN" sz="36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4514" name="矩形 43009"/>
          <p:cNvSpPr/>
          <p:nvPr/>
        </p:nvSpPr>
        <p:spPr>
          <a:xfrm>
            <a:off x="228600" y="1600200"/>
            <a:ext cx="8686800" cy="4692650"/>
          </a:xfrm>
          <a:prstGeom prst="rect">
            <a:avLst/>
          </a:prstGeom>
          <a:noFill/>
          <a:ln w="9525">
            <a:noFill/>
          </a:ln>
        </p:spPr>
        <p:txBody>
          <a:bodyPr anchor="t">
            <a:spAutoFit/>
          </a:bodyPr>
          <a:p>
            <a:pPr>
              <a:lnSpc>
                <a:spcPct val="135000"/>
              </a:lnSpc>
            </a:pPr>
            <a:r>
              <a:rPr lang="en-US" altLang="zh-CN" sz="3200" b="1">
                <a:latin typeface="Times New Roman" panose="02020603050405020304" pitchFamily="18" charset="0"/>
                <a:ea typeface="宋体" panose="02010600030101010101" pitchFamily="2" charset="-122"/>
              </a:rPr>
              <a:t>1. I think i____________ calls are very expensive.</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2. The ________(</a:t>
            </a:r>
            <a:r>
              <a:rPr lang="zh-CN" altLang="en-US" sz="3200" b="1">
                <a:latin typeface="Times New Roman" panose="02020603050405020304" pitchFamily="18" charset="0"/>
                <a:ea typeface="宋体" panose="02010600030101010101" pitchFamily="2" charset="-122"/>
              </a:rPr>
              <a:t>目的</a:t>
            </a:r>
            <a:r>
              <a:rPr lang="en-US" altLang="zh-CN" sz="3200" b="1">
                <a:latin typeface="Times New Roman" panose="02020603050405020304" pitchFamily="18" charset="0"/>
                <a:ea typeface="宋体" panose="02010600030101010101" pitchFamily="2" charset="-122"/>
              </a:rPr>
              <a:t>) of this exercise is to  </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    increase your strength.</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3. He s_____ to know everything.</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4. At the a___ of five, he began to play the  </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    piano.</a:t>
            </a:r>
            <a:endParaRPr lang="en-US" altLang="zh-CN" sz="3200" b="1">
              <a:latin typeface="Times New Roman" panose="02020603050405020304" pitchFamily="18" charset="0"/>
              <a:ea typeface="宋体" panose="02010600030101010101" pitchFamily="2" charset="-122"/>
            </a:endParaRPr>
          </a:p>
          <a:p>
            <a:pPr>
              <a:lnSpc>
                <a:spcPct val="135000"/>
              </a:lnSpc>
            </a:pPr>
            <a:r>
              <a:rPr lang="en-US" altLang="zh-CN" sz="3200" b="1">
                <a:latin typeface="Times New Roman" panose="02020603050405020304" pitchFamily="18" charset="0"/>
                <a:ea typeface="宋体" panose="02010600030101010101" pitchFamily="2" charset="-122"/>
              </a:rPr>
              <a:t>5. When the red light is on, we’re on a___.</a:t>
            </a:r>
            <a:endParaRPr lang="en-US" altLang="zh-CN" sz="3200" b="1">
              <a:latin typeface="Times New Roman" panose="02020603050405020304" pitchFamily="18" charset="0"/>
              <a:ea typeface="宋体" panose="02010600030101010101" pitchFamily="2" charset="-122"/>
            </a:endParaRPr>
          </a:p>
        </p:txBody>
      </p:sp>
      <p:sp>
        <p:nvSpPr>
          <p:cNvPr id="64515" name="矩形 43010"/>
          <p:cNvSpPr/>
          <p:nvPr/>
        </p:nvSpPr>
        <p:spPr>
          <a:xfrm>
            <a:off x="228600" y="762000"/>
            <a:ext cx="8686800" cy="625475"/>
          </a:xfrm>
          <a:prstGeom prst="rect">
            <a:avLst/>
          </a:prstGeom>
          <a:noFill/>
          <a:ln w="9525">
            <a:noFill/>
          </a:ln>
        </p:spPr>
        <p:txBody>
          <a:bodyPr anchor="t">
            <a:spAutoFit/>
          </a:bodyPr>
          <a:p>
            <a:r>
              <a:rPr lang="zh-CN" altLang="en-US" sz="3500" b="1">
                <a:solidFill>
                  <a:srgbClr val="000099"/>
                </a:solidFill>
                <a:latin typeface="Times New Roman" panose="02020603050405020304" pitchFamily="18" charset="0"/>
                <a:ea typeface="宋体" panose="02010600030101010101" pitchFamily="2" charset="-122"/>
              </a:rPr>
              <a:t>二、根据单词首字母或中文提示完成句子。</a:t>
            </a:r>
            <a:endParaRPr lang="zh-CN" altLang="en-US" sz="3500" b="1">
              <a:solidFill>
                <a:srgbClr val="000099"/>
              </a:solidFill>
              <a:latin typeface="Times New Roman" panose="02020603050405020304" pitchFamily="18" charset="0"/>
              <a:ea typeface="宋体" panose="02010600030101010101" pitchFamily="2" charset="-122"/>
            </a:endParaRPr>
          </a:p>
        </p:txBody>
      </p:sp>
      <p:sp>
        <p:nvSpPr>
          <p:cNvPr id="43012" name="文本框 43011"/>
          <p:cNvSpPr txBox="1"/>
          <p:nvPr/>
        </p:nvSpPr>
        <p:spPr>
          <a:xfrm>
            <a:off x="1905000" y="1752600"/>
            <a:ext cx="25908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 nternational</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3013" name="文本框 43012"/>
          <p:cNvSpPr txBox="1"/>
          <p:nvPr/>
        </p:nvSpPr>
        <p:spPr>
          <a:xfrm>
            <a:off x="1371600" y="2362200"/>
            <a:ext cx="18288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 purpose</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3014" name="文本框 43013"/>
          <p:cNvSpPr txBox="1"/>
          <p:nvPr/>
        </p:nvSpPr>
        <p:spPr>
          <a:xfrm>
            <a:off x="1219200" y="3733800"/>
            <a:ext cx="13716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  eems</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3015" name="文本框 43014"/>
          <p:cNvSpPr txBox="1"/>
          <p:nvPr/>
        </p:nvSpPr>
        <p:spPr>
          <a:xfrm>
            <a:off x="1905000" y="4343400"/>
            <a:ext cx="13716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 ge</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3016" name="文本框 43015"/>
          <p:cNvSpPr txBox="1"/>
          <p:nvPr/>
        </p:nvSpPr>
        <p:spPr>
          <a:xfrm>
            <a:off x="6705600" y="5638800"/>
            <a:ext cx="6858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 ir</a:t>
            </a:r>
            <a:endParaRPr lang="en-US" altLang="zh-CN" sz="34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strVal val="#ppt_w*0.70"/>
                                          </p:val>
                                        </p:tav>
                                        <p:tav tm="100000">
                                          <p:val>
                                            <p:strVal val="#ppt_w"/>
                                          </p:val>
                                        </p:tav>
                                      </p:tavLst>
                                    </p:anim>
                                    <p:anim calcmode="lin" valueType="num">
                                      <p:cBhvr>
                                        <p:cTn id="8" dur="1000" fill="hold"/>
                                        <p:tgtEl>
                                          <p:spTgt spid="43012"/>
                                        </p:tgtEl>
                                        <p:attrNameLst>
                                          <p:attrName>ppt_h</p:attrName>
                                        </p:attrNameLst>
                                      </p:cBhvr>
                                      <p:tavLst>
                                        <p:tav tm="0">
                                          <p:val>
                                            <p:strVal val="#ppt_h"/>
                                          </p:val>
                                        </p:tav>
                                        <p:tav tm="100000">
                                          <p:val>
                                            <p:strVal val="#ppt_h"/>
                                          </p:val>
                                        </p:tav>
                                      </p:tavLst>
                                    </p:anim>
                                    <p:animEffect transition="in" filter="fade">
                                      <p:cBhvr>
                                        <p:cTn id="9" dur="1000"/>
                                        <p:tgtEl>
                                          <p:spTgt spid="430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3"/>
                                        </p:tgtEl>
                                        <p:attrNameLst>
                                          <p:attrName>style.visibility</p:attrName>
                                        </p:attrNameLst>
                                      </p:cBhvr>
                                      <p:to>
                                        <p:strVal val="visible"/>
                                      </p:to>
                                    </p:set>
                                    <p:anim calcmode="lin" valueType="num">
                                      <p:cBhvr>
                                        <p:cTn id="14" dur="1000" fill="hold"/>
                                        <p:tgtEl>
                                          <p:spTgt spid="43013"/>
                                        </p:tgtEl>
                                        <p:attrNameLst>
                                          <p:attrName>ppt_w</p:attrName>
                                        </p:attrNameLst>
                                      </p:cBhvr>
                                      <p:tavLst>
                                        <p:tav tm="0">
                                          <p:val>
                                            <p:strVal val="#ppt_w*0.70"/>
                                          </p:val>
                                        </p:tav>
                                        <p:tav tm="100000">
                                          <p:val>
                                            <p:strVal val="#ppt_w"/>
                                          </p:val>
                                        </p:tav>
                                      </p:tavLst>
                                    </p:anim>
                                    <p:anim calcmode="lin" valueType="num">
                                      <p:cBhvr>
                                        <p:cTn id="15" dur="1000" fill="hold"/>
                                        <p:tgtEl>
                                          <p:spTgt spid="43013"/>
                                        </p:tgtEl>
                                        <p:attrNameLst>
                                          <p:attrName>ppt_h</p:attrName>
                                        </p:attrNameLst>
                                      </p:cBhvr>
                                      <p:tavLst>
                                        <p:tav tm="0">
                                          <p:val>
                                            <p:strVal val="#ppt_h"/>
                                          </p:val>
                                        </p:tav>
                                        <p:tav tm="100000">
                                          <p:val>
                                            <p:strVal val="#ppt_h"/>
                                          </p:val>
                                        </p:tav>
                                      </p:tavLst>
                                    </p:anim>
                                    <p:animEffect transition="in" filter="fade">
                                      <p:cBhvr>
                                        <p:cTn id="16" dur="1000"/>
                                        <p:tgtEl>
                                          <p:spTgt spid="430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014"/>
                                        </p:tgtEl>
                                        <p:attrNameLst>
                                          <p:attrName>style.visibility</p:attrName>
                                        </p:attrNameLst>
                                      </p:cBhvr>
                                      <p:to>
                                        <p:strVal val="visible"/>
                                      </p:to>
                                    </p:set>
                                    <p:anim calcmode="lin" valueType="num">
                                      <p:cBhvr>
                                        <p:cTn id="21" dur="1000" fill="hold"/>
                                        <p:tgtEl>
                                          <p:spTgt spid="43014"/>
                                        </p:tgtEl>
                                        <p:attrNameLst>
                                          <p:attrName>ppt_w</p:attrName>
                                        </p:attrNameLst>
                                      </p:cBhvr>
                                      <p:tavLst>
                                        <p:tav tm="0">
                                          <p:val>
                                            <p:strVal val="#ppt_w*0.70"/>
                                          </p:val>
                                        </p:tav>
                                        <p:tav tm="100000">
                                          <p:val>
                                            <p:strVal val="#ppt_w"/>
                                          </p:val>
                                        </p:tav>
                                      </p:tavLst>
                                    </p:anim>
                                    <p:anim calcmode="lin" valueType="num">
                                      <p:cBhvr>
                                        <p:cTn id="22" dur="1000" fill="hold"/>
                                        <p:tgtEl>
                                          <p:spTgt spid="43014"/>
                                        </p:tgtEl>
                                        <p:attrNameLst>
                                          <p:attrName>ppt_h</p:attrName>
                                        </p:attrNameLst>
                                      </p:cBhvr>
                                      <p:tavLst>
                                        <p:tav tm="0">
                                          <p:val>
                                            <p:strVal val="#ppt_h"/>
                                          </p:val>
                                        </p:tav>
                                        <p:tav tm="100000">
                                          <p:val>
                                            <p:strVal val="#ppt_h"/>
                                          </p:val>
                                        </p:tav>
                                      </p:tavLst>
                                    </p:anim>
                                    <p:animEffect transition="in" filter="fade">
                                      <p:cBhvr>
                                        <p:cTn id="23" dur="1000"/>
                                        <p:tgtEl>
                                          <p:spTgt spid="430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3015"/>
                                        </p:tgtEl>
                                        <p:attrNameLst>
                                          <p:attrName>style.visibility</p:attrName>
                                        </p:attrNameLst>
                                      </p:cBhvr>
                                      <p:to>
                                        <p:strVal val="visible"/>
                                      </p:to>
                                    </p:set>
                                    <p:anim calcmode="lin" valueType="num">
                                      <p:cBhvr>
                                        <p:cTn id="28" dur="1000" fill="hold"/>
                                        <p:tgtEl>
                                          <p:spTgt spid="43015"/>
                                        </p:tgtEl>
                                        <p:attrNameLst>
                                          <p:attrName>ppt_w</p:attrName>
                                        </p:attrNameLst>
                                      </p:cBhvr>
                                      <p:tavLst>
                                        <p:tav tm="0">
                                          <p:val>
                                            <p:strVal val="#ppt_w*0.70"/>
                                          </p:val>
                                        </p:tav>
                                        <p:tav tm="100000">
                                          <p:val>
                                            <p:strVal val="#ppt_w"/>
                                          </p:val>
                                        </p:tav>
                                      </p:tavLst>
                                    </p:anim>
                                    <p:anim calcmode="lin" valueType="num">
                                      <p:cBhvr>
                                        <p:cTn id="29" dur="1000" fill="hold"/>
                                        <p:tgtEl>
                                          <p:spTgt spid="43015"/>
                                        </p:tgtEl>
                                        <p:attrNameLst>
                                          <p:attrName>ppt_h</p:attrName>
                                        </p:attrNameLst>
                                      </p:cBhvr>
                                      <p:tavLst>
                                        <p:tav tm="0">
                                          <p:val>
                                            <p:strVal val="#ppt_h"/>
                                          </p:val>
                                        </p:tav>
                                        <p:tav tm="100000">
                                          <p:val>
                                            <p:strVal val="#ppt_h"/>
                                          </p:val>
                                        </p:tav>
                                      </p:tavLst>
                                    </p:anim>
                                    <p:animEffect transition="in" filter="fade">
                                      <p:cBhvr>
                                        <p:cTn id="30" dur="1000"/>
                                        <p:tgtEl>
                                          <p:spTgt spid="430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3016"/>
                                        </p:tgtEl>
                                        <p:attrNameLst>
                                          <p:attrName>style.visibility</p:attrName>
                                        </p:attrNameLst>
                                      </p:cBhvr>
                                      <p:to>
                                        <p:strVal val="visible"/>
                                      </p:to>
                                    </p:set>
                                    <p:anim calcmode="lin" valueType="num">
                                      <p:cBhvr>
                                        <p:cTn id="35" dur="1000" fill="hold"/>
                                        <p:tgtEl>
                                          <p:spTgt spid="43016"/>
                                        </p:tgtEl>
                                        <p:attrNameLst>
                                          <p:attrName>ppt_w</p:attrName>
                                        </p:attrNameLst>
                                      </p:cBhvr>
                                      <p:tavLst>
                                        <p:tav tm="0">
                                          <p:val>
                                            <p:strVal val="#ppt_w*0.70"/>
                                          </p:val>
                                        </p:tav>
                                        <p:tav tm="100000">
                                          <p:val>
                                            <p:strVal val="#ppt_w"/>
                                          </p:val>
                                        </p:tav>
                                      </p:tavLst>
                                    </p:anim>
                                    <p:anim calcmode="lin" valueType="num">
                                      <p:cBhvr>
                                        <p:cTn id="36" dur="1000" fill="hold"/>
                                        <p:tgtEl>
                                          <p:spTgt spid="43016"/>
                                        </p:tgtEl>
                                        <p:attrNameLst>
                                          <p:attrName>ppt_h</p:attrName>
                                        </p:attrNameLst>
                                      </p:cBhvr>
                                      <p:tavLst>
                                        <p:tav tm="0">
                                          <p:val>
                                            <p:strVal val="#ppt_h"/>
                                          </p:val>
                                        </p:tav>
                                        <p:tav tm="100000">
                                          <p:val>
                                            <p:strVal val="#ppt_h"/>
                                          </p:val>
                                        </p:tav>
                                      </p:tavLst>
                                    </p:anim>
                                    <p:animEffect transition="in" filter="fade">
                                      <p:cBhvr>
                                        <p:cTn id="37" dur="10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p:bldP spid="4301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65538" name="矩形 44033"/>
          <p:cNvSpPr/>
          <p:nvPr/>
        </p:nvSpPr>
        <p:spPr>
          <a:xfrm>
            <a:off x="381000" y="1143000"/>
            <a:ext cx="8382000" cy="5186680"/>
          </a:xfrm>
          <a:prstGeom prst="rect">
            <a:avLst/>
          </a:prstGeom>
          <a:noFill/>
          <a:ln w="9525">
            <a:noFill/>
          </a:ln>
        </p:spPr>
        <p:txBody>
          <a:bodyPr anchor="t">
            <a:spAutoFit/>
          </a:bodyPr>
          <a:p>
            <a:pPr>
              <a:lnSpc>
                <a:spcPct val="115000"/>
              </a:lnSpc>
            </a:pPr>
            <a:r>
              <a:rPr lang="zh-CN" altLang="en-US" sz="3200" b="1" dirty="0">
                <a:latin typeface="Times New Roman" panose="02020603050405020304" pitchFamily="18" charset="0"/>
                <a:ea typeface="宋体" panose="02010600030101010101" pitchFamily="2" charset="-122"/>
              </a:rPr>
              <a:t>1. </a:t>
            </a:r>
            <a:r>
              <a:rPr lang="zh-TW" altLang="en-US" sz="3200" b="1" dirty="0">
                <a:latin typeface="Times New Roman" panose="02020603050405020304" pitchFamily="18" charset="0"/>
                <a:ea typeface="宋体" panose="02010600030101010101" pitchFamily="2" charset="-122"/>
              </a:rPr>
              <a:t>我想知道他多大</a:t>
            </a:r>
            <a:r>
              <a:rPr lang="zh-CN" altLang="en-US" sz="3200" b="1" dirty="0">
                <a:latin typeface="Times New Roman" panose="02020603050405020304" pitchFamily="18" charset="0"/>
                <a:ea typeface="宋体" panose="02010600030101010101" pitchFamily="2" charset="-122"/>
              </a:rPr>
              <a:t>了</a:t>
            </a:r>
            <a:r>
              <a:rPr lang="zh-TW" altLang="en-US" sz="3200" b="1" dirty="0">
                <a:latin typeface="Times New Roman" panose="02020603050405020304" pitchFamily="18" charset="0"/>
                <a:ea typeface="宋体" panose="02010600030101010101" pitchFamily="2" charset="-122"/>
              </a:rPr>
              <a:t>。</a:t>
            </a:r>
            <a:endParaRPr lang="zh-TW" altLang="en-US"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     I want to know _____ _____ ____ ____.</a:t>
            </a:r>
            <a:endParaRPr lang="en-US" altLang="zh-CN"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2. </a:t>
            </a:r>
            <a:r>
              <a:rPr lang="zh-TW" altLang="en-US" sz="3200" b="1" dirty="0">
                <a:latin typeface="Times New Roman" panose="02020603050405020304" pitchFamily="18" charset="0"/>
                <a:ea typeface="宋体" panose="02010600030101010101" pitchFamily="2" charset="-122"/>
              </a:rPr>
              <a:t>你能告诉我飞机何时起飞吗？</a:t>
            </a:r>
            <a:endParaRPr lang="zh-TW" altLang="en-US"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Could you tell me ______	the plane _____ ____.</a:t>
            </a:r>
            <a:endParaRPr lang="en-US" altLang="zh-CN"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3. </a:t>
            </a:r>
            <a:r>
              <a:rPr lang="zh-TW" altLang="en-US" sz="3200" b="1" dirty="0">
                <a:latin typeface="Times New Roman" panose="02020603050405020304" pitchFamily="18" charset="0"/>
                <a:ea typeface="宋体" panose="02010600030101010101" pitchFamily="2" charset="-122"/>
              </a:rPr>
              <a:t>你知道为什么</a:t>
            </a:r>
            <a:r>
              <a:rPr lang="zh-CN" altLang="en-US" sz="3200" b="1" dirty="0">
                <a:latin typeface="Times New Roman" panose="02020603050405020304" pitchFamily="18" charset="0"/>
                <a:ea typeface="宋体" panose="02010600030101010101" pitchFamily="2" charset="-122"/>
              </a:rPr>
              <a:t>玛丽昨天没有去上学吗？ </a:t>
            </a:r>
            <a:endParaRPr lang="zh-CN" altLang="en-US"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    Do you know	_____ Mary _______ ___ to school yesterday?</a:t>
            </a:r>
            <a:endParaRPr lang="en-US" altLang="zh-CN"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4. </a:t>
            </a:r>
            <a:r>
              <a:rPr lang="zh-TW" altLang="en-US" sz="3200" b="1" dirty="0">
                <a:latin typeface="Times New Roman" panose="02020603050405020304" pitchFamily="18" charset="0"/>
                <a:ea typeface="宋体" panose="02010600030101010101" pitchFamily="2" charset="-122"/>
              </a:rPr>
              <a:t>能告诉我你叫什么名字吗</a:t>
            </a:r>
            <a:r>
              <a:rPr lang="en-US" altLang="zh-CN" sz="3200" b="1" dirty="0">
                <a:latin typeface="Times New Roman" panose="02020603050405020304" pitchFamily="18" charset="0"/>
                <a:ea typeface="宋体" panose="02010600030101010101" pitchFamily="2" charset="-122"/>
              </a:rPr>
              <a:t>?</a:t>
            </a:r>
            <a:endParaRPr lang="en-US" altLang="zh-CN" sz="3200" b="1" dirty="0">
              <a:latin typeface="Times New Roman" panose="02020603050405020304" pitchFamily="18" charset="0"/>
              <a:ea typeface="宋体" panose="02010600030101010101" pitchFamily="2" charset="-122"/>
            </a:endParaRPr>
          </a:p>
          <a:p>
            <a:pPr>
              <a:lnSpc>
                <a:spcPct val="115000"/>
              </a:lnSpc>
            </a:pPr>
            <a:r>
              <a:rPr lang="zh-CN" altLang="en-US" sz="3200" b="1" dirty="0">
                <a:latin typeface="Times New Roman" panose="02020603050405020304" pitchFamily="18" charset="0"/>
                <a:ea typeface="宋体" panose="02010600030101010101" pitchFamily="2" charset="-122"/>
              </a:rPr>
              <a:t>C</a:t>
            </a:r>
            <a:r>
              <a:rPr lang="en-US" altLang="zh-CN" sz="3200" b="1" dirty="0">
                <a:latin typeface="Times New Roman" panose="02020603050405020304" pitchFamily="18" charset="0"/>
                <a:ea typeface="宋体" panose="02010600030101010101" pitchFamily="2" charset="-122"/>
              </a:rPr>
              <a:t>ould</a:t>
            </a:r>
            <a:r>
              <a:rPr lang="zh-CN" altLang="en-US" sz="3200" b="1" dirty="0">
                <a:latin typeface="Times New Roman" panose="02020603050405020304" pitchFamily="18" charset="0"/>
                <a:ea typeface="宋体" panose="02010600030101010101" pitchFamily="2" charset="-122"/>
              </a:rPr>
              <a:t> you tell me	_____ ______ ______ ___?</a:t>
            </a:r>
            <a:endParaRPr lang="en-US" altLang="zh-CN" sz="3200" b="1" dirty="0">
              <a:latin typeface="Times New Roman" panose="02020603050405020304" pitchFamily="18" charset="0"/>
              <a:ea typeface="宋体" panose="02010600030101010101" pitchFamily="2" charset="-122"/>
            </a:endParaRPr>
          </a:p>
        </p:txBody>
      </p:sp>
      <p:sp>
        <p:nvSpPr>
          <p:cNvPr id="65539" name="矩形 44034"/>
          <p:cNvSpPr/>
          <p:nvPr/>
        </p:nvSpPr>
        <p:spPr>
          <a:xfrm>
            <a:off x="228600" y="457200"/>
            <a:ext cx="6148388" cy="641350"/>
          </a:xfrm>
          <a:prstGeom prst="rect">
            <a:avLst/>
          </a:prstGeom>
          <a:noFill/>
          <a:ln w="9525">
            <a:noFill/>
          </a:ln>
        </p:spPr>
        <p:txBody>
          <a:bodyPr wrap="none" anchor="t">
            <a:spAutoFit/>
          </a:bodyPr>
          <a:p>
            <a:r>
              <a:rPr lang="zh-CN" altLang="en-US" sz="3600" b="1" dirty="0">
                <a:solidFill>
                  <a:srgbClr val="000099"/>
                </a:solidFill>
                <a:latin typeface="Times New Roman" panose="02020603050405020304" pitchFamily="18" charset="0"/>
                <a:ea typeface="宋体" panose="02010600030101010101" pitchFamily="2" charset="-122"/>
              </a:rPr>
              <a:t>三、</a:t>
            </a:r>
            <a:r>
              <a:rPr lang="zh-TW" altLang="en-US" sz="3600" b="1" dirty="0">
                <a:solidFill>
                  <a:srgbClr val="000099"/>
                </a:solidFill>
                <a:latin typeface="Times New Roman" panose="02020603050405020304" pitchFamily="18" charset="0"/>
                <a:ea typeface="宋体" panose="02010600030101010101" pitchFamily="2" charset="-122"/>
              </a:rPr>
              <a:t>根据中文提示完成句子</a:t>
            </a:r>
            <a:r>
              <a:rPr lang="zh-CN" altLang="en-US" sz="3600" b="1" dirty="0">
                <a:solidFill>
                  <a:srgbClr val="000099"/>
                </a:solidFill>
                <a:latin typeface="Times New Roman" panose="02020603050405020304" pitchFamily="18" charset="0"/>
                <a:ea typeface="宋体" panose="02010600030101010101" pitchFamily="2" charset="-122"/>
              </a:rPr>
              <a:t>。</a:t>
            </a:r>
            <a:endParaRPr lang="zh-CN" altLang="en-US" sz="3600" b="1" dirty="0">
              <a:solidFill>
                <a:srgbClr val="000099"/>
              </a:solidFill>
              <a:latin typeface="Times New Roman" panose="02020603050405020304" pitchFamily="18" charset="0"/>
              <a:ea typeface="宋体" panose="02010600030101010101" pitchFamily="2" charset="-122"/>
            </a:endParaRPr>
          </a:p>
        </p:txBody>
      </p:sp>
      <p:sp>
        <p:nvSpPr>
          <p:cNvPr id="44036" name="文本框 44035"/>
          <p:cNvSpPr txBox="1"/>
          <p:nvPr/>
        </p:nvSpPr>
        <p:spPr>
          <a:xfrm>
            <a:off x="3657600" y="1752600"/>
            <a:ext cx="43434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how    old      he     is</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4037" name="文本框 44036"/>
          <p:cNvSpPr txBox="1"/>
          <p:nvPr/>
        </p:nvSpPr>
        <p:spPr>
          <a:xfrm>
            <a:off x="3771265" y="5720080"/>
            <a:ext cx="43434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what  your   name    is</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4038" name="文本框 44037"/>
          <p:cNvSpPr txBox="1"/>
          <p:nvPr/>
        </p:nvSpPr>
        <p:spPr>
          <a:xfrm>
            <a:off x="3581400" y="2895600"/>
            <a:ext cx="50292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when                   takes  off</a:t>
            </a:r>
            <a:endParaRPr lang="en-US" altLang="zh-CN" sz="3400" b="1">
              <a:solidFill>
                <a:srgbClr val="FF0000"/>
              </a:solidFill>
              <a:latin typeface="Times New Roman" panose="02020603050405020304" pitchFamily="18" charset="0"/>
              <a:ea typeface="宋体" panose="02010600030101010101" pitchFamily="2" charset="-122"/>
            </a:endParaRPr>
          </a:p>
        </p:txBody>
      </p:sp>
      <p:sp>
        <p:nvSpPr>
          <p:cNvPr id="44039" name="文本框 44038"/>
          <p:cNvSpPr txBox="1"/>
          <p:nvPr/>
        </p:nvSpPr>
        <p:spPr>
          <a:xfrm>
            <a:off x="3200400" y="4038600"/>
            <a:ext cx="5029200" cy="609600"/>
          </a:xfrm>
          <a:prstGeom prst="rect">
            <a:avLst/>
          </a:prstGeom>
          <a:noFill/>
          <a:ln w="9525">
            <a:noFill/>
          </a:ln>
        </p:spPr>
        <p:txBody>
          <a:bodyPr anchor="t">
            <a:spAutoFit/>
          </a:bodyPr>
          <a:p>
            <a:pPr defTabSz="906780">
              <a:spcBef>
                <a:spcPct val="50000"/>
              </a:spcBef>
            </a:pPr>
            <a:r>
              <a:rPr lang="en-US" altLang="zh-CN" sz="3400" b="1">
                <a:solidFill>
                  <a:srgbClr val="FF0000"/>
                </a:solidFill>
                <a:latin typeface="Times New Roman" panose="02020603050405020304" pitchFamily="18" charset="0"/>
                <a:ea typeface="宋体" panose="02010600030101010101" pitchFamily="2" charset="-122"/>
              </a:rPr>
              <a:t>why              didn’t   go</a:t>
            </a:r>
            <a:endParaRPr lang="en-US" altLang="zh-CN" sz="34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ppt_w</p:attrName>
                                        </p:attrNameLst>
                                      </p:cBhvr>
                                      <p:tavLst>
                                        <p:tav tm="0">
                                          <p:val>
                                            <p:strVal val="#ppt_w*0.70"/>
                                          </p:val>
                                        </p:tav>
                                        <p:tav tm="100000">
                                          <p:val>
                                            <p:strVal val="#ppt_w"/>
                                          </p:val>
                                        </p:tav>
                                      </p:tavLst>
                                    </p:anim>
                                    <p:anim calcmode="lin" valueType="num">
                                      <p:cBhvr>
                                        <p:cTn id="8" dur="1000" fill="hold"/>
                                        <p:tgtEl>
                                          <p:spTgt spid="44036"/>
                                        </p:tgtEl>
                                        <p:attrNameLst>
                                          <p:attrName>ppt_h</p:attrName>
                                        </p:attrNameLst>
                                      </p:cBhvr>
                                      <p:tavLst>
                                        <p:tav tm="0">
                                          <p:val>
                                            <p:strVal val="#ppt_h"/>
                                          </p:val>
                                        </p:tav>
                                        <p:tav tm="100000">
                                          <p:val>
                                            <p:strVal val="#ppt_h"/>
                                          </p:val>
                                        </p:tav>
                                      </p:tavLst>
                                    </p:anim>
                                    <p:animEffect transition="in" filter="fade">
                                      <p:cBhvr>
                                        <p:cTn id="9" dur="1000"/>
                                        <p:tgtEl>
                                          <p:spTgt spid="440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8"/>
                                        </p:tgtEl>
                                        <p:attrNameLst>
                                          <p:attrName>style.visibility</p:attrName>
                                        </p:attrNameLst>
                                      </p:cBhvr>
                                      <p:to>
                                        <p:strVal val="visible"/>
                                      </p:to>
                                    </p:set>
                                    <p:anim calcmode="lin" valueType="num">
                                      <p:cBhvr>
                                        <p:cTn id="14" dur="1000" fill="hold"/>
                                        <p:tgtEl>
                                          <p:spTgt spid="44038"/>
                                        </p:tgtEl>
                                        <p:attrNameLst>
                                          <p:attrName>ppt_w</p:attrName>
                                        </p:attrNameLst>
                                      </p:cBhvr>
                                      <p:tavLst>
                                        <p:tav tm="0">
                                          <p:val>
                                            <p:strVal val="#ppt_w*0.70"/>
                                          </p:val>
                                        </p:tav>
                                        <p:tav tm="100000">
                                          <p:val>
                                            <p:strVal val="#ppt_w"/>
                                          </p:val>
                                        </p:tav>
                                      </p:tavLst>
                                    </p:anim>
                                    <p:anim calcmode="lin" valueType="num">
                                      <p:cBhvr>
                                        <p:cTn id="15" dur="1000" fill="hold"/>
                                        <p:tgtEl>
                                          <p:spTgt spid="44038"/>
                                        </p:tgtEl>
                                        <p:attrNameLst>
                                          <p:attrName>ppt_h</p:attrName>
                                        </p:attrNameLst>
                                      </p:cBhvr>
                                      <p:tavLst>
                                        <p:tav tm="0">
                                          <p:val>
                                            <p:strVal val="#ppt_h"/>
                                          </p:val>
                                        </p:tav>
                                        <p:tav tm="100000">
                                          <p:val>
                                            <p:strVal val="#ppt_h"/>
                                          </p:val>
                                        </p:tav>
                                      </p:tavLst>
                                    </p:anim>
                                    <p:animEffect transition="in" filter="fade">
                                      <p:cBhvr>
                                        <p:cTn id="16" dur="1000"/>
                                        <p:tgtEl>
                                          <p:spTgt spid="4403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4039"/>
                                        </p:tgtEl>
                                        <p:attrNameLst>
                                          <p:attrName>style.visibility</p:attrName>
                                        </p:attrNameLst>
                                      </p:cBhvr>
                                      <p:to>
                                        <p:strVal val="visible"/>
                                      </p:to>
                                    </p:set>
                                    <p:anim calcmode="lin" valueType="num">
                                      <p:cBhvr>
                                        <p:cTn id="21" dur="1000" fill="hold"/>
                                        <p:tgtEl>
                                          <p:spTgt spid="44039"/>
                                        </p:tgtEl>
                                        <p:attrNameLst>
                                          <p:attrName>ppt_w</p:attrName>
                                        </p:attrNameLst>
                                      </p:cBhvr>
                                      <p:tavLst>
                                        <p:tav tm="0">
                                          <p:val>
                                            <p:strVal val="#ppt_w*0.70"/>
                                          </p:val>
                                        </p:tav>
                                        <p:tav tm="100000">
                                          <p:val>
                                            <p:strVal val="#ppt_w"/>
                                          </p:val>
                                        </p:tav>
                                      </p:tavLst>
                                    </p:anim>
                                    <p:anim calcmode="lin" valueType="num">
                                      <p:cBhvr>
                                        <p:cTn id="22" dur="1000" fill="hold"/>
                                        <p:tgtEl>
                                          <p:spTgt spid="44039"/>
                                        </p:tgtEl>
                                        <p:attrNameLst>
                                          <p:attrName>ppt_h</p:attrName>
                                        </p:attrNameLst>
                                      </p:cBhvr>
                                      <p:tavLst>
                                        <p:tav tm="0">
                                          <p:val>
                                            <p:strVal val="#ppt_h"/>
                                          </p:val>
                                        </p:tav>
                                        <p:tav tm="100000">
                                          <p:val>
                                            <p:strVal val="#ppt_h"/>
                                          </p:val>
                                        </p:tav>
                                      </p:tavLst>
                                    </p:anim>
                                    <p:animEffect transition="in" filter="fade">
                                      <p:cBhvr>
                                        <p:cTn id="23" dur="1000"/>
                                        <p:tgtEl>
                                          <p:spTgt spid="4403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4037"/>
                                        </p:tgtEl>
                                        <p:attrNameLst>
                                          <p:attrName>style.visibility</p:attrName>
                                        </p:attrNameLst>
                                      </p:cBhvr>
                                      <p:to>
                                        <p:strVal val="visible"/>
                                      </p:to>
                                    </p:set>
                                    <p:anim calcmode="lin" valueType="num">
                                      <p:cBhvr>
                                        <p:cTn id="28" dur="1000" fill="hold"/>
                                        <p:tgtEl>
                                          <p:spTgt spid="44037"/>
                                        </p:tgtEl>
                                        <p:attrNameLst>
                                          <p:attrName>ppt_w</p:attrName>
                                        </p:attrNameLst>
                                      </p:cBhvr>
                                      <p:tavLst>
                                        <p:tav tm="0">
                                          <p:val>
                                            <p:strVal val="#ppt_w*0.70"/>
                                          </p:val>
                                        </p:tav>
                                        <p:tav tm="100000">
                                          <p:val>
                                            <p:strVal val="#ppt_w"/>
                                          </p:val>
                                        </p:tav>
                                      </p:tavLst>
                                    </p:anim>
                                    <p:anim calcmode="lin" valueType="num">
                                      <p:cBhvr>
                                        <p:cTn id="29" dur="1000" fill="hold"/>
                                        <p:tgtEl>
                                          <p:spTgt spid="44037"/>
                                        </p:tgtEl>
                                        <p:attrNameLst>
                                          <p:attrName>ppt_h</p:attrName>
                                        </p:attrNameLst>
                                      </p:cBhvr>
                                      <p:tavLst>
                                        <p:tav tm="0">
                                          <p:val>
                                            <p:strVal val="#ppt_h"/>
                                          </p:val>
                                        </p:tav>
                                        <p:tav tm="100000">
                                          <p:val>
                                            <p:strVal val="#ppt_h"/>
                                          </p:val>
                                        </p:tav>
                                      </p:tavLst>
                                    </p:anim>
                                    <p:animEffect transition="in" filter="fade">
                                      <p:cBhvr>
                                        <p:cTn id="30"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8" grpId="0"/>
      <p:bldP spid="4403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9" name="Picture 2" descr="C:\Users\AppleBar\Desktop\剪头.png"/>
          <p:cNvPicPr>
            <a:picLocks noChangeAspect="1"/>
          </p:cNvPicPr>
          <p:nvPr/>
        </p:nvPicPr>
        <p:blipFill>
          <a:blip r:embed="rId1"/>
          <a:stretch>
            <a:fillRect/>
          </a:stretch>
        </p:blipFill>
        <p:spPr>
          <a:xfrm>
            <a:off x="539750" y="2636838"/>
            <a:ext cx="2303463" cy="2232025"/>
          </a:xfrm>
          <a:prstGeom prst="rect">
            <a:avLst/>
          </a:prstGeom>
          <a:noFill/>
          <a:ln w="9525">
            <a:noFill/>
          </a:ln>
        </p:spPr>
      </p:pic>
      <p:pic>
        <p:nvPicPr>
          <p:cNvPr id="55300" name="矩形 6"/>
          <p:cNvPicPr/>
          <p:nvPr/>
        </p:nvPicPr>
        <p:blipFill>
          <a:blip r:embed="rId2"/>
          <a:stretch>
            <a:fillRect/>
          </a:stretch>
        </p:blipFill>
        <p:spPr>
          <a:xfrm>
            <a:off x="2101533" y="2868613"/>
            <a:ext cx="6383337" cy="1566862"/>
          </a:xfrm>
          <a:prstGeom prst="rect">
            <a:avLst/>
          </a:prstGeom>
          <a:noFill/>
          <a:ln w="9525">
            <a:noFill/>
          </a:ln>
        </p:spPr>
      </p:pic>
      <p:grpSp>
        <p:nvGrpSpPr>
          <p:cNvPr id="55301" name="Group 5"/>
          <p:cNvGrpSpPr/>
          <p:nvPr/>
        </p:nvGrpSpPr>
        <p:grpSpPr>
          <a:xfrm>
            <a:off x="7116445" y="1193165"/>
            <a:ext cx="1368425" cy="3454400"/>
            <a:chOff x="0" y="0"/>
            <a:chExt cx="1655762" cy="3311525"/>
          </a:xfrm>
        </p:grpSpPr>
        <p:sp>
          <p:nvSpPr>
            <p:cNvPr id="55302" name="Freeform 2"/>
            <p:cNvSpPr/>
            <p:nvPr/>
          </p:nvSpPr>
          <p:spPr>
            <a:xfrm>
              <a:off x="212725" y="0"/>
              <a:ext cx="219075" cy="863600"/>
            </a:xfrm>
            <a:custGeom>
              <a:avLst/>
              <a:gdLst>
                <a:gd name="txL" fmla="*/ 0 w 138"/>
                <a:gd name="txT" fmla="*/ 0 h 544"/>
                <a:gd name="txR" fmla="*/ 138 w 138"/>
                <a:gd name="txB" fmla="*/ 544 h 54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3" name="Oval 3"/>
            <p:cNvSpPr/>
            <p:nvPr/>
          </p:nvSpPr>
          <p:spPr>
            <a:xfrm>
              <a:off x="431800" y="574675"/>
              <a:ext cx="360362" cy="360362"/>
            </a:xfrm>
            <a:prstGeom prst="ellipse">
              <a:avLst/>
            </a:prstGeom>
            <a:solidFill>
              <a:schemeClr val="bg1"/>
            </a:solidFill>
            <a:ln w="22225" cap="flat" cmpd="sng">
              <a:solidFill>
                <a:schemeClr val="tx1"/>
              </a:solidFill>
              <a:prstDash val="solid"/>
              <a:headEnd type="none" w="med" len="med"/>
              <a:tailEnd type="none" w="med" len="med"/>
            </a:ln>
          </p:spPr>
          <p:txBody>
            <a:bodyPr wrap="none" anchor="ctr"/>
            <a:p>
              <a:endParaRPr lang="zh-CN" altLang="en-US" sz="3200" dirty="0">
                <a:latin typeface="Arial" panose="020B0604020202020204" pitchFamily="34" charset="0"/>
              </a:endParaRPr>
            </a:p>
          </p:txBody>
        </p:sp>
        <p:sp>
          <p:nvSpPr>
            <p:cNvPr id="55304" name="Freeform 4"/>
            <p:cNvSpPr/>
            <p:nvPr/>
          </p:nvSpPr>
          <p:spPr>
            <a:xfrm>
              <a:off x="554037" y="574675"/>
              <a:ext cx="165100" cy="288925"/>
            </a:xfrm>
            <a:custGeom>
              <a:avLst/>
              <a:gdLst>
                <a:gd name="txL" fmla="*/ 0 w 104"/>
                <a:gd name="txT" fmla="*/ 0 h 182"/>
                <a:gd name="txR" fmla="*/ 104 w 104"/>
                <a:gd name="txB" fmla="*/ 182 h 182"/>
              </a:gdLst>
              <a:ahLst/>
              <a:cxnLst>
                <a:cxn ang="0">
                  <a:pos x="2147483647" y="0"/>
                </a:cxn>
                <a:cxn ang="0">
                  <a:pos x="2147483647" y="2147483647"/>
                </a:cxn>
                <a:cxn ang="0">
                  <a:pos x="2147483647" y="2147483647"/>
                </a:cxn>
              </a:cxnLst>
              <a:rect l="txL" t="txT" r="txR" b="txB"/>
              <a:pathLst>
                <a:path w="104" h="182">
                  <a:moveTo>
                    <a:pt x="59" y="0"/>
                  </a:moveTo>
                  <a:cubicBezTo>
                    <a:pt x="53" y="19"/>
                    <a:pt x="0" y="50"/>
                    <a:pt x="25" y="113"/>
                  </a:cubicBezTo>
                  <a:cubicBezTo>
                    <a:pt x="50" y="176"/>
                    <a:pt x="88" y="168"/>
                    <a:pt x="104" y="182"/>
                  </a:cubicBezTo>
                </a:path>
              </a:pathLst>
            </a:custGeom>
            <a:solidFill>
              <a:schemeClr val="bg1"/>
            </a:solid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5" name="Freeform 5"/>
            <p:cNvSpPr/>
            <p:nvPr/>
          </p:nvSpPr>
          <p:spPr>
            <a:xfrm>
              <a:off x="792162" y="719137"/>
              <a:ext cx="142875" cy="144463"/>
            </a:xfrm>
            <a:custGeom>
              <a:avLst/>
              <a:gdLst>
                <a:gd name="txL" fmla="*/ 0 w 90"/>
                <a:gd name="txT" fmla="*/ 0 h 91"/>
                <a:gd name="txR" fmla="*/ 90 w 90"/>
                <a:gd name="txB" fmla="*/ 91 h 91"/>
              </a:gdLst>
              <a:ahLst/>
              <a:cxnLst>
                <a:cxn ang="0">
                  <a:pos x="0" y="0"/>
                </a:cxn>
                <a:cxn ang="0">
                  <a:pos x="2147483647" y="2147483647"/>
                </a:cxn>
                <a:cxn ang="0">
                  <a:pos x="2147483647" y="2147483647"/>
                </a:cxn>
              </a:cxnLst>
              <a:rect l="txL" t="txT" r="txR" b="txB"/>
              <a:pathLst>
                <a:path w="90" h="91">
                  <a:moveTo>
                    <a:pt x="0" y="0"/>
                  </a:moveTo>
                  <a:lnTo>
                    <a:pt x="65" y="35"/>
                  </a:lnTo>
                  <a:lnTo>
                    <a:pt x="90" y="91"/>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6" name="Freeform 6"/>
            <p:cNvSpPr/>
            <p:nvPr/>
          </p:nvSpPr>
          <p:spPr>
            <a:xfrm>
              <a:off x="647700" y="792162"/>
              <a:ext cx="792162" cy="273050"/>
            </a:xfrm>
            <a:custGeom>
              <a:avLst/>
              <a:gdLst>
                <a:gd name="txL" fmla="*/ 0 w 499"/>
                <a:gd name="txT" fmla="*/ 0 h 172"/>
                <a:gd name="txR" fmla="*/ 499 w 499"/>
                <a:gd name="txB" fmla="*/ 172 h 172"/>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99" h="172">
                  <a:moveTo>
                    <a:pt x="0" y="137"/>
                  </a:moveTo>
                  <a:lnTo>
                    <a:pt x="67" y="160"/>
                  </a:lnTo>
                  <a:lnTo>
                    <a:pt x="150" y="172"/>
                  </a:lnTo>
                  <a:lnTo>
                    <a:pt x="264" y="160"/>
                  </a:lnTo>
                  <a:lnTo>
                    <a:pt x="397" y="90"/>
                  </a:lnTo>
                  <a:lnTo>
                    <a:pt x="499" y="0"/>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7" name="Freeform 7"/>
            <p:cNvSpPr/>
            <p:nvPr/>
          </p:nvSpPr>
          <p:spPr>
            <a:xfrm>
              <a:off x="382587" y="962025"/>
              <a:ext cx="93663" cy="536575"/>
            </a:xfrm>
            <a:custGeom>
              <a:avLst/>
              <a:gdLst>
                <a:gd name="txL" fmla="*/ 0 w 59"/>
                <a:gd name="txT" fmla="*/ 0 h 338"/>
                <a:gd name="txR" fmla="*/ 59 w 59"/>
                <a:gd name="txB" fmla="*/ 338 h 338"/>
              </a:gdLst>
              <a:ahLst/>
              <a:cxnLst>
                <a:cxn ang="0">
                  <a:pos x="2147483647" y="0"/>
                </a:cxn>
                <a:cxn ang="0">
                  <a:pos x="2147483647" y="2147483647"/>
                </a:cxn>
                <a:cxn ang="0">
                  <a:pos x="0" y="2147483647"/>
                </a:cxn>
                <a:cxn ang="0">
                  <a:pos x="2147483647" y="2147483647"/>
                </a:cxn>
                <a:cxn ang="0">
                  <a:pos x="2147483647" y="2147483647"/>
                </a:cxn>
              </a:cxnLst>
              <a:rect l="txL" t="txT" r="txR" b="txB"/>
              <a:pathLst>
                <a:path w="59" h="338">
                  <a:moveTo>
                    <a:pt x="59" y="0"/>
                  </a:moveTo>
                  <a:lnTo>
                    <a:pt x="13" y="79"/>
                  </a:lnTo>
                  <a:lnTo>
                    <a:pt x="0" y="167"/>
                  </a:lnTo>
                  <a:lnTo>
                    <a:pt x="13" y="243"/>
                  </a:lnTo>
                  <a:lnTo>
                    <a:pt x="57" y="338"/>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8" name="Freeform 8"/>
            <p:cNvSpPr/>
            <p:nvPr/>
          </p:nvSpPr>
          <p:spPr>
            <a:xfrm>
              <a:off x="1587" y="1511300"/>
              <a:ext cx="503238" cy="360362"/>
            </a:xfrm>
            <a:custGeom>
              <a:avLst/>
              <a:gdLst>
                <a:gd name="txL" fmla="*/ 0 w 317"/>
                <a:gd name="txT" fmla="*/ 0 h 227"/>
                <a:gd name="txR" fmla="*/ 317 w 317"/>
                <a:gd name="txB" fmla="*/ 227 h 227"/>
              </a:gdLst>
              <a:ahLst/>
              <a:cxnLst>
                <a:cxn ang="0">
                  <a:pos x="2147483647" y="0"/>
                </a:cxn>
                <a:cxn ang="0">
                  <a:pos x="2147483647" y="2147483647"/>
                </a:cxn>
                <a:cxn ang="0">
                  <a:pos x="0" y="2147483647"/>
                </a:cxn>
              </a:cxnLst>
              <a:rect l="txL" t="txT" r="txR" b="txB"/>
              <a:pathLst>
                <a:path w="317" h="227">
                  <a:moveTo>
                    <a:pt x="317" y="0"/>
                  </a:moveTo>
                  <a:cubicBezTo>
                    <a:pt x="299" y="13"/>
                    <a:pt x="262" y="42"/>
                    <a:pt x="209" y="80"/>
                  </a:cubicBezTo>
                  <a:cubicBezTo>
                    <a:pt x="156" y="118"/>
                    <a:pt x="44" y="197"/>
                    <a:pt x="0" y="227"/>
                  </a:cubicBez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09" name="Freeform 9"/>
            <p:cNvSpPr/>
            <p:nvPr/>
          </p:nvSpPr>
          <p:spPr>
            <a:xfrm>
              <a:off x="0" y="1366837"/>
              <a:ext cx="1008062" cy="661988"/>
            </a:xfrm>
            <a:custGeom>
              <a:avLst/>
              <a:gdLst>
                <a:gd name="txL" fmla="*/ 0 w 635"/>
                <a:gd name="txT" fmla="*/ 0 h 417"/>
                <a:gd name="txR" fmla="*/ 635 w 635"/>
                <a:gd name="txB" fmla="*/ 417 h 41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10" name="Freeform 10"/>
            <p:cNvSpPr/>
            <p:nvPr/>
          </p:nvSpPr>
          <p:spPr>
            <a:xfrm>
              <a:off x="403225" y="2087562"/>
              <a:ext cx="173037" cy="1079500"/>
            </a:xfrm>
            <a:custGeom>
              <a:avLst/>
              <a:gdLst>
                <a:gd name="txL" fmla="*/ 0 w 109"/>
                <a:gd name="txT" fmla="*/ 0 h 680"/>
                <a:gd name="txR" fmla="*/ 109 w 109"/>
                <a:gd name="txB" fmla="*/ 680 h 680"/>
              </a:gdLst>
              <a:ahLst/>
              <a:cxnLst>
                <a:cxn ang="0">
                  <a:pos x="2147483647" y="0"/>
                </a:cxn>
                <a:cxn ang="0">
                  <a:pos x="0" y="2147483647"/>
                </a:cxn>
                <a:cxn ang="0">
                  <a:pos x="2147483647" y="2147483647"/>
                </a:cxn>
              </a:cxnLst>
              <a:rect l="txL" t="txT" r="txR" b="txB"/>
              <a:pathLst>
                <a:path w="109" h="680">
                  <a:moveTo>
                    <a:pt x="18" y="0"/>
                  </a:moveTo>
                  <a:lnTo>
                    <a:pt x="0" y="242"/>
                  </a:lnTo>
                  <a:lnTo>
                    <a:pt x="109" y="680"/>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11" name="Freeform 11"/>
            <p:cNvSpPr/>
            <p:nvPr/>
          </p:nvSpPr>
          <p:spPr>
            <a:xfrm>
              <a:off x="935037" y="1295400"/>
              <a:ext cx="576263" cy="484187"/>
            </a:xfrm>
            <a:custGeom>
              <a:avLst/>
              <a:gdLst>
                <a:gd name="txL" fmla="*/ 0 w 363"/>
                <a:gd name="txT" fmla="*/ 0 h 305"/>
                <a:gd name="txR" fmla="*/ 363 w 363"/>
                <a:gd name="txB" fmla="*/ 305 h 305"/>
              </a:gdLst>
              <a:ahLst/>
              <a:cxnLst>
                <a:cxn ang="0">
                  <a:pos x="0" y="2147483647"/>
                </a:cxn>
                <a:cxn ang="0">
                  <a:pos x="2147483647" y="2147483647"/>
                </a:cxn>
                <a:cxn ang="0">
                  <a:pos x="2147483647" y="2147483647"/>
                </a:cxn>
                <a:cxn ang="0">
                  <a:pos x="2147483647" y="2147483647"/>
                </a:cxn>
                <a:cxn ang="0">
                  <a:pos x="2147483647" y="0"/>
                </a:cxn>
              </a:cxnLst>
              <a:rect l="txL" t="txT" r="txR" b="txB"/>
              <a:pathLst>
                <a:path w="363" h="305">
                  <a:moveTo>
                    <a:pt x="0" y="272"/>
                  </a:moveTo>
                  <a:lnTo>
                    <a:pt x="38" y="292"/>
                  </a:lnTo>
                  <a:lnTo>
                    <a:pt x="140" y="305"/>
                  </a:lnTo>
                  <a:lnTo>
                    <a:pt x="311" y="96"/>
                  </a:lnTo>
                  <a:lnTo>
                    <a:pt x="363" y="0"/>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12" name="Freeform 12"/>
            <p:cNvSpPr/>
            <p:nvPr/>
          </p:nvSpPr>
          <p:spPr>
            <a:xfrm>
              <a:off x="1511300" y="1152525"/>
              <a:ext cx="144462" cy="144462"/>
            </a:xfrm>
            <a:custGeom>
              <a:avLst/>
              <a:gdLst>
                <a:gd name="txL" fmla="*/ 0 w 91"/>
                <a:gd name="txT" fmla="*/ 0 h 91"/>
                <a:gd name="txR" fmla="*/ 91 w 91"/>
                <a:gd name="txB" fmla="*/ 91 h 91"/>
              </a:gdLst>
              <a:ahLst/>
              <a:cxnLst>
                <a:cxn ang="0">
                  <a:pos x="0" y="2147483647"/>
                </a:cxn>
                <a:cxn ang="0">
                  <a:pos x="2147483647" y="2147483647"/>
                </a:cxn>
                <a:cxn ang="0">
                  <a:pos x="2147483647" y="0"/>
                </a:cxn>
              </a:cxnLst>
              <a:rect l="txL" t="txT" r="txR" b="txB"/>
              <a:pathLst>
                <a:path w="91" h="91">
                  <a:moveTo>
                    <a:pt x="0" y="91"/>
                  </a:moveTo>
                  <a:lnTo>
                    <a:pt x="68" y="37"/>
                  </a:lnTo>
                  <a:lnTo>
                    <a:pt x="91" y="0"/>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13" name="Freeform 13"/>
            <p:cNvSpPr/>
            <p:nvPr/>
          </p:nvSpPr>
          <p:spPr>
            <a:xfrm>
              <a:off x="433387" y="3167062"/>
              <a:ext cx="144463" cy="144463"/>
            </a:xfrm>
            <a:custGeom>
              <a:avLst/>
              <a:gdLst>
                <a:gd name="txL" fmla="*/ 0 w 91"/>
                <a:gd name="txT" fmla="*/ 0 h 91"/>
                <a:gd name="txR" fmla="*/ 91 w 91"/>
                <a:gd name="txB" fmla="*/ 91 h 91"/>
              </a:gdLst>
              <a:ahLst/>
              <a:cxnLst>
                <a:cxn ang="0">
                  <a:pos x="2147483647" y="0"/>
                </a:cxn>
                <a:cxn ang="0">
                  <a:pos x="2147483647" y="2147483647"/>
                </a:cxn>
                <a:cxn ang="0">
                  <a:pos x="0" y="2147483647"/>
                </a:cxn>
              </a:cxnLst>
              <a:rect l="txL" t="txT" r="txR" b="txB"/>
              <a:pathLst>
                <a:path w="91" h="91">
                  <a:moveTo>
                    <a:pt x="91" y="0"/>
                  </a:moveTo>
                  <a:lnTo>
                    <a:pt x="60" y="45"/>
                  </a:lnTo>
                  <a:lnTo>
                    <a:pt x="0" y="91"/>
                  </a:ln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sp>
          <p:nvSpPr>
            <p:cNvPr id="55314" name="Freeform 14"/>
            <p:cNvSpPr/>
            <p:nvPr/>
          </p:nvSpPr>
          <p:spPr>
            <a:xfrm>
              <a:off x="576262" y="3167062"/>
              <a:ext cx="114300" cy="119063"/>
            </a:xfrm>
            <a:custGeom>
              <a:avLst/>
              <a:gdLst>
                <a:gd name="txL" fmla="*/ 0 w 72"/>
                <a:gd name="txT" fmla="*/ 0 h 75"/>
                <a:gd name="txR" fmla="*/ 72 w 72"/>
                <a:gd name="txB" fmla="*/ 75 h 75"/>
              </a:gdLst>
              <a:ahLst/>
              <a:cxnLst>
                <a:cxn ang="0">
                  <a:pos x="0" y="0"/>
                </a:cxn>
                <a:cxn ang="0">
                  <a:pos x="2147483647" y="2147483647"/>
                </a:cxn>
                <a:cxn ang="0">
                  <a:pos x="2147483647" y="2147483647"/>
                </a:cxn>
              </a:cxnLst>
              <a:rect l="txL" t="txT" r="txR" b="txB"/>
              <a:pathLst>
                <a:path w="72" h="75">
                  <a:moveTo>
                    <a:pt x="0" y="0"/>
                  </a:moveTo>
                  <a:cubicBezTo>
                    <a:pt x="10" y="1"/>
                    <a:pt x="49" y="18"/>
                    <a:pt x="62" y="6"/>
                  </a:cubicBezTo>
                  <a:cubicBezTo>
                    <a:pt x="72" y="18"/>
                    <a:pt x="62" y="61"/>
                    <a:pt x="62" y="75"/>
                  </a:cubicBezTo>
                </a:path>
              </a:pathLst>
            </a:custGeom>
            <a:noFill/>
            <a:ln w="22225" cap="flat" cmpd="sng">
              <a:solidFill>
                <a:schemeClr val="tx1"/>
              </a:solidFill>
              <a:prstDash val="solid"/>
              <a:miter/>
              <a:headEnd type="none" w="med" len="med"/>
              <a:tailEnd type="none" w="med" len="med"/>
            </a:ln>
          </p:spPr>
          <p:txBody>
            <a:bodyPr/>
            <a:p>
              <a:pPr algn="l"/>
              <a:endParaRPr lang="zh-CN" altLang="en-US" sz="3200" dirty="0">
                <a:latin typeface="Arial" panose="020B0604020202020204" pitchFamily="34" charset="0"/>
              </a:endParaRPr>
            </a:p>
          </p:txBody>
        </p:sp>
      </p:grpSp>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382395" y="5292090"/>
            <a:ext cx="619125" cy="619125"/>
          </a:xfrm>
          <a:prstGeom prst="rect">
            <a:avLst/>
          </a:prstGeom>
        </p:spPr>
      </p:pic>
      <p:pic>
        <p:nvPicPr>
          <p:cNvPr id="3" name="矩形 6"/>
          <p:cNvPicPr/>
          <p:nvPr>
            <p:ph idx="4294967295"/>
          </p:nvPr>
        </p:nvPicPr>
        <p:blipFill>
          <a:blip r:embed="rId2"/>
          <a:stretch>
            <a:fillRect/>
          </a:stretch>
        </p:blipFill>
        <p:spPr>
          <a:xfrm>
            <a:off x="0" y="0"/>
            <a:ext cx="0" cy="0"/>
          </a:xfrm>
          <a:prstGeom prst="rect">
            <a:avLst/>
          </a:prstGeom>
          <a:noFill/>
          <a:ln w="9525">
            <a:noFill/>
          </a:ln>
        </p:spPr>
      </p:pic>
      <p:sp>
        <p:nvSpPr>
          <p:cNvPr id="6" name="文本框 5"/>
          <p:cNvSpPr txBox="1"/>
          <p:nvPr/>
        </p:nvSpPr>
        <p:spPr>
          <a:xfrm>
            <a:off x="2684145" y="4957445"/>
            <a:ext cx="5393055" cy="1383665"/>
          </a:xfrm>
          <a:prstGeom prst="rect">
            <a:avLst/>
          </a:prstGeom>
          <a:noFill/>
        </p:spPr>
        <p:txBody>
          <a:bodyPr wrap="square" rtlCol="0">
            <a:spAutoFit/>
            <a:scene3d>
              <a:camera prst="orthographicFront"/>
              <a:lightRig rig="threePt" dir="t"/>
            </a:scene3d>
          </a:bodyPr>
          <a:p>
            <a:endParaRPr lang="en-US" altLang="zh-CN" sz="2800">
              <a:ln w="22225">
                <a:solidFill>
                  <a:schemeClr val="accent2"/>
                </a:solidFill>
                <a:prstDash val="solid"/>
              </a:ln>
              <a:solidFill>
                <a:schemeClr val="accent2">
                  <a:lumMod val="40000"/>
                  <a:lumOff val="60000"/>
                </a:schemeClr>
              </a:solidFill>
              <a:effectLst/>
            </a:endParaRPr>
          </a:p>
          <a:p>
            <a:r>
              <a:rPr lang="zh-CN" altLang="en-US" sz="2800">
                <a:ln w="22225">
                  <a:solidFill>
                    <a:schemeClr val="accent2"/>
                  </a:solidFill>
                  <a:prstDash val="solid"/>
                </a:ln>
                <a:solidFill>
                  <a:schemeClr val="accent2">
                    <a:lumMod val="40000"/>
                    <a:lumOff val="60000"/>
                  </a:schemeClr>
                </a:solidFill>
                <a:effectLst/>
              </a:rPr>
              <a:t>桂林市桂电中学</a:t>
            </a:r>
            <a:endParaRPr lang="zh-CN" altLang="en-US" sz="2800">
              <a:ln w="22225">
                <a:solidFill>
                  <a:schemeClr val="accent2"/>
                </a:solidFill>
                <a:prstDash val="solid"/>
              </a:ln>
              <a:solidFill>
                <a:schemeClr val="accent2">
                  <a:lumMod val="40000"/>
                  <a:lumOff val="60000"/>
                </a:schemeClr>
              </a:solidFill>
              <a:effectLst/>
            </a:endParaRPr>
          </a:p>
          <a:p>
            <a:r>
              <a:rPr lang="en-US" altLang="zh-CN" sz="2800">
                <a:ln w="22225">
                  <a:solidFill>
                    <a:schemeClr val="accent2"/>
                  </a:solidFill>
                  <a:prstDash val="solid"/>
                </a:ln>
                <a:solidFill>
                  <a:schemeClr val="accent2">
                    <a:lumMod val="40000"/>
                    <a:lumOff val="60000"/>
                  </a:schemeClr>
                </a:solidFill>
                <a:effectLst/>
              </a:rPr>
              <a:t>2020.8.26</a:t>
            </a:r>
            <a:r>
              <a:rPr lang="zh-CN" altLang="en-US" sz="2800">
                <a:ln w="22225">
                  <a:solidFill>
                    <a:schemeClr val="accent2"/>
                  </a:solidFill>
                  <a:prstDash val="solid"/>
                </a:ln>
                <a:solidFill>
                  <a:schemeClr val="accent2">
                    <a:lumMod val="40000"/>
                    <a:lumOff val="60000"/>
                  </a:schemeClr>
                </a:solidFill>
                <a:effectLst/>
              </a:rPr>
              <a:t>录制</a:t>
            </a:r>
            <a:endParaRPr lang="zh-CN" altLang="en-US" sz="2800">
              <a:ln w="22225">
                <a:solidFill>
                  <a:schemeClr val="accent2"/>
                </a:solidFill>
                <a:prstDash val="solid"/>
              </a:ln>
              <a:solidFill>
                <a:schemeClr val="accent2">
                  <a:lumMod val="40000"/>
                  <a:lumOff val="60000"/>
                </a:schemeClr>
              </a:soli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left)">
                                      <p:cBhvr>
                                        <p:cTn id="7" dur="500"/>
                                        <p:tgtEl>
                                          <p:spTgt spid="55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Effect transition="in" filter="wipe(left)">
                                      <p:cBhvr>
                                        <p:cTn id="11" dur="500"/>
                                        <p:tgtEl>
                                          <p:spTgt spid="553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5301"/>
                                        </p:tgtEl>
                                        <p:attrNameLst>
                                          <p:attrName>style.visibility</p:attrName>
                                        </p:attrNameLst>
                                      </p:cBhvr>
                                      <p:to>
                                        <p:strVal val="visible"/>
                                      </p:to>
                                    </p:set>
                                    <p:animEffect transition="in" filter="wipe(down)">
                                      <p:cBhvr>
                                        <p:cTn id="15" dur="500"/>
                                        <p:tgtEl>
                                          <p:spTgt spid="55301"/>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additive="base">
                                        <p:cTn id="18" dur="250122" fill="hold"/>
                                        <p:tgtEl>
                                          <p:spTgt spid="2"/>
                                        </p:tgtEl>
                                      </p:cBhvr>
                                    </p:cmd>
                                  </p:childTnLst>
                                </p:cTn>
                              </p:par>
                            </p:childTnLst>
                          </p:cTn>
                        </p:par>
                        <p:par>
                          <p:cTn id="19" fill="hold">
                            <p:stCondLst>
                              <p:cond delay="252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68610" descr="t016857831e315f5484"/>
          <p:cNvPicPr>
            <a:picLocks noChangeAspect="1"/>
          </p:cNvPicPr>
          <p:nvPr/>
        </p:nvPicPr>
        <p:blipFill>
          <a:blip r:embed="rId1"/>
          <a:stretch>
            <a:fillRect/>
          </a:stretch>
        </p:blipFill>
        <p:spPr>
          <a:xfrm>
            <a:off x="228600" y="4338638"/>
            <a:ext cx="8610600" cy="2290762"/>
          </a:xfrm>
          <a:prstGeom prst="rect">
            <a:avLst/>
          </a:prstGeom>
          <a:noFill/>
          <a:ln w="9525">
            <a:noFill/>
          </a:ln>
        </p:spPr>
      </p:pic>
      <p:sp>
        <p:nvSpPr>
          <p:cNvPr id="7170" name="矩形 68609"/>
          <p:cNvSpPr/>
          <p:nvPr/>
        </p:nvSpPr>
        <p:spPr>
          <a:xfrm>
            <a:off x="457200" y="579438"/>
            <a:ext cx="8077200" cy="4525962"/>
          </a:xfrm>
          <a:prstGeom prst="rect">
            <a:avLst/>
          </a:prstGeom>
          <a:noFill/>
          <a:ln w="9525">
            <a:noFill/>
          </a:ln>
        </p:spPr>
        <p:txBody>
          <a:bodyPr anchor="t">
            <a:spAutoFit/>
          </a:bodyPr>
          <a:p>
            <a:pPr>
              <a:lnSpc>
                <a:spcPct val="130000"/>
              </a:lnSpc>
            </a:pPr>
            <a:r>
              <a:rPr lang="en-US" altLang="zh-CN" sz="3200" b="1">
                <a:solidFill>
                  <a:srgbClr val="FF0000"/>
                </a:solidFill>
                <a:latin typeface="Times New Roman" panose="02020603050405020304" pitchFamily="18" charset="0"/>
                <a:ea typeface="宋体" panose="02010600030101010101" pitchFamily="2" charset="-122"/>
              </a:rPr>
              <a:t>2. Main contents:</a:t>
            </a:r>
            <a:endParaRPr lang="en-US" altLang="zh-CN" sz="3200" b="1">
              <a:solidFill>
                <a:srgbClr val="FF0000"/>
              </a:solidFill>
              <a:latin typeface="Times New Roman" panose="02020603050405020304" pitchFamily="18" charset="0"/>
              <a:ea typeface="宋体" panose="02010600030101010101" pitchFamily="2" charset="-122"/>
            </a:endParaRPr>
          </a:p>
          <a:p>
            <a:pPr>
              <a:lnSpc>
                <a:spcPct val="130000"/>
              </a:lnSpc>
              <a:buChar char="•"/>
            </a:pPr>
            <a:r>
              <a:rPr lang="en-US" altLang="zh-CN" sz="3200" b="1">
                <a:latin typeface="Times New Roman" panose="02020603050405020304" pitchFamily="18" charset="0"/>
                <a:ea typeface="宋体" panose="02010600030101010101" pitchFamily="2" charset="-122"/>
              </a:rPr>
              <a:t>Key vocabulary </a:t>
            </a:r>
            <a:endParaRPr lang="en-US" altLang="zh-CN" sz="3200" b="1">
              <a:latin typeface="Times New Roman" panose="02020603050405020304" pitchFamily="18" charset="0"/>
              <a:ea typeface="宋体" panose="02010600030101010101" pitchFamily="2" charset="-122"/>
            </a:endParaRPr>
          </a:p>
          <a:p>
            <a:pPr>
              <a:lnSpc>
                <a:spcPct val="130000"/>
              </a:lnSpc>
            </a:pPr>
            <a:r>
              <a:rPr lang="en-US" altLang="zh-CN" sz="3200" b="1">
                <a:latin typeface="Times New Roman" panose="02020603050405020304" pitchFamily="18" charset="0"/>
                <a:ea typeface="宋体" panose="02010600030101010101" pitchFamily="2" charset="-122"/>
              </a:rPr>
              <a:t>  </a:t>
            </a:r>
            <a:r>
              <a:rPr lang="en-US" altLang="zh-CN" sz="3200" b="1">
                <a:solidFill>
                  <a:schemeClr val="hlink"/>
                </a:solidFill>
                <a:latin typeface="Times New Roman" panose="02020603050405020304" pitchFamily="18" charset="0"/>
                <a:ea typeface="宋体" panose="02010600030101010101" pitchFamily="2" charset="-122"/>
              </a:rPr>
              <a:t>seem, listener, in person, article, studio</a:t>
            </a:r>
            <a:endParaRPr lang="en-US" altLang="zh-CN" sz="3200" b="1">
              <a:solidFill>
                <a:schemeClr val="hlink"/>
              </a:solidFill>
              <a:latin typeface="Times New Roman" panose="02020603050405020304" pitchFamily="18" charset="0"/>
              <a:ea typeface="宋体" panose="02010600030101010101" pitchFamily="2" charset="-122"/>
            </a:endParaRPr>
          </a:p>
          <a:p>
            <a:pPr>
              <a:lnSpc>
                <a:spcPct val="130000"/>
              </a:lnSpc>
              <a:buChar char="•"/>
            </a:pPr>
            <a:r>
              <a:rPr lang="en-US" altLang="zh-CN" sz="3200" b="1">
                <a:latin typeface="Times New Roman" panose="02020603050405020304" pitchFamily="18" charset="0"/>
                <a:ea typeface="宋体" panose="02010600030101010101" pitchFamily="2" charset="-122"/>
              </a:rPr>
              <a:t>Key structures</a:t>
            </a:r>
            <a:endParaRPr lang="en-US" altLang="zh-CN" sz="3200" b="1">
              <a:latin typeface="Times New Roman" panose="02020603050405020304" pitchFamily="18" charset="0"/>
              <a:ea typeface="宋体" panose="02010600030101010101" pitchFamily="2" charset="-122"/>
            </a:endParaRPr>
          </a:p>
          <a:p>
            <a:pPr>
              <a:lnSpc>
                <a:spcPct val="130000"/>
              </a:lnSpc>
              <a:buFont typeface="Wingdings" panose="05000000000000000000" pitchFamily="2" charset="2"/>
              <a:buChar char="ü"/>
            </a:pPr>
            <a:r>
              <a:rPr lang="en-US" altLang="zh-CN" sz="3200" b="1">
                <a:latin typeface="Times New Roman" panose="02020603050405020304" pitchFamily="18" charset="0"/>
                <a:ea typeface="宋体" panose="02010600030101010101" pitchFamily="2" charset="-122"/>
              </a:rPr>
              <a:t> It seemed that they were speaking not to  </a:t>
            </a:r>
            <a:endParaRPr lang="en-US" altLang="zh-CN" sz="3200" b="1">
              <a:latin typeface="Times New Roman" panose="02020603050405020304" pitchFamily="18" charset="0"/>
              <a:ea typeface="宋体" panose="02010600030101010101" pitchFamily="2" charset="-122"/>
            </a:endParaRPr>
          </a:p>
          <a:p>
            <a:pPr>
              <a:lnSpc>
                <a:spcPct val="130000"/>
              </a:lnSpc>
            </a:pPr>
            <a:r>
              <a:rPr lang="en-US" altLang="zh-CN" sz="3200" b="1">
                <a:latin typeface="Times New Roman" panose="02020603050405020304" pitchFamily="18" charset="0"/>
                <a:ea typeface="宋体" panose="02010600030101010101" pitchFamily="2" charset="-122"/>
              </a:rPr>
              <a:t>    lots of listeners but to me in person.</a:t>
            </a:r>
            <a:endParaRPr lang="en-US" altLang="zh-CN" sz="3200" b="1">
              <a:latin typeface="Times New Roman" panose="02020603050405020304" pitchFamily="18" charset="0"/>
              <a:ea typeface="宋体" panose="02010600030101010101" pitchFamily="2" charset="-122"/>
            </a:endParaRPr>
          </a:p>
          <a:p>
            <a:pPr>
              <a:lnSpc>
                <a:spcPct val="130000"/>
              </a:lnSpc>
              <a:buFont typeface="Wingdings" panose="05000000000000000000" pitchFamily="2" charset="2"/>
              <a:buChar char="ü"/>
            </a:pPr>
            <a:r>
              <a:rPr lang="en-US" altLang="zh-CN" sz="32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Times New Roman" panose="02020603050405020304" pitchFamily="18" charset="0"/>
              </a:rPr>
              <a:t>…</a:t>
            </a:r>
            <a:r>
              <a:rPr lang="en-US" altLang="zh-CN" sz="3200" b="1">
                <a:latin typeface="Times New Roman" panose="02020603050405020304" pitchFamily="18" charset="0"/>
                <a:ea typeface="宋体" panose="02010600030101010101" pitchFamily="2" charset="-122"/>
              </a:rPr>
              <a:t>, and hoped someone might be listening.</a:t>
            </a:r>
            <a:endParaRPr lang="en-US" altLang="zh-CN" sz="3200" b="1">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71681" descr="边框2"/>
          <p:cNvPicPr>
            <a:picLocks noChangeAspect="1"/>
          </p:cNvPicPr>
          <p:nvPr/>
        </p:nvPicPr>
        <p:blipFill>
          <a:blip r:embed="rId1"/>
          <a:stretch>
            <a:fillRect/>
          </a:stretch>
        </p:blipFill>
        <p:spPr>
          <a:xfrm>
            <a:off x="0" y="381000"/>
            <a:ext cx="9144000" cy="6248400"/>
          </a:xfrm>
          <a:prstGeom prst="rect">
            <a:avLst/>
          </a:prstGeom>
          <a:noFill/>
          <a:ln w="9525">
            <a:noFill/>
          </a:ln>
        </p:spPr>
      </p:pic>
      <p:sp>
        <p:nvSpPr>
          <p:cNvPr id="8194" name="矩形 71682"/>
          <p:cNvSpPr/>
          <p:nvPr/>
        </p:nvSpPr>
        <p:spPr>
          <a:xfrm>
            <a:off x="1447800" y="2590800"/>
            <a:ext cx="6248400" cy="19812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Warming-up</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5124" descr="23252247_1219167"/>
          <p:cNvPicPr>
            <a:picLocks noChangeAspect="1"/>
          </p:cNvPicPr>
          <p:nvPr/>
        </p:nvPicPr>
        <p:blipFill>
          <a:blip r:embed="rId1"/>
          <a:stretch>
            <a:fillRect/>
          </a:stretch>
        </p:blipFill>
        <p:spPr>
          <a:xfrm>
            <a:off x="4876800" y="3048000"/>
            <a:ext cx="3810000" cy="3457575"/>
          </a:xfrm>
          <a:prstGeom prst="rect">
            <a:avLst/>
          </a:prstGeom>
          <a:noFill/>
          <a:ln w="9525">
            <a:noFill/>
          </a:ln>
        </p:spPr>
      </p:pic>
      <p:sp>
        <p:nvSpPr>
          <p:cNvPr id="9218" name="云形标注 5121"/>
          <p:cNvSpPr/>
          <p:nvPr/>
        </p:nvSpPr>
        <p:spPr>
          <a:xfrm>
            <a:off x="381000" y="685800"/>
            <a:ext cx="5562600" cy="2508250"/>
          </a:xfrm>
          <a:prstGeom prst="cloudCallout">
            <a:avLst>
              <a:gd name="adj1" fmla="val 66694"/>
              <a:gd name="adj2" fmla="val 41394"/>
            </a:avLst>
          </a:prstGeom>
          <a:solidFill>
            <a:srgbClr val="FFFF99"/>
          </a:solidFill>
          <a:ln w="9525" cap="flat" cmpd="sng">
            <a:solidFill>
              <a:schemeClr val="tx1"/>
            </a:solidFill>
            <a:prstDash val="solid"/>
            <a:round/>
            <a:headEnd type="none" w="med" len="med"/>
            <a:tailEnd type="none" w="med" len="med"/>
          </a:ln>
        </p:spPr>
        <p:txBody>
          <a:bodyPr anchor="t"/>
          <a:p>
            <a:endParaRPr lang="zh-CN" altLang="en-US" sz="3600" b="1" dirty="0">
              <a:solidFill>
                <a:srgbClr val="0000FF"/>
              </a:solidFill>
              <a:latin typeface="Gulim" pitchFamily="34" charset="-127"/>
              <a:ea typeface="Gulim" pitchFamily="34" charset="-127"/>
            </a:endParaRPr>
          </a:p>
        </p:txBody>
      </p:sp>
      <p:sp>
        <p:nvSpPr>
          <p:cNvPr id="9219" name="文本框 5122"/>
          <p:cNvSpPr txBox="1"/>
          <p:nvPr/>
        </p:nvSpPr>
        <p:spPr>
          <a:xfrm>
            <a:off x="877888" y="1066800"/>
            <a:ext cx="5294312" cy="1660525"/>
          </a:xfrm>
          <a:prstGeom prst="rect">
            <a:avLst/>
          </a:prstGeom>
          <a:noFill/>
          <a:ln w="9525">
            <a:noFill/>
          </a:ln>
        </p:spPr>
        <p:txBody>
          <a:bodyPr anchor="t">
            <a:spAutoFit/>
          </a:bodyPr>
          <a:p>
            <a:r>
              <a:rPr lang="en-US" altLang="zh-CN" sz="3400" b="1">
                <a:latin typeface="Times New Roman" panose="02020603050405020304" pitchFamily="18" charset="0"/>
                <a:ea typeface="宋体" panose="02010600030101010101" pitchFamily="2" charset="-122"/>
              </a:rPr>
              <a:t>Do you know any broadcasting corporations in the world?</a:t>
            </a:r>
            <a:endParaRPr lang="en-US" altLang="zh-CN" sz="3400" b="1">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6150" descr="101655197"/>
          <p:cNvPicPr>
            <a:picLocks noChangeAspect="1"/>
          </p:cNvPicPr>
          <p:nvPr/>
        </p:nvPicPr>
        <p:blipFill>
          <a:blip r:embed="rId1"/>
          <a:stretch>
            <a:fillRect/>
          </a:stretch>
        </p:blipFill>
        <p:spPr>
          <a:xfrm>
            <a:off x="4419600" y="1905000"/>
            <a:ext cx="3721100" cy="4038600"/>
          </a:xfrm>
          <a:prstGeom prst="rect">
            <a:avLst/>
          </a:prstGeom>
          <a:noFill/>
          <a:ln w="9525">
            <a:noFill/>
          </a:ln>
        </p:spPr>
      </p:pic>
      <p:sp>
        <p:nvSpPr>
          <p:cNvPr id="10242" name="矩形 6148"/>
          <p:cNvSpPr/>
          <p:nvPr/>
        </p:nvSpPr>
        <p:spPr>
          <a:xfrm>
            <a:off x="2057400" y="609600"/>
            <a:ext cx="4495800" cy="6096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3333CC"/>
                  </a:solidFill>
                  <a:prstDash val="solid"/>
                  <a:round/>
                  <a:headEnd type="none" w="med" len="med"/>
                  <a:tailEnd type="none" w="med" len="med"/>
                </a:ln>
                <a:solidFill>
                  <a:srgbClr val="B2B2B2">
                    <a:alpha val="50000"/>
                  </a:srgbClr>
                </a:solidFill>
                <a:effectLst>
                  <a:outerShdw dist="45791" dir="2021404" algn="ctr" rotWithShape="0">
                    <a:srgbClr val="9999FF"/>
                  </a:outerShdw>
                </a:effectLst>
                <a:latin typeface="黑体" panose="02010609060101010101" pitchFamily="2" charset="-122"/>
                <a:ea typeface="黑体" panose="02010609060101010101" pitchFamily="2" charset="-122"/>
              </a:rPr>
              <a:t>世界著名广播公司</a:t>
            </a:r>
            <a:endParaRPr lang="zh-CN" altLang="en-US" sz="3600" b="1">
              <a:ln w="12700" cap="flat" cmpd="sng">
                <a:solidFill>
                  <a:srgbClr val="3333CC"/>
                </a:solidFill>
                <a:prstDash val="solid"/>
                <a:round/>
                <a:headEnd type="none" w="med" len="med"/>
                <a:tailEnd type="none" w="med" len="med"/>
              </a:ln>
              <a:solidFill>
                <a:srgbClr val="B2B2B2">
                  <a:alpha val="50000"/>
                </a:srgbClr>
              </a:solidFill>
              <a:effectLst>
                <a:outerShdw dist="45791" dir="2021404" algn="ctr" rotWithShape="0">
                  <a:srgbClr val="9999FF"/>
                </a:outerShdw>
              </a:effectLst>
              <a:latin typeface="黑体" panose="02010609060101010101" pitchFamily="2" charset="-122"/>
              <a:ea typeface="黑体" panose="02010609060101010101" pitchFamily="2" charset="-122"/>
            </a:endParaRPr>
          </a:p>
        </p:txBody>
      </p:sp>
      <p:pic>
        <p:nvPicPr>
          <p:cNvPr id="10243" name="图片 6149" descr="20141013011559449"/>
          <p:cNvPicPr>
            <a:picLocks noChangeAspect="1"/>
          </p:cNvPicPr>
          <p:nvPr/>
        </p:nvPicPr>
        <p:blipFill>
          <a:blip r:embed="rId2"/>
          <a:stretch>
            <a:fillRect/>
          </a:stretch>
        </p:blipFill>
        <p:spPr>
          <a:xfrm>
            <a:off x="762000" y="1981200"/>
            <a:ext cx="3429000" cy="3429000"/>
          </a:xfrm>
          <a:prstGeom prst="rect">
            <a:avLst/>
          </a:prstGeom>
          <a:noFill/>
          <a:ln w="9525">
            <a:noFill/>
          </a:ln>
        </p:spPr>
      </p:pic>
      <p:sp>
        <p:nvSpPr>
          <p:cNvPr id="10244" name="矩形 6151"/>
          <p:cNvSpPr/>
          <p:nvPr/>
        </p:nvSpPr>
        <p:spPr>
          <a:xfrm>
            <a:off x="2057400" y="5715000"/>
            <a:ext cx="5089525" cy="579438"/>
          </a:xfrm>
          <a:prstGeom prst="rect">
            <a:avLst/>
          </a:prstGeom>
          <a:noFill/>
          <a:ln w="9525">
            <a:noFill/>
          </a:ln>
        </p:spPr>
        <p:txBody>
          <a:bodyPr wrap="none" anchor="t">
            <a:spAutoFit/>
          </a:bodyPr>
          <a:p>
            <a:r>
              <a:rPr lang="zh-CN" altLang="en-US" sz="3200" b="1" dirty="0">
                <a:solidFill>
                  <a:srgbClr val="FF0066"/>
                </a:solidFill>
                <a:latin typeface="Times New Roman" panose="02020603050405020304" pitchFamily="18" charset="0"/>
                <a:ea typeface="黑体" panose="02010609060101010101" pitchFamily="2" charset="-122"/>
              </a:rPr>
              <a:t>美国之音</a:t>
            </a:r>
            <a:r>
              <a:rPr lang="en-US" altLang="zh-CN" sz="3200" b="1">
                <a:solidFill>
                  <a:srgbClr val="FF0066"/>
                </a:solidFill>
                <a:latin typeface="Times New Roman" panose="02020603050405020304" pitchFamily="18" charset="0"/>
                <a:ea typeface="黑体" panose="02010609060101010101" pitchFamily="2" charset="-122"/>
              </a:rPr>
              <a:t>(Voice of America)</a:t>
            </a:r>
            <a:endParaRPr lang="en-US" altLang="zh-CN" sz="3200" b="1">
              <a:solidFill>
                <a:srgbClr val="FF0066"/>
              </a:solidFill>
              <a:latin typeface="Times New Roman" panose="02020603050405020304" pitchFamily="18" charset="0"/>
              <a:ea typeface="黑体" panose="02010609060101010101" pitchFamily="2" charset="-122"/>
            </a:endParaRPr>
          </a:p>
        </p:txBody>
      </p:sp>
    </p:spTree>
  </p:cSld>
  <p:clrMapOvr>
    <a:masterClrMapping/>
  </p:clrMapOvr>
  <p:transition>
    <p:random/>
  </p:transition>
</p:sld>
</file>

<file path=ppt/tags/tag1.xml><?xml version="1.0" encoding="utf-8"?>
<p:tagLst xmlns:p="http://schemas.openxmlformats.org/presentationml/2006/main">
  <p:tag name="KSO_WM_UNIT_TABLE_BEAUTIFY" val="smartTable{37ff4941-e2fe-4d94-9186-e848c61529c6}"/>
</p:tagLst>
</file>

<file path=ppt/tags/tag2.xml><?xml version="1.0" encoding="utf-8"?>
<p:tagLst xmlns:p="http://schemas.openxmlformats.org/presentationml/2006/main">
  <p:tag name="KSO_WM_UNIT_TABLE_BEAUTIFY" val="smartTable{37ff4941-e2fe-4d94-9186-e848c61529c6}"/>
</p:tagLst>
</file>

<file path=ppt/tags/tag3.xml><?xml version="1.0" encoding="utf-8"?>
<p:tagLst xmlns:p="http://schemas.openxmlformats.org/presentationml/2006/main">
  <p:tag name="KSO_WM_UNIT_TABLE_BEAUTIFY" val="smartTable{37ff4941-e2fe-4d94-9186-e848c61529c6}"/>
</p:tagLst>
</file>

<file path=ppt/theme/theme1.xml><?xml version="1.0" encoding="utf-8"?>
<a:theme xmlns:a="http://schemas.openxmlformats.org/drawingml/2006/main" name="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11045</Words>
  <Application>WPS 演示</Application>
  <PresentationFormat>在屏幕上显示</PresentationFormat>
  <Paragraphs>536</Paragraphs>
  <Slides>53</Slides>
  <Notes>0</Notes>
  <HiddenSlides>0</HiddenSlides>
  <MMClips>1</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53</vt:i4>
      </vt:variant>
    </vt:vector>
  </HeadingPairs>
  <TitlesOfParts>
    <vt:vector size="72" baseType="lpstr">
      <vt:lpstr>Arial</vt:lpstr>
      <vt:lpstr>宋体</vt:lpstr>
      <vt:lpstr>Wingdings</vt:lpstr>
      <vt:lpstr>微软雅黑</vt:lpstr>
      <vt:lpstr>Franklin Gothic Medium</vt:lpstr>
      <vt:lpstr>Times New Roman</vt:lpstr>
      <vt:lpstr>黑体</vt:lpstr>
      <vt:lpstr>Gulim</vt:lpstr>
      <vt:lpstr>Malgun Gothic</vt:lpstr>
      <vt:lpstr>Times</vt:lpstr>
      <vt:lpstr>Arial Black</vt:lpstr>
      <vt:lpstr>华文新魏</vt:lpstr>
      <vt:lpstr>Arial Unicode MS</vt:lpstr>
      <vt:lpstr>Calibri</vt:lpstr>
      <vt:lpstr>Arial</vt:lpstr>
      <vt:lpstr>演示文稿1</vt:lpstr>
      <vt:lpstr>1_演示文稿1</vt:lpstr>
      <vt:lpstr>默认设计模板</vt:lpstr>
      <vt:lpstr>2_演示文稿1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 Phrases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杨晔</cp:lastModifiedBy>
  <cp:revision>35</cp:revision>
  <dcterms:created xsi:type="dcterms:W3CDTF">2015-03-03T02:32:59Z</dcterms:created>
  <dcterms:modified xsi:type="dcterms:W3CDTF">2020-08-26T10:11:05Z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2052-11.1.0.9912</vt:lpwstr>
  </property>
</Properties>
</file>