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</p:sldMasterIdLst>
  <p:notesMasterIdLst>
    <p:notesMasterId r:id="rId16"/>
  </p:notesMasterIdLst>
  <p:sldIdLst>
    <p:sldId id="445" r:id="rId6"/>
    <p:sldId id="386" r:id="rId7"/>
    <p:sldId id="443" r:id="rId8"/>
    <p:sldId id="336" r:id="rId9"/>
    <p:sldId id="403" r:id="rId10"/>
    <p:sldId id="340" r:id="rId11"/>
    <p:sldId id="430" r:id="rId12"/>
    <p:sldId id="404" r:id="rId13"/>
    <p:sldId id="358" r:id="rId14"/>
    <p:sldId id="347" r:id="rId15"/>
    <p:sldId id="384" r:id="rId17"/>
    <p:sldId id="406" r:id="rId18"/>
    <p:sldId id="431" r:id="rId19"/>
    <p:sldId id="359" r:id="rId20"/>
    <p:sldId id="369" r:id="rId21"/>
    <p:sldId id="444" r:id="rId22"/>
    <p:sldId id="370" r:id="rId23"/>
    <p:sldId id="446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FFFF00"/>
    <a:srgbClr val="FFFFFF"/>
    <a:srgbClr val="FF0066"/>
    <a:srgbClr val="336699"/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/>
    <p:restoredTop sz="94710"/>
  </p:normalViewPr>
  <p:slideViewPr>
    <p:cSldViewPr showGuides="1">
      <p:cViewPr varScale="1">
        <p:scale>
          <a:sx n="62" d="100"/>
          <a:sy n="62" d="100"/>
        </p:scale>
        <p:origin x="1400" y="48"/>
      </p:cViewPr>
      <p:guideLst>
        <p:guide orient="horz" pos="2178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2F0958-13BC-46EF-99DF-0C6A19DE5734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r>
              <a:rPr lang="en-US" altLang="zh-CN" dirty="0"/>
              <a:t>, that-those </a:t>
            </a:r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</a:rPr>
            </a:fld>
            <a:endParaRPr lang="en-US" altLang="zh-C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/>
            <a:r>
              <a:rPr lang="en-US" altLang="zh-CN" dirty="0"/>
              <a:t>, that-those </a:t>
            </a:r>
            <a:endParaRPr lang="zh-CN" altLang="en-US" dirty="0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A601D8-A54B-400A-AEA9-29112EC631A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503238"/>
            <a:ext cx="8191500" cy="589756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A601D8-A54B-400A-AEA9-29112EC631A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503238"/>
            <a:ext cx="8191500" cy="589756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A601D8-A54B-400A-AEA9-29112EC631A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503238"/>
            <a:ext cx="8191500" cy="589756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A601D8-A54B-400A-AEA9-29112EC631A2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3400" y="503238"/>
            <a:ext cx="8191500" cy="5897562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body"/>
          </p:nvPr>
        </p:nvSpPr>
        <p:spPr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5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7" descr="arro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split orient="vert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body"/>
          </p:nvPr>
        </p:nvSpPr>
        <p:spPr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5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4" name="Picture 7" descr="arro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split orient="vert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body"/>
          </p:nvPr>
        </p:nvSpPr>
        <p:spPr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5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8" name="Picture 7" descr="arro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>
    <p:split orient="vert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body"/>
          </p:nvPr>
        </p:nvSpPr>
        <p:spPr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9A108B-7923-45CC-992D-416DF05271CF}" type="slidenum">
              <a:rPr kumimoji="0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5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0" name="Picture 7" descr="arrow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77200" y="4572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split orient="vert"/>
  </p:transition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1-3.avi" TargetMode="Externa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8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media" Target="file:///F:\2017&#32423;149154&#29677;\&#25945;&#23398;&#26448;&#26009;\&#26032;&#26631;&#20934;&#19971;&#24180;&#32423;&#19978;2017\M2\Unit%201-activity%203.mp3" TargetMode="External"/><Relationship Id="rId1" Type="http://schemas.openxmlformats.org/officeDocument/2006/relationships/audio" Target="file:///F:\2017&#32423;149154&#29677;\&#25945;&#23398;&#26448;&#26009;\&#26032;&#26631;&#20934;&#19971;&#24180;&#32423;&#19978;2017\M2\Unit%201-activity%203.mp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file:///D:\&#22826;&#21518;&#25945;&#23398;&#26448;&#26009;\&#26032;&#26631;&#35838;&#20214;\2021.1&#24405;&#35838;&#26032;&#26631;&#20934;&#19971;&#24180;&#32423;&#19978;1-4\&#20934;&#22791;&#22909;&#30340;&#24405;&#35838;&#35838;&#20214;\M2\U1\Module%202%20Words%20and%20expressions.mp3" TargetMode="External"/><Relationship Id="rId1" Type="http://schemas.openxmlformats.org/officeDocument/2006/relationships/audio" Target="file:///D:\&#22826;&#21518;&#25945;&#23398;&#26448;&#26009;\&#26032;&#26631;&#35838;&#20214;\2021.1&#24405;&#35838;&#26032;&#26631;&#20934;&#19971;&#24180;&#32423;&#19978;1-4\&#20934;&#22791;&#22909;&#30340;&#24405;&#35838;&#35838;&#20214;\M2\U1\Module%202%20Words%20and%20expressions.mp3" TargetMode="Externa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hyperlink" Target="&#22830;&#35270;&#20844;&#30410;&#24191;&#21578;&#12298;Family&#12299;.flv" TargetMode="External"/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file:///D:\&#22826;&#21518;&#25945;&#23398;&#26448;&#26009;\&#26032;&#26631;&#35838;&#20214;\2021.1&#24405;&#35838;&#26032;&#26631;&#20934;&#19971;&#24180;&#32423;&#19978;1-4\&#20934;&#22791;&#22909;&#30340;&#24405;&#35838;&#35838;&#20214;\M2\U1\Module%202%20Words%20and%20expressions.mp3" TargetMode="External"/><Relationship Id="rId1" Type="http://schemas.openxmlformats.org/officeDocument/2006/relationships/audio" Target="file:///D:\&#22826;&#21518;&#25945;&#23398;&#26448;&#26009;\&#26032;&#26631;&#35838;&#20214;\2021.1&#24405;&#35838;&#26032;&#26631;&#20934;&#19971;&#24180;&#32423;&#19978;1-4\&#20934;&#22791;&#22909;&#30340;&#24405;&#35838;&#35838;&#20214;\M2\U1\Module%202%20Words%20and%20expressions.mp3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microsoft.com/office/2007/relationships/media" Target="file:///D:\&#22826;&#21518;&#25945;&#23398;&#26448;&#26009;\&#26032;&#26631;&#35838;&#20214;\2021.1&#24405;&#35838;&#26032;&#26631;&#20934;&#19971;&#24180;&#32423;&#19978;1-4\&#20934;&#22791;&#22909;&#30340;&#24405;&#35838;&#35838;&#20214;\M2\U1\Unit%201-activity%203.mp3" TargetMode="External"/><Relationship Id="rId3" Type="http://schemas.openxmlformats.org/officeDocument/2006/relationships/audio" Target="file:///D:\&#22826;&#21518;&#25945;&#23398;&#26448;&#26009;\&#26032;&#26631;&#35838;&#20214;\2021.1&#24405;&#35838;&#26032;&#26631;&#20934;&#19971;&#24180;&#32423;&#19978;1-4\&#20934;&#22791;&#22909;&#30340;&#24405;&#35838;&#35838;&#20214;\M2\U1\Unit%201-activity%203.mp3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media" Target="file:///F:\2017&#32423;149154&#29677;\&#25945;&#23398;&#26448;&#26009;\&#26032;&#26631;&#20934;&#19971;&#24180;&#32423;&#19978;2017\M2\Unit%201-activity%203.mp3" TargetMode="External"/><Relationship Id="rId1" Type="http://schemas.openxmlformats.org/officeDocument/2006/relationships/audio" Target="file:///F:\2017&#32423;149154&#29677;\&#25945;&#23398;&#26448;&#26009;\&#26032;&#26631;&#20934;&#19971;&#24180;&#32423;&#19978;2017\M2\Unit%201-activity%203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image" Target="../media/image12.GIF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GIF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WordArt 3"/>
          <p:cNvSpPr>
            <a:spLocks noTextEdit="1"/>
          </p:cNvSpPr>
          <p:nvPr/>
        </p:nvSpPr>
        <p:spPr>
          <a:xfrm>
            <a:off x="6211888" y="513556"/>
            <a:ext cx="178593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ctr"/>
            <a:r>
              <a:rPr lang="zh-CN" altLang="en-US" sz="4500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charset="-122"/>
                <a:ea typeface="黑体" panose="02010609060101010101" charset="-122"/>
              </a:rPr>
              <a:t>七年级上册</a:t>
            </a:r>
            <a:endParaRPr lang="zh-CN" altLang="en-US" sz="4500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88419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559" y="4692650"/>
            <a:ext cx="8574881" cy="216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8420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72" y="71438"/>
            <a:ext cx="3359548" cy="1446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4559" y="0"/>
            <a:ext cx="1852613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500"/>
              <a:t>外研版新标准</a:t>
            </a:r>
            <a:endParaRPr lang="zh-CN" altLang="en-US" sz="3500"/>
          </a:p>
        </p:txBody>
      </p:sp>
      <p:sp>
        <p:nvSpPr>
          <p:cNvPr id="128009" name="矩形 128008"/>
          <p:cNvSpPr/>
          <p:nvPr/>
        </p:nvSpPr>
        <p:spPr>
          <a:xfrm>
            <a:off x="1118791" y="1409700"/>
            <a:ext cx="6661944" cy="3144838"/>
          </a:xfrm>
          <a:prstGeom prst="rect">
            <a:avLst/>
          </a:prstGeom>
          <a:noFill/>
          <a:ln w="9525">
            <a:noFill/>
          </a:ln>
        </p:spPr>
        <p:txBody>
          <a:bodyPr lIns="68023" tIns="34012" rIns="68023" bIns="34012"/>
          <a:lstStyle>
            <a:lvl1pPr marL="265430" lvl="0" indent="-2654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200" b="1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573405" lvl="1" indent="-22098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881380" lvl="2" indent="-176530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9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235075" lvl="3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1587500" lvl="4" indent="-175895" algn="l" defTabSz="7048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500" b="0" i="0" u="none" kern="1200" baseline="0">
                <a:solidFill>
                  <a:schemeClr val="tx1"/>
                </a:solidFill>
                <a:latin typeface="Verdana" panose="020B0604030504040204" pitchFamily="34" charset="0"/>
              </a:defRPr>
            </a:lvl5pPr>
          </a:lstStyle>
          <a:p>
            <a:pPr lvl="0" algn="ctr">
              <a:buNone/>
            </a:pPr>
            <a:r>
              <a:rPr lang="en-US" altLang="zh-CN" sz="50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Module 2 </a:t>
            </a:r>
            <a:endParaRPr lang="en-US" altLang="zh-CN" sz="50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50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My family</a:t>
            </a:r>
            <a:endParaRPr lang="en-US" altLang="zh-CN" sz="50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Unit 1</a:t>
            </a:r>
            <a:endParaRPr lang="en-US" altLang="zh-CN" sz="40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>
              <a:buNone/>
            </a:pPr>
            <a:r>
              <a:rPr lang="en-US" altLang="zh-CN" sz="4000">
                <a:latin typeface="Times New Roman" panose="02020603050405020304" pitchFamily="18" charset="0"/>
                <a:ea typeface="宋体" panose="02010600030101010101" pitchFamily="2" charset="-122"/>
              </a:rPr>
              <a:t>Is this your mum?</a:t>
            </a:r>
            <a:endParaRPr lang="en-US" altLang="zh-CN" sz="4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WordArt 4" descr="窄竖线"/>
          <p:cNvSpPr>
            <a:spLocks noTextEdit="1"/>
          </p:cNvSpPr>
          <p:nvPr/>
        </p:nvSpPr>
        <p:spPr>
          <a:xfrm>
            <a:off x="36513" y="115888"/>
            <a:ext cx="9107487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6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  <a:hlinkClick r:id="rId2" tooltip="" action="ppaction://hlinkfile"/>
              </a:rPr>
              <a:t>Watch</a:t>
            </a:r>
            <a:r>
              <a:rPr lang="zh-CN" altLang="en-US" sz="6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 , read and repeat!</a:t>
            </a:r>
            <a:endParaRPr lang="zh-CN" altLang="en-US" sz="6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4" descr="窄竖线"/>
          <p:cNvSpPr>
            <a:spLocks noTextEdit="1"/>
          </p:cNvSpPr>
          <p:nvPr/>
        </p:nvSpPr>
        <p:spPr>
          <a:xfrm>
            <a:off x="36513" y="0"/>
            <a:ext cx="9107488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6600" b="0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  <a:cs typeface="+mn-cs"/>
              </a:rPr>
              <a:t> </a:t>
            </a:r>
            <a:r>
              <a:rPr kumimoji="0" lang="en-US" altLang="zh-CN" sz="6600" b="0" i="0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  <a:cs typeface="+mn-cs"/>
              </a:rPr>
              <a:t>Useful sentences</a:t>
            </a:r>
            <a:endParaRPr kumimoji="0" lang="en-US" altLang="zh-CN" sz="6600" b="0" i="0" u="none" strike="noStrike" kern="1200" cap="none" spc="0" normalizeH="0" baseline="0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  <a:cs typeface="+mn-cs"/>
            </a:endParaRPr>
          </a:p>
        </p:txBody>
      </p:sp>
      <p:sp>
        <p:nvSpPr>
          <p:cNvPr id="120843" name="Text Box 11"/>
          <p:cNvSpPr txBox="1"/>
          <p:nvPr/>
        </p:nvSpPr>
        <p:spPr>
          <a:xfrm>
            <a:off x="293688" y="1220788"/>
            <a:ext cx="447516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多么大的一个家庭啊！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Text Box 11"/>
          <p:cNvSpPr txBox="1"/>
          <p:nvPr/>
        </p:nvSpPr>
        <p:spPr>
          <a:xfrm>
            <a:off x="293688" y="1827213"/>
            <a:ext cx="9040812" cy="830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我的外祖父和外祖母在我妈妈的左边，我的爷爷奶奶在我爸爸的左边。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293688" y="3486150"/>
            <a:ext cx="87296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在他旁边的那个女人是我爸爸的姐姐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妹妹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，我的姑姑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Liz.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 Box 11"/>
          <p:cNvSpPr txBox="1"/>
          <p:nvPr/>
        </p:nvSpPr>
        <p:spPr>
          <a:xfrm>
            <a:off x="293688" y="4538663"/>
            <a:ext cx="8729662" cy="9890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——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在保罗前面的那个男孩和女孩分别是谁？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那是保罗的儿子和女儿，我的表哥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弟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迈克和表姐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妹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海伦。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 Box 11"/>
          <p:cNvSpPr txBox="1"/>
          <p:nvPr/>
        </p:nvSpPr>
        <p:spPr>
          <a:xfrm>
            <a:off x="4676775" y="1220788"/>
            <a:ext cx="44672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What a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big family!</a:t>
            </a:r>
            <a:endParaRPr lang="zh-CN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11"/>
          <p:cNvSpPr txBox="1"/>
          <p:nvPr/>
        </p:nvSpPr>
        <p:spPr>
          <a:xfrm>
            <a:off x="293688" y="2657475"/>
            <a:ext cx="9040812" cy="82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mum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's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parent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left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and my dad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's 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parent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right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93688" y="3946525"/>
            <a:ext cx="87296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woman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 to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her is my dad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's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sister, my aunt Liz.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Text Box 11"/>
          <p:cNvSpPr txBox="1"/>
          <p:nvPr/>
        </p:nvSpPr>
        <p:spPr>
          <a:xfrm>
            <a:off x="293688" y="5419725"/>
            <a:ext cx="9040812" cy="1438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35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are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the boy and the girl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front of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Paul?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Those are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Paul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's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son and daughter, my cousin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Mike and Helen.</a:t>
            </a:r>
            <a:endParaRPr lang="en-US" altLang="zh-CN" sz="24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4" descr="窄竖线"/>
          <p:cNvSpPr>
            <a:spLocks noTextEdit="1"/>
          </p:cNvSpPr>
          <p:nvPr/>
        </p:nvSpPr>
        <p:spPr>
          <a:xfrm>
            <a:off x="6005513" y="889000"/>
            <a:ext cx="1662113" cy="569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6600" b="0" i="1" u="none" strike="noStrike" kern="1200" cap="none" spc="0" normalizeH="0" baseline="0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  <a:cs typeface="+mn-cs"/>
              </a:rPr>
              <a:t>I love recting</a:t>
            </a:r>
            <a:endParaRPr kumimoji="0" lang="en-US" altLang="zh-CN" sz="6600" b="0" i="1" u="none" strike="noStrike" kern="1200" cap="none" spc="0" normalizeH="0" baseline="0" noProof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  <a:cs typeface="+mn-cs"/>
            </a:endParaRPr>
          </a:p>
        </p:txBody>
      </p:sp>
      <p:sp>
        <p:nvSpPr>
          <p:cNvPr id="27650" name="文本占位符 52226"/>
          <p:cNvSpPr>
            <a:spLocks noGrp="1"/>
          </p:cNvSpPr>
          <p:nvPr/>
        </p:nvSpPr>
        <p:spPr>
          <a:xfrm>
            <a:off x="206375" y="112713"/>
            <a:ext cx="9082088" cy="2371725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 anchor="t"/>
          <a:p>
            <a:pPr marL="265430" indent="-26543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L: ... your family?                 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T: Yes, ....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L: What....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!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....sister?            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T: Yes, .... ... . Linda.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L: ... grandparents?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T: Yes, .... .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mum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’s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parents ...., and my dad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’s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parents ...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265430" indent="-26543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L: I see.....?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1" name="文本占位符 81922"/>
          <p:cNvSpPr>
            <a:spLocks noGrp="1"/>
          </p:cNvSpPr>
          <p:nvPr/>
        </p:nvSpPr>
        <p:spPr>
          <a:xfrm>
            <a:off x="152400" y="3244850"/>
            <a:ext cx="8364538" cy="3227388"/>
          </a:xfrm>
          <a:prstGeom prst="rect">
            <a:avLst/>
          </a:prstGeom>
          <a:noFill/>
          <a:ln w="9525">
            <a:noFill/>
          </a:ln>
        </p:spPr>
        <p:txBody>
          <a:bodyPr lIns="70546" tIns="35273" rIns="70546" bIns="35273" anchor="t"/>
          <a:p>
            <a:pPr marL="355600" indent="-35560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T: 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That's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my dad.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5600" indent="-35560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L: ... your mum?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5600" indent="-355600"/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T: Yes.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woman ..., my aunt Liz.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5600" indent="-355600"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L: ... her husband?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5600" indent="-355600"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T: No, ... , my uncle Paul.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5600" indent="-355600"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L: ... the boy and the girl ...Paul?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55600" indent="-355600">
              <a:spcBef>
                <a:spcPct val="200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T:......., my cousin</a:t>
            </a:r>
            <a:r>
              <a:rPr lang="en-US" altLang="zh-CN" sz="28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, Mike and Helen.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>
              <a:buNone/>
            </a:pPr>
            <a:endParaRPr lang="zh-CN" altLang="en-US" dirty="0"/>
          </a:p>
        </p:txBody>
      </p:sp>
      <p:pic>
        <p:nvPicPr>
          <p:cNvPr id="4" name="Unit 1-activity 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762" y="5229225"/>
            <a:ext cx="609600" cy="609600"/>
          </a:xfrm>
          <a:solidFill>
            <a:srgbClr val="FF0000"/>
          </a:solidFill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" y="263525"/>
            <a:ext cx="8494713" cy="659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 vert="horz" wrap="square" lIns="91440" tIns="45720" rIns="91440" bIns="45720" anchor="ctr"/>
          <a:p>
            <a:pPr algn="ctr"/>
            <a:r>
              <a:rPr lang="en-US" altLang="zh-CN" sz="4400" dirty="0">
                <a:solidFill>
                  <a:srgbClr val="000066"/>
                </a:solidFill>
                <a:ea typeface="宋体" panose="02010600030101010101" pitchFamily="2" charset="-122"/>
              </a:rPr>
              <a:t>Summary</a:t>
            </a:r>
            <a:endParaRPr lang="en-US" altLang="zh-CN" sz="4400" dirty="0">
              <a:solidFill>
                <a:srgbClr val="000066"/>
              </a:solidFill>
              <a:ea typeface="宋体" panose="02010600030101010101" pitchFamily="2" charset="-122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444500" y="2619375"/>
            <a:ext cx="8447088" cy="4619625"/>
          </a:xfrm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ea typeface="宋体" panose="02010600030101010101" pitchFamily="2" charset="-122"/>
              </a:rPr>
              <a:t> Tony has a _____ family. In the photo,</a:t>
            </a:r>
            <a:endParaRPr lang="en-US" altLang="zh-CN" sz="3100" b="1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ea typeface="宋体" panose="02010600030101010101" pitchFamily="2" charset="-122"/>
              </a:rPr>
              <a:t> his father’s parents are_____________and</a:t>
            </a:r>
            <a:endParaRPr lang="en-US" altLang="zh-CN" sz="3100" b="1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ea typeface="宋体" panose="02010600030101010101" pitchFamily="2" charset="-122"/>
              </a:rPr>
              <a:t> his mother’s parents are ___________.</a:t>
            </a:r>
            <a:endParaRPr lang="en-US" altLang="zh-CN" sz="3100" b="1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ea typeface="宋体" panose="02010600030101010101" pitchFamily="2" charset="-122"/>
              </a:rPr>
              <a:t> Mike and Helen are Tony’s _______ and </a:t>
            </a:r>
            <a:endParaRPr lang="en-US" altLang="zh-CN" sz="3100" b="1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ea typeface="宋体" panose="02010600030101010101" pitchFamily="2" charset="-122"/>
              </a:rPr>
              <a:t> they are ____________  Paul. Paul is</a:t>
            </a:r>
            <a:endParaRPr lang="en-US" altLang="zh-CN" sz="3100" b="1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100" b="1" dirty="0">
                <a:ea typeface="宋体" panose="02010600030101010101" pitchFamily="2" charset="-122"/>
              </a:rPr>
              <a:t> Liz’s</a:t>
            </a:r>
            <a:r>
              <a:rPr lang="en-US" altLang="zh-CN" sz="3600" b="1" dirty="0">
                <a:ea typeface="宋体" panose="02010600030101010101" pitchFamily="2" charset="-122"/>
              </a:rPr>
              <a:t> _______. Liz is his ______ and</a:t>
            </a:r>
            <a:endParaRPr lang="en-US" altLang="zh-CN" sz="3600" b="1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600" b="1" dirty="0">
                <a:ea typeface="宋体" panose="02010600030101010101" pitchFamily="2" charset="-122"/>
              </a:rPr>
              <a:t> she is ________ my mum.</a:t>
            </a:r>
            <a:endParaRPr lang="en-US" altLang="zh-CN" sz="3600" b="1" dirty="0">
              <a:ea typeface="宋体" panose="02010600030101010101" pitchFamily="2" charset="-122"/>
            </a:endParaRPr>
          </a:p>
        </p:txBody>
      </p:sp>
      <p:sp>
        <p:nvSpPr>
          <p:cNvPr id="109573" name="Text Box 5"/>
          <p:cNvSpPr txBox="1"/>
          <p:nvPr/>
        </p:nvSpPr>
        <p:spPr>
          <a:xfrm>
            <a:off x="252413" y="998538"/>
            <a:ext cx="8604250" cy="1450975"/>
          </a:xfrm>
          <a:prstGeom prst="rect">
            <a:avLst/>
          </a:prstGeom>
          <a:solidFill>
            <a:srgbClr val="F5F7A7"/>
          </a:solidFill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1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left, on the right, in front of, next to</a:t>
            </a:r>
            <a:endParaRPr lang="en-US" altLang="zh-CN" sz="31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1183005">
              <a:spcBef>
                <a:spcPct val="50000"/>
              </a:spcBef>
            </a:pPr>
            <a:r>
              <a:rPr lang="en-US" altLang="zh-CN" sz="31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cousin, brother, aunt, big</a:t>
            </a:r>
            <a:endParaRPr lang="en-US" altLang="zh-CN" sz="31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79" name="Text Box 11"/>
          <p:cNvSpPr txBox="1"/>
          <p:nvPr/>
        </p:nvSpPr>
        <p:spPr>
          <a:xfrm>
            <a:off x="2844800" y="2438400"/>
            <a:ext cx="960438" cy="674688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big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0" name="Text Box 12"/>
          <p:cNvSpPr txBox="1"/>
          <p:nvPr/>
        </p:nvSpPr>
        <p:spPr>
          <a:xfrm>
            <a:off x="5051425" y="2978150"/>
            <a:ext cx="3167063" cy="735013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right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78" name="Text Box 13"/>
          <p:cNvSpPr txBox="1"/>
          <p:nvPr/>
        </p:nvSpPr>
        <p:spPr>
          <a:xfrm>
            <a:off x="5627688" y="3787775"/>
            <a:ext cx="2208212" cy="735013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/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2" name="Text Box 14"/>
          <p:cNvSpPr txBox="1"/>
          <p:nvPr/>
        </p:nvSpPr>
        <p:spPr>
          <a:xfrm>
            <a:off x="5437188" y="3517900"/>
            <a:ext cx="2686050" cy="735013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left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4" name="Text Box 16"/>
          <p:cNvSpPr txBox="1"/>
          <p:nvPr/>
        </p:nvSpPr>
        <p:spPr>
          <a:xfrm>
            <a:off x="5580063" y="4076700"/>
            <a:ext cx="2206625" cy="673100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cousin</a:t>
            </a:r>
            <a:r>
              <a:rPr lang="en-US" altLang="zh-CN" sz="36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endParaRPr lang="en-US" altLang="zh-CN" sz="36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5" name="Text Box 17"/>
          <p:cNvSpPr txBox="1"/>
          <p:nvPr/>
        </p:nvSpPr>
        <p:spPr>
          <a:xfrm>
            <a:off x="2363788" y="4419600"/>
            <a:ext cx="3168650" cy="735013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front of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6" name="Text Box 18"/>
          <p:cNvSpPr txBox="1"/>
          <p:nvPr/>
        </p:nvSpPr>
        <p:spPr>
          <a:xfrm>
            <a:off x="1692275" y="5048250"/>
            <a:ext cx="2112963" cy="673100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brother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7" name="Text Box 19"/>
          <p:cNvSpPr txBox="1"/>
          <p:nvPr/>
        </p:nvSpPr>
        <p:spPr>
          <a:xfrm>
            <a:off x="5916613" y="5048250"/>
            <a:ext cx="1439862" cy="673100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aunt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9588" name="Text Box 20"/>
          <p:cNvSpPr txBox="1"/>
          <p:nvPr/>
        </p:nvSpPr>
        <p:spPr>
          <a:xfrm>
            <a:off x="2268538" y="5680075"/>
            <a:ext cx="1919287" cy="735013"/>
          </a:xfrm>
          <a:prstGeom prst="rect">
            <a:avLst/>
          </a:prstGeom>
          <a:noFill/>
          <a:ln w="9525">
            <a:noFill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 to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charRg st="49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9" grpId="0"/>
      <p:bldP spid="109580" grpId="0"/>
      <p:bldP spid="109582" grpId="0"/>
      <p:bldP spid="109584" grpId="0"/>
      <p:bldP spid="109585" grpId="0"/>
      <p:bldP spid="109586" grpId="0"/>
      <p:bldP spid="109587" grpId="0"/>
      <p:bldP spid="1095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7" name="Picture 2" descr="ppt背景3"/>
          <p:cNvPicPr>
            <a:picLocks noChangeAspect="1"/>
          </p:cNvPicPr>
          <p:nvPr/>
        </p:nvPicPr>
        <p:blipFill>
          <a:blip r:embed="rId1"/>
          <a:srcRect t="68027" r="6250"/>
          <a:stretch>
            <a:fillRect/>
          </a:stretch>
        </p:blipFill>
        <p:spPr>
          <a:xfrm>
            <a:off x="0" y="4652963"/>
            <a:ext cx="9144000" cy="2205037"/>
          </a:xfrm>
          <a:prstGeom prst="rect">
            <a:avLst/>
          </a:prstGeom>
          <a:solidFill>
            <a:srgbClr val="DCEFF0"/>
          </a:solidFill>
          <a:ln w="9525">
            <a:noFill/>
          </a:ln>
        </p:spPr>
      </p:pic>
      <p:pic>
        <p:nvPicPr>
          <p:cNvPr id="29698" name="Picture 3" descr="botto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2963"/>
            <a:ext cx="9144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WordArt 5"/>
          <p:cNvSpPr>
            <a:spLocks noTextEdit="1"/>
          </p:cNvSpPr>
          <p:nvPr/>
        </p:nvSpPr>
        <p:spPr>
          <a:xfrm>
            <a:off x="755650" y="3789363"/>
            <a:ext cx="7777163" cy="2808287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  <a:normAutofit/>
          </a:bodyPr>
          <a:p>
            <a:pPr algn="ctr"/>
            <a:r>
              <a:rPr lang="zh-CN" altLang="en-US" sz="8000"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Show Time</a:t>
            </a:r>
            <a:endParaRPr lang="zh-CN" altLang="en-US" sz="8000"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pic>
        <p:nvPicPr>
          <p:cNvPr id="107526" name="Picture 6" descr="pic04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1" contrast="4000"/>
          </a:blip>
          <a:stretch>
            <a:fillRect/>
          </a:stretch>
        </p:blipFill>
        <p:spPr>
          <a:xfrm rot="1547694">
            <a:off x="7451725" y="404813"/>
            <a:ext cx="1371600" cy="957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AutoShape 7"/>
          <p:cNvSpPr/>
          <p:nvPr/>
        </p:nvSpPr>
        <p:spPr>
          <a:xfrm>
            <a:off x="827088" y="620713"/>
            <a:ext cx="3529012" cy="1439862"/>
          </a:xfrm>
          <a:prstGeom prst="cloudCallout">
            <a:avLst>
              <a:gd name="adj1" fmla="val 104880"/>
              <a:gd name="adj2" fmla="val -49671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WordArt 9" descr="窄竖线"/>
          <p:cNvSpPr>
            <a:spLocks noTextEdit="1"/>
          </p:cNvSpPr>
          <p:nvPr/>
        </p:nvSpPr>
        <p:spPr>
          <a:xfrm>
            <a:off x="1258888" y="476250"/>
            <a:ext cx="641032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4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 Introduce your family 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4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29703" name="内容占位符 10"/>
          <p:cNvSpPr>
            <a:spLocks noGrp="1"/>
          </p:cNvSpPr>
          <p:nvPr>
            <p:ph idx="1"/>
          </p:nvPr>
        </p:nvSpPr>
        <p:spPr>
          <a:xfrm>
            <a:off x="117475" y="1612900"/>
            <a:ext cx="8191500" cy="4700588"/>
          </a:xfrm>
          <a:solidFill>
            <a:schemeClr val="bg1"/>
          </a:solidFill>
        </p:spPr>
        <p:txBody>
          <a:bodyPr vert="horz" wrap="square" lIns="91440" tIns="45720" rIns="91440" bIns="45720" anchor="t"/>
          <a:p>
            <a:r>
              <a:rPr lang="en-US" altLang="zh-CN" sz="3600" b="1" dirty="0">
                <a:ea typeface="宋体" panose="02010600030101010101" pitchFamily="2" charset="-122"/>
              </a:rPr>
              <a:t>How many people are there in your family? Who are they?</a:t>
            </a:r>
            <a:endParaRPr lang="en-US" altLang="zh-CN" sz="3600" b="1" dirty="0">
              <a:ea typeface="宋体" panose="02010600030101010101" pitchFamily="2" charset="-122"/>
            </a:endParaRPr>
          </a:p>
          <a:p>
            <a:r>
              <a:rPr lang="en-US" altLang="zh-CN" sz="3600" b="1" dirty="0">
                <a:ea typeface="宋体" panose="02010600030101010101" pitchFamily="2" charset="-122"/>
              </a:rPr>
              <a:t>How old are they? </a:t>
            </a:r>
            <a:endParaRPr lang="en-US" altLang="zh-CN" sz="3600" b="1" dirty="0">
              <a:ea typeface="宋体" panose="02010600030101010101" pitchFamily="2" charset="-122"/>
            </a:endParaRPr>
          </a:p>
          <a:p>
            <a:r>
              <a:rPr lang="en-US" altLang="zh-CN" sz="3600" b="1" dirty="0">
                <a:ea typeface="宋体" panose="02010600030101010101" pitchFamily="2" charset="-122"/>
              </a:rPr>
              <a:t>What are their jobs?  </a:t>
            </a:r>
            <a:endParaRPr lang="en-US" altLang="zh-CN" sz="3600" b="1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3600" b="1" dirty="0">
              <a:ea typeface="宋体" panose="02010600030101010101" pitchFamily="2" charset="-122"/>
            </a:endParaRPr>
          </a:p>
        </p:txBody>
      </p:sp>
      <p:sp>
        <p:nvSpPr>
          <p:cNvPr id="9233" name="WordArt 25"/>
          <p:cNvSpPr>
            <a:spLocks noTextEdit="1"/>
          </p:cNvSpPr>
          <p:nvPr/>
        </p:nvSpPr>
        <p:spPr>
          <a:xfrm>
            <a:off x="5815648" y="2380615"/>
            <a:ext cx="23399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Family Tree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pic>
        <p:nvPicPr>
          <p:cNvPr id="29705" name="Picture 14" descr="图片1"/>
          <p:cNvPicPr>
            <a:picLocks noChangeAspect="1"/>
          </p:cNvPicPr>
          <p:nvPr/>
        </p:nvPicPr>
        <p:blipFill>
          <a:blip r:embed="rId5"/>
          <a:srcRect l="3542" r="3542"/>
          <a:stretch>
            <a:fillRect/>
          </a:stretch>
        </p:blipFill>
        <p:spPr>
          <a:xfrm>
            <a:off x="5597208" y="3942398"/>
            <a:ext cx="3038475" cy="2030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915" y="1081088"/>
            <a:ext cx="7086600" cy="487362"/>
          </a:xfrm>
        </p:spPr>
        <p:txBody>
          <a:bodyPr/>
          <a:p>
            <a:r>
              <a:rPr lang="en-US" altLang="zh-CN"/>
              <a:t>Dictation: Words and expressions</a:t>
            </a:r>
            <a:endParaRPr lang="en-US" altLang="zh-CN"/>
          </a:p>
        </p:txBody>
      </p:sp>
      <p:pic>
        <p:nvPicPr>
          <p:cNvPr id="4" name="Module 2 Words and expressions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625850" y="190754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7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1" name="Picture 2" descr="t016afd79d7744212a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Picture 3" descr="t018a1629f10131cf5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763"/>
            <a:ext cx="9144000" cy="5837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4" descr="t018a1629f10131cf5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37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63" name="Picture 4" descr="1321871972702_1321871972702_r"/>
          <p:cNvPicPr>
            <a:picLocks noChangeAspect="1"/>
          </p:cNvPicPr>
          <p:nvPr/>
        </p:nvPicPr>
        <p:blipFill>
          <a:blip r:embed="rId3">
            <a:lum bright="6000" contrast="10000"/>
          </a:blip>
          <a:stretch>
            <a:fillRect/>
          </a:stretch>
        </p:blipFill>
        <p:spPr>
          <a:xfrm>
            <a:off x="323850" y="260350"/>
            <a:ext cx="8496300" cy="590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WordArt 13">
            <a:hlinkClick r:id="rId4" action="ppaction://hlinkfile"/>
          </p:cNvPr>
          <p:cNvSpPr>
            <a:spLocks noTextEdit="1"/>
          </p:cNvSpPr>
          <p:nvPr/>
        </p:nvSpPr>
        <p:spPr>
          <a:xfrm>
            <a:off x="0" y="4941888"/>
            <a:ext cx="6732588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 Black" panose="020B0A04020102020204" pitchFamily="34" charset="0"/>
                <a:ea typeface="Arial Black" panose="020B0A04020102020204" pitchFamily="34" charset="0"/>
              </a:rPr>
              <a:t>What does "family" mean ?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pic>
        <p:nvPicPr>
          <p:cNvPr id="30726" name="Picture 14" descr="t018a1629f10131cf5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3429000"/>
            <a:ext cx="1152525" cy="73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6">
            <a:hlinkClick r:id="rId4" action="ppaction://hlinkfile"/>
          </p:cNvPr>
          <p:cNvSpPr>
            <a:spLocks noTextEdit="1"/>
          </p:cNvSpPr>
          <p:nvPr/>
        </p:nvSpPr>
        <p:spPr>
          <a:xfrm rot="198860">
            <a:off x="611188" y="2781300"/>
            <a:ext cx="7966075" cy="23225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FAMILY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5969" name="Picture 17" descr="t01a080f61003dd6f4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842581">
            <a:off x="4660900" y="2692400"/>
            <a:ext cx="2924175" cy="194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3"/>
          <p:cNvSpPr txBox="1"/>
          <p:nvPr/>
        </p:nvSpPr>
        <p:spPr>
          <a:xfrm>
            <a:off x="179388" y="260350"/>
            <a:ext cx="7345362" cy="13684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r>
              <a:rPr lang="en-US" altLang="zh-CN" sz="3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FAMILY=</a:t>
            </a:r>
            <a:endParaRPr lang="en-US" altLang="zh-CN" sz="36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  <a:buChar char="v"/>
            </a:pPr>
            <a:r>
              <a:rPr lang="en-US" altLang="zh-CN" sz="3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Father and mother, I love you.</a:t>
            </a:r>
            <a:endParaRPr lang="en-US" altLang="zh-CN" sz="3600" b="1" dirty="0">
              <a:solidFill>
                <a:srgbClr val="FF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8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内容占位符 2"/>
          <p:cNvSpPr>
            <a:spLocks noGrp="1"/>
          </p:cNvSpPr>
          <p:nvPr>
            <p:ph/>
          </p:nvPr>
        </p:nvSpPr>
        <p:spPr>
          <a:xfrm>
            <a:off x="284559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lIns="88182" tIns="44091" rIns="88182" bIns="44091"/>
          <a:p>
            <a:endParaRPr dirty="0">
              <a:ea typeface="宋体" panose="02010600030101010101" pitchFamily="2" charset="-122"/>
            </a:endParaRPr>
          </a:p>
        </p:txBody>
      </p:sp>
      <p:pic>
        <p:nvPicPr>
          <p:cNvPr id="187395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513" y="2492375"/>
            <a:ext cx="2160984" cy="223242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7396" name="组合 21"/>
          <p:cNvGrpSpPr/>
          <p:nvPr/>
        </p:nvGrpSpPr>
        <p:grpSpPr>
          <a:xfrm>
            <a:off x="7408466" y="1125141"/>
            <a:ext cx="1146969" cy="3022203"/>
            <a:chOff x="4500563" y="773113"/>
            <a:chExt cx="1655762" cy="3311525"/>
          </a:xfrm>
        </p:grpSpPr>
        <p:sp>
          <p:nvSpPr>
            <p:cNvPr id="187397" name="Freeform 2"/>
            <p:cNvSpPr/>
            <p:nvPr/>
          </p:nvSpPr>
          <p:spPr>
            <a:xfrm>
              <a:off x="4713288" y="773113"/>
              <a:ext cx="219075" cy="863600"/>
            </a:xfrm>
            <a:custGeom>
              <a:avLst/>
              <a:gdLst>
                <a:gd name="txL" fmla="*/ 0 w 138"/>
                <a:gd name="txT" fmla="*/ 0 h 544"/>
                <a:gd name="txR" fmla="*/ 138 w 138"/>
                <a:gd name="txB" fmla="*/ 544 h 544"/>
              </a:gdLst>
              <a:ahLst/>
              <a:cxnLst>
                <a:cxn ang="0">
                  <a:pos x="74612" y="0"/>
                </a:cxn>
                <a:cxn ang="0">
                  <a:pos x="9525" y="342900"/>
                </a:cxn>
                <a:cxn ang="0">
                  <a:pos x="19050" y="542925"/>
                </a:cxn>
                <a:cxn ang="0">
                  <a:pos x="60325" y="693737"/>
                </a:cxn>
                <a:cxn ang="0">
                  <a:pos x="109538" y="793750"/>
                </a:cxn>
                <a:cxn ang="0">
                  <a:pos x="219075" y="863600"/>
                </a:cxn>
              </a:cxnLst>
              <a:rect l="txL" t="txT" r="txR" b="txB"/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398" name="Oval 3"/>
            <p:cNvSpPr/>
            <p:nvPr/>
          </p:nvSpPr>
          <p:spPr>
            <a:xfrm>
              <a:off x="4932363" y="1347788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88182" tIns="44091" rIns="88182" bIns="44091" anchor="ctr"/>
            <a:p>
              <a:pPr algn="ctr" defTabSz="704850" eaLnBrk="1" hangingPunct="1"/>
              <a:endParaRPr lang="zh-CN" altLang="zh-CN"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399" name="Freeform 4"/>
            <p:cNvSpPr/>
            <p:nvPr/>
          </p:nvSpPr>
          <p:spPr>
            <a:xfrm>
              <a:off x="5054600" y="1347788"/>
              <a:ext cx="165100" cy="288925"/>
            </a:xfrm>
            <a:custGeom>
              <a:avLst/>
              <a:gdLst>
                <a:gd name="txL" fmla="*/ 0 w 104"/>
                <a:gd name="txT" fmla="*/ 0 h 182"/>
                <a:gd name="txR" fmla="*/ 104 w 104"/>
                <a:gd name="txB" fmla="*/ 182 h 182"/>
              </a:gdLst>
              <a:ahLst/>
              <a:cxnLst>
                <a:cxn ang="0">
                  <a:pos x="93662" y="0"/>
                </a:cxn>
                <a:cxn ang="0">
                  <a:pos x="39688" y="179387"/>
                </a:cxn>
                <a:cxn ang="0">
                  <a:pos x="165100" y="288925"/>
                </a:cxn>
              </a:cxnLst>
              <a:rect l="txL" t="txT" r="txR" b="txB"/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0" name="Freeform 5"/>
            <p:cNvSpPr/>
            <p:nvPr/>
          </p:nvSpPr>
          <p:spPr>
            <a:xfrm>
              <a:off x="5292725" y="1492250"/>
              <a:ext cx="142875" cy="144463"/>
            </a:xfrm>
            <a:custGeom>
              <a:avLst/>
              <a:gdLst>
                <a:gd name="txL" fmla="*/ 0 w 90"/>
                <a:gd name="txT" fmla="*/ 0 h 91"/>
                <a:gd name="txR" fmla="*/ 90 w 90"/>
                <a:gd name="txB" fmla="*/ 91 h 91"/>
              </a:gdLst>
              <a:ahLst/>
              <a:cxnLst>
                <a:cxn ang="0">
                  <a:pos x="0" y="0"/>
                </a:cxn>
                <a:cxn ang="0">
                  <a:pos x="103188" y="55563"/>
                </a:cxn>
                <a:cxn ang="0">
                  <a:pos x="142875" y="144463"/>
                </a:cxn>
              </a:cxnLst>
              <a:rect l="txL" t="txT" r="txR" b="txB"/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1" name="Freeform 6"/>
            <p:cNvSpPr/>
            <p:nvPr/>
          </p:nvSpPr>
          <p:spPr>
            <a:xfrm>
              <a:off x="5148263" y="1565275"/>
              <a:ext cx="792162" cy="273050"/>
            </a:xfrm>
            <a:custGeom>
              <a:avLst/>
              <a:gdLst>
                <a:gd name="txL" fmla="*/ 0 w 499"/>
                <a:gd name="txT" fmla="*/ 0 h 172"/>
                <a:gd name="txR" fmla="*/ 499 w 499"/>
                <a:gd name="txB" fmla="*/ 172 h 172"/>
              </a:gdLst>
              <a:ahLst/>
              <a:cxnLst>
                <a:cxn ang="0">
                  <a:pos x="0" y="217488"/>
                </a:cxn>
                <a:cxn ang="0">
                  <a:pos x="106362" y="254000"/>
                </a:cxn>
                <a:cxn ang="0">
                  <a:pos x="238125" y="273050"/>
                </a:cxn>
                <a:cxn ang="0">
                  <a:pos x="419100" y="254000"/>
                </a:cxn>
                <a:cxn ang="0">
                  <a:pos x="630237" y="142875"/>
                </a:cxn>
                <a:cxn ang="0">
                  <a:pos x="792162" y="0"/>
                </a:cxn>
              </a:cxnLst>
              <a:rect l="txL" t="txT" r="txR" b="txB"/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2" name="Freeform 7"/>
            <p:cNvSpPr/>
            <p:nvPr/>
          </p:nvSpPr>
          <p:spPr>
            <a:xfrm>
              <a:off x="4883150" y="1735138"/>
              <a:ext cx="93663" cy="536575"/>
            </a:xfrm>
            <a:custGeom>
              <a:avLst/>
              <a:gdLst>
                <a:gd name="txL" fmla="*/ 0 w 59"/>
                <a:gd name="txT" fmla="*/ 0 h 338"/>
                <a:gd name="txR" fmla="*/ 59 w 59"/>
                <a:gd name="txB" fmla="*/ 338 h 338"/>
              </a:gdLst>
              <a:ahLst/>
              <a:cxnLst>
                <a:cxn ang="0">
                  <a:pos x="93663" y="0"/>
                </a:cxn>
                <a:cxn ang="0">
                  <a:pos x="20638" y="125413"/>
                </a:cxn>
                <a:cxn ang="0">
                  <a:pos x="0" y="265113"/>
                </a:cxn>
                <a:cxn ang="0">
                  <a:pos x="20638" y="385762"/>
                </a:cxn>
                <a:cxn ang="0">
                  <a:pos x="90488" y="536575"/>
                </a:cxn>
              </a:cxnLst>
              <a:rect l="txL" t="txT" r="txR" b="txB"/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3" name="Freeform 8"/>
            <p:cNvSpPr/>
            <p:nvPr/>
          </p:nvSpPr>
          <p:spPr>
            <a:xfrm>
              <a:off x="4502150" y="2284413"/>
              <a:ext cx="503238" cy="360362"/>
            </a:xfrm>
            <a:custGeom>
              <a:avLst/>
              <a:gdLst>
                <a:gd name="txL" fmla="*/ 0 w 317"/>
                <a:gd name="txT" fmla="*/ 0 h 227"/>
                <a:gd name="txR" fmla="*/ 317 w 317"/>
                <a:gd name="txB" fmla="*/ 227 h 227"/>
              </a:gdLst>
              <a:ahLst/>
              <a:cxnLst>
                <a:cxn ang="0">
                  <a:pos x="503238" y="0"/>
                </a:cxn>
                <a:cxn ang="0">
                  <a:pos x="331788" y="127000"/>
                </a:cxn>
                <a:cxn ang="0">
                  <a:pos x="0" y="360362"/>
                </a:cxn>
              </a:cxnLst>
              <a:rect l="txL" t="txT" r="txR" b="txB"/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4" name="Freeform 9"/>
            <p:cNvSpPr/>
            <p:nvPr/>
          </p:nvSpPr>
          <p:spPr>
            <a:xfrm>
              <a:off x="4500563" y="2139950"/>
              <a:ext cx="1008062" cy="661988"/>
            </a:xfrm>
            <a:custGeom>
              <a:avLst/>
              <a:gdLst>
                <a:gd name="txL" fmla="*/ 0 w 635"/>
                <a:gd name="txT" fmla="*/ 0 h 417"/>
                <a:gd name="txR" fmla="*/ 635 w 635"/>
                <a:gd name="txB" fmla="*/ 417 h 417"/>
              </a:gdLst>
              <a:ahLst/>
              <a:cxnLst>
                <a:cxn ang="0">
                  <a:pos x="0" y="504825"/>
                </a:cxn>
                <a:cxn ang="0">
                  <a:pos x="71437" y="576263"/>
                </a:cxn>
                <a:cxn ang="0">
                  <a:pos x="215900" y="649288"/>
                </a:cxn>
                <a:cxn ang="0">
                  <a:pos x="287337" y="576263"/>
                </a:cxn>
                <a:cxn ang="0">
                  <a:pos x="358775" y="649288"/>
                </a:cxn>
                <a:cxn ang="0">
                  <a:pos x="431800" y="649288"/>
                </a:cxn>
                <a:cxn ang="0">
                  <a:pos x="503237" y="576263"/>
                </a:cxn>
                <a:cxn ang="0">
                  <a:pos x="647700" y="649288"/>
                </a:cxn>
                <a:cxn ang="0">
                  <a:pos x="719137" y="504825"/>
                </a:cxn>
                <a:cxn ang="0">
                  <a:pos x="792162" y="504825"/>
                </a:cxn>
                <a:cxn ang="0">
                  <a:pos x="863600" y="360363"/>
                </a:cxn>
                <a:cxn ang="0">
                  <a:pos x="935037" y="360363"/>
                </a:cxn>
                <a:cxn ang="0">
                  <a:pos x="935037" y="215900"/>
                </a:cxn>
                <a:cxn ang="0">
                  <a:pos x="1008062" y="144463"/>
                </a:cxn>
                <a:cxn ang="0">
                  <a:pos x="935037" y="0"/>
                </a:cxn>
                <a:cxn ang="0">
                  <a:pos x="792162" y="144463"/>
                </a:cxn>
                <a:cxn ang="0">
                  <a:pos x="473075" y="150813"/>
                </a:cxn>
              </a:cxnLst>
              <a:rect l="txL" t="txT" r="txR" b="txB"/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5" name="Freeform 10"/>
            <p:cNvSpPr/>
            <p:nvPr/>
          </p:nvSpPr>
          <p:spPr>
            <a:xfrm>
              <a:off x="4903788" y="2860675"/>
              <a:ext cx="173037" cy="1079500"/>
            </a:xfrm>
            <a:custGeom>
              <a:avLst/>
              <a:gdLst>
                <a:gd name="txL" fmla="*/ 0 w 109"/>
                <a:gd name="txT" fmla="*/ 0 h 680"/>
                <a:gd name="txR" fmla="*/ 109 w 109"/>
                <a:gd name="txB" fmla="*/ 680 h 680"/>
              </a:gdLst>
              <a:ahLst/>
              <a:cxnLst>
                <a:cxn ang="0">
                  <a:pos x="28575" y="0"/>
                </a:cxn>
                <a:cxn ang="0">
                  <a:pos x="0" y="384175"/>
                </a:cxn>
                <a:cxn ang="0">
                  <a:pos x="173037" y="1079500"/>
                </a:cxn>
              </a:cxnLst>
              <a:rect l="txL" t="txT" r="txR" b="txB"/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6" name="Freeform 11"/>
            <p:cNvSpPr/>
            <p:nvPr/>
          </p:nvSpPr>
          <p:spPr>
            <a:xfrm>
              <a:off x="5435600" y="2068513"/>
              <a:ext cx="576263" cy="484187"/>
            </a:xfrm>
            <a:custGeom>
              <a:avLst/>
              <a:gdLst>
                <a:gd name="txL" fmla="*/ 0 w 363"/>
                <a:gd name="txT" fmla="*/ 0 h 305"/>
                <a:gd name="txR" fmla="*/ 363 w 363"/>
                <a:gd name="txB" fmla="*/ 305 h 305"/>
              </a:gdLst>
              <a:ahLst/>
              <a:cxnLst>
                <a:cxn ang="0">
                  <a:pos x="0" y="431800"/>
                </a:cxn>
                <a:cxn ang="0">
                  <a:pos x="60325" y="463550"/>
                </a:cxn>
                <a:cxn ang="0">
                  <a:pos x="222250" y="484187"/>
                </a:cxn>
                <a:cxn ang="0">
                  <a:pos x="493713" y="152400"/>
                </a:cxn>
                <a:cxn ang="0">
                  <a:pos x="576263" y="0"/>
                </a:cxn>
              </a:cxnLst>
              <a:rect l="txL" t="txT" r="txR" b="txB"/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7" name="Freeform 12"/>
            <p:cNvSpPr/>
            <p:nvPr/>
          </p:nvSpPr>
          <p:spPr>
            <a:xfrm>
              <a:off x="6011863" y="1925638"/>
              <a:ext cx="144462" cy="144462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0" y="144462"/>
                </a:cxn>
                <a:cxn ang="0">
                  <a:pos x="107950" y="58737"/>
                </a:cxn>
                <a:cxn ang="0">
                  <a:pos x="144462" y="0"/>
                </a:cxn>
              </a:cxnLst>
              <a:rect l="txL" t="txT" r="txR" b="txB"/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8" name="Freeform 13"/>
            <p:cNvSpPr/>
            <p:nvPr/>
          </p:nvSpPr>
          <p:spPr>
            <a:xfrm>
              <a:off x="4933950" y="3940175"/>
              <a:ext cx="144463" cy="144463"/>
            </a:xfrm>
            <a:custGeom>
              <a:avLst/>
              <a:gdLst>
                <a:gd name="txL" fmla="*/ 0 w 91"/>
                <a:gd name="txT" fmla="*/ 0 h 91"/>
                <a:gd name="txR" fmla="*/ 91 w 91"/>
                <a:gd name="txB" fmla="*/ 91 h 91"/>
              </a:gdLst>
              <a:ahLst/>
              <a:cxnLst>
                <a:cxn ang="0">
                  <a:pos x="144463" y="0"/>
                </a:cxn>
                <a:cxn ang="0">
                  <a:pos x="95250" y="71438"/>
                </a:cxn>
                <a:cxn ang="0">
                  <a:pos x="0" y="144463"/>
                </a:cxn>
              </a:cxnLst>
              <a:rect l="txL" t="txT" r="txR" b="txB"/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409" name="Freeform 14"/>
            <p:cNvSpPr/>
            <p:nvPr/>
          </p:nvSpPr>
          <p:spPr>
            <a:xfrm>
              <a:off x="5076825" y="3940175"/>
              <a:ext cx="114300" cy="119063"/>
            </a:xfrm>
            <a:custGeom>
              <a:avLst/>
              <a:gdLst>
                <a:gd name="txL" fmla="*/ 0 w 72"/>
                <a:gd name="txT" fmla="*/ 0 h 75"/>
                <a:gd name="txR" fmla="*/ 72 w 72"/>
                <a:gd name="txB" fmla="*/ 75 h 75"/>
              </a:gdLst>
              <a:ahLst/>
              <a:cxnLst>
                <a:cxn ang="0">
                  <a:pos x="0" y="0"/>
                </a:cxn>
                <a:cxn ang="0">
                  <a:pos x="98425" y="9525"/>
                </a:cxn>
                <a:cxn ang="0">
                  <a:pos x="98425" y="119063"/>
                </a:cxn>
              </a:cxnLst>
              <a:rect l="txL" t="txT" r="txR" b="txB"/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8182" tIns="44091" rIns="88182" bIns="44091"/>
            <a:p>
              <a:pPr defTabSz="704850" eaLnBrk="1" hangingPunct="1"/>
              <a:endParaRPr sz="5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005526" y="2996699"/>
            <a:ext cx="7292791" cy="14763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9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Good  bye!</a:t>
            </a:r>
            <a:endParaRPr kumimoji="0" lang="zh-CN" altLang="en-US" sz="9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51509" y="4830763"/>
            <a:ext cx="5305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授课教师</a:t>
            </a:r>
            <a:endParaRPr lang="zh-CN" altLang="en-US"/>
          </a:p>
          <a:p>
            <a:r>
              <a:rPr lang="zh-CN" altLang="en-US"/>
              <a:t>桂林市桂电中学 杨晔</a:t>
            </a:r>
            <a:endParaRPr lang="zh-CN" altLang="en-US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355600" y="474663"/>
            <a:ext cx="7086600" cy="487362"/>
          </a:xfrm>
        </p:spPr>
        <p:txBody>
          <a:bodyPr anchor="ctr"/>
          <a:p>
            <a:pPr algn="l"/>
            <a:r>
              <a:rPr lang="en-US" altLang="zh-CN"/>
              <a:t>Phonetic symbols</a:t>
            </a:r>
            <a:endParaRPr lang="en-US" altLang="zh-CN"/>
          </a:p>
        </p:txBody>
      </p:sp>
      <p:graphicFrame>
        <p:nvGraphicFramePr>
          <p:cNvPr id="5" name="内容占位符 4"/>
          <p:cNvGraphicFramePr/>
          <p:nvPr>
            <p:ph idx="1"/>
          </p:nvPr>
        </p:nvGraphicFramePr>
        <p:xfrm>
          <a:off x="355600" y="1309688"/>
          <a:ext cx="8191500" cy="3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75"/>
                <a:gridCol w="2047875"/>
                <a:gridCol w="2047875"/>
                <a:gridCol w="2047875"/>
              </a:tblGrid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[i:]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altLang="zh-CN" sz="2800" b="1" u="sng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cher</a:t>
                      </a:r>
                      <a:endParaRPr lang="en-US" altLang="zh-CN" sz="28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[i]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altLang="zh-CN" sz="2800" b="1" u="sng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altLang="zh-CN" sz="2800" b="1" u="sng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altLang="zh-CN" sz="2800" b="1" u="sng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[ɪ]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ngl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[e]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707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[æ]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</a:t>
                      </a:r>
                      <a:r>
                        <a:rPr lang="en-US" altLang="zh-CN" sz="2800" b="1" u="sng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</a:t>
                      </a:r>
                      <a:r>
                        <a:rPr lang="en-US" altLang="zh-CN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nks</a:t>
                      </a:r>
                      <a:endParaRPr lang="en-US" altLang="zh-CN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1081723"/>
            <a:ext cx="7086600" cy="487362"/>
          </a:xfrm>
        </p:spPr>
        <p:txBody>
          <a:bodyPr/>
          <a:p>
            <a:r>
              <a:rPr lang="en-US" altLang="zh-CN"/>
              <a:t>Words and expressions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Module 2 Words and expressions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77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3"/>
          <p:cNvSpPr>
            <a:spLocks noGrp="1"/>
          </p:cNvSpPr>
          <p:nvPr>
            <p:ph type="body"/>
          </p:nvPr>
        </p:nvSpPr>
        <p:spPr>
          <a:xfrm flipV="1">
            <a:off x="457200" y="1512888"/>
            <a:ext cx="93663" cy="87312"/>
          </a:xfrm>
        </p:spPr>
        <p:txBody>
          <a:bodyPr vert="horz" wrap="square" lIns="91429" tIns="45715" rIns="91429" bIns="45715" anchor="t"/>
          <a:p>
            <a:pPr marL="265430" indent="-265430" defTabSz="704850" eaLnBrk="1" hangingPunct="1">
              <a:lnSpc>
                <a:spcPct val="80000"/>
              </a:lnSpc>
            </a:pPr>
            <a:endParaRPr lang="zh-CN" altLang="zh-CN" sz="900" dirty="0">
              <a:ea typeface="宋体" panose="02010600030101010101" pitchFamily="2" charset="-122"/>
            </a:endParaRPr>
          </a:p>
        </p:txBody>
      </p:sp>
      <p:pic>
        <p:nvPicPr>
          <p:cNvPr id="14338" name="Picture 14" descr="图片1"/>
          <p:cNvPicPr>
            <a:picLocks noChangeAspect="1"/>
          </p:cNvPicPr>
          <p:nvPr/>
        </p:nvPicPr>
        <p:blipFill>
          <a:blip r:embed="rId1"/>
          <a:srcRect l="3542" r="3542"/>
          <a:stretch>
            <a:fillRect/>
          </a:stretch>
        </p:blipFill>
        <p:spPr>
          <a:xfrm>
            <a:off x="0" y="1588"/>
            <a:ext cx="9144000" cy="611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92" name="Rectangle 16"/>
          <p:cNvSpPr/>
          <p:nvPr/>
        </p:nvSpPr>
        <p:spPr>
          <a:xfrm>
            <a:off x="742950" y="5654675"/>
            <a:ext cx="1081088" cy="431800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sister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3" name="Rectangle 17"/>
          <p:cNvSpPr/>
          <p:nvPr/>
        </p:nvSpPr>
        <p:spPr>
          <a:xfrm>
            <a:off x="2611438" y="5527675"/>
            <a:ext cx="1152525" cy="431800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brother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4" name="Rectangle 18"/>
          <p:cNvSpPr/>
          <p:nvPr/>
        </p:nvSpPr>
        <p:spPr>
          <a:xfrm>
            <a:off x="250825" y="3141663"/>
            <a:ext cx="911225" cy="468312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father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5" name="Rectangle 19"/>
          <p:cNvSpPr/>
          <p:nvPr/>
        </p:nvSpPr>
        <p:spPr>
          <a:xfrm>
            <a:off x="3276600" y="3141663"/>
            <a:ext cx="1273175" cy="450850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mother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6" name="Rectangle 20"/>
          <p:cNvSpPr/>
          <p:nvPr/>
        </p:nvSpPr>
        <p:spPr>
          <a:xfrm>
            <a:off x="6372225" y="4581525"/>
            <a:ext cx="1128713" cy="538163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cousin</a:t>
            </a:r>
            <a:endParaRPr lang="en-US" altLang="zh-CN" sz="24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7" name="Rectangle 22"/>
          <p:cNvSpPr/>
          <p:nvPr/>
        </p:nvSpPr>
        <p:spPr>
          <a:xfrm>
            <a:off x="4859338" y="2781300"/>
            <a:ext cx="960437" cy="450850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uncle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8" name="Rectangle 23"/>
          <p:cNvSpPr/>
          <p:nvPr/>
        </p:nvSpPr>
        <p:spPr>
          <a:xfrm>
            <a:off x="7740650" y="2781300"/>
            <a:ext cx="839788" cy="431800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aunt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699" name="Rectangle 24"/>
          <p:cNvSpPr/>
          <p:nvPr/>
        </p:nvSpPr>
        <p:spPr>
          <a:xfrm>
            <a:off x="1403350" y="404813"/>
            <a:ext cx="1871663" cy="504825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grandfather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00" name="Rectangle 25"/>
          <p:cNvSpPr/>
          <p:nvPr/>
        </p:nvSpPr>
        <p:spPr>
          <a:xfrm>
            <a:off x="3779838" y="404813"/>
            <a:ext cx="2160587" cy="503237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18508" tIns="59255" rIns="118508" bIns="59255" anchor="ctr"/>
          <a:p>
            <a:pPr algn="ctr" defTabSz="913130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grandmother</a:t>
            </a: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04" name="Text Box 32"/>
          <p:cNvSpPr txBox="1"/>
          <p:nvPr/>
        </p:nvSpPr>
        <p:spPr>
          <a:xfrm>
            <a:off x="0" y="4652963"/>
            <a:ext cx="1765300" cy="8588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Daughter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6y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05" name="Text Box 33"/>
          <p:cNvSpPr txBox="1"/>
          <p:nvPr/>
        </p:nvSpPr>
        <p:spPr>
          <a:xfrm>
            <a:off x="3132138" y="4652963"/>
            <a:ext cx="1152525" cy="8588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Son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8y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1" name="WordArt 20"/>
          <p:cNvSpPr>
            <a:spLocks noTextEdit="1"/>
          </p:cNvSpPr>
          <p:nvPr/>
        </p:nvSpPr>
        <p:spPr>
          <a:xfrm>
            <a:off x="2987675" y="4149725"/>
            <a:ext cx="825500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Tony</a:t>
            </a:r>
            <a:endParaRPr lang="zh-CN" altLang="en-US" sz="360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14351" name="AutoShape 24"/>
          <p:cNvSpPr/>
          <p:nvPr/>
        </p:nvSpPr>
        <p:spPr>
          <a:xfrm>
            <a:off x="6227763" y="404813"/>
            <a:ext cx="2916237" cy="1700212"/>
          </a:xfrm>
          <a:prstGeom prst="cloudCallout">
            <a:avLst>
              <a:gd name="adj1" fmla="val -51523"/>
              <a:gd name="adj2" fmla="val 1788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33" name="WordArt 25"/>
          <p:cNvSpPr>
            <a:spLocks noTextEdit="1"/>
          </p:cNvSpPr>
          <p:nvPr/>
        </p:nvSpPr>
        <p:spPr>
          <a:xfrm>
            <a:off x="6588125" y="549275"/>
            <a:ext cx="23399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Family Tree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9234" name="WordArt 26" descr="窄竖线"/>
          <p:cNvSpPr>
            <a:spLocks noTextEdit="1"/>
          </p:cNvSpPr>
          <p:nvPr/>
        </p:nvSpPr>
        <p:spPr>
          <a:xfrm>
            <a:off x="3898900" y="5203825"/>
            <a:ext cx="537686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A photo of Tony's family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114716" name="Text Box 32"/>
          <p:cNvSpPr txBox="1"/>
          <p:nvPr/>
        </p:nvSpPr>
        <p:spPr>
          <a:xfrm>
            <a:off x="900113" y="1773238"/>
            <a:ext cx="1558925" cy="4921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husband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4717" name="Text Box 32"/>
          <p:cNvSpPr txBox="1"/>
          <p:nvPr/>
        </p:nvSpPr>
        <p:spPr>
          <a:xfrm>
            <a:off x="4572000" y="1628775"/>
            <a:ext cx="863600" cy="4921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18508" tIns="59255" rIns="118508" bIns="59255" anchor="t">
            <a:spAutoFit/>
          </a:bodyPr>
          <a:p>
            <a:pPr defTabSz="1183005"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wife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4356100" y="981075"/>
            <a:ext cx="503238" cy="287338"/>
          </a:xfrm>
          <a:prstGeom prst="straightConnector1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4" name="直接箭头连接符 23"/>
          <p:cNvCxnSpPr/>
          <p:nvPr/>
        </p:nvCxnSpPr>
        <p:spPr>
          <a:xfrm flipH="1" flipV="1">
            <a:off x="2484438" y="908050"/>
            <a:ext cx="215900" cy="360363"/>
          </a:xfrm>
          <a:prstGeom prst="straightConnector1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6" name="直接箭头连接符 25"/>
          <p:cNvCxnSpPr>
            <a:endCxn id="114695" idx="1"/>
          </p:cNvCxnSpPr>
          <p:nvPr/>
        </p:nvCxnSpPr>
        <p:spPr>
          <a:xfrm flipV="1">
            <a:off x="2987675" y="3367088"/>
            <a:ext cx="288925" cy="133350"/>
          </a:xfrm>
          <a:prstGeom prst="straightConnector1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8" name="直接箭头连接符 27"/>
          <p:cNvCxnSpPr>
            <a:endCxn id="114695" idx="1"/>
          </p:cNvCxnSpPr>
          <p:nvPr/>
        </p:nvCxnSpPr>
        <p:spPr>
          <a:xfrm flipH="1" flipV="1">
            <a:off x="1042988" y="3500438"/>
            <a:ext cx="433387" cy="73025"/>
          </a:xfrm>
          <a:prstGeom prst="straightConnector1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7" name="直接箭头连接符 36"/>
          <p:cNvCxnSpPr>
            <a:stCxn id="114692" idx="3"/>
            <a:endCxn id="114693" idx="1"/>
          </p:cNvCxnSpPr>
          <p:nvPr/>
        </p:nvCxnSpPr>
        <p:spPr>
          <a:xfrm flipV="1">
            <a:off x="1824038" y="5743575"/>
            <a:ext cx="787400" cy="127000"/>
          </a:xfrm>
          <a:prstGeom prst="straightConnector1">
            <a:avLst/>
          </a:prstGeom>
          <a:ln w="57150" cap="flat" cmpd="sng">
            <a:solidFill>
              <a:srgbClr val="FF00FF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39" name="直接箭头连接符 38"/>
          <p:cNvCxnSpPr>
            <a:stCxn id="114692" idx="3"/>
            <a:endCxn id="114693" idx="1"/>
          </p:cNvCxnSpPr>
          <p:nvPr/>
        </p:nvCxnSpPr>
        <p:spPr>
          <a:xfrm>
            <a:off x="2411413" y="1989138"/>
            <a:ext cx="2160587" cy="0"/>
          </a:xfrm>
          <a:prstGeom prst="straightConnector1">
            <a:avLst/>
          </a:prstGeom>
          <a:ln w="57150" cap="flat" cmpd="sng">
            <a:solidFill>
              <a:srgbClr val="FF00FF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49" name="曲线连接符 48"/>
          <p:cNvCxnSpPr>
            <a:stCxn id="114692" idx="3"/>
            <a:endCxn id="114693" idx="1"/>
          </p:cNvCxnSpPr>
          <p:nvPr/>
        </p:nvCxnSpPr>
        <p:spPr>
          <a:xfrm>
            <a:off x="2411413" y="3644900"/>
            <a:ext cx="1584325" cy="1008063"/>
          </a:xfrm>
          <a:prstGeom prst="curvedConnector3">
            <a:avLst>
              <a:gd name="adj1" fmla="val 112301"/>
            </a:avLst>
          </a:prstGeom>
          <a:ln w="38100" cap="flat" cmpd="sng">
            <a:solidFill>
              <a:srgbClr val="FF00FF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56" name="曲线连接符 55"/>
          <p:cNvCxnSpPr>
            <a:stCxn id="114692" idx="3"/>
            <a:endCxn id="114693" idx="1"/>
          </p:cNvCxnSpPr>
          <p:nvPr/>
        </p:nvCxnSpPr>
        <p:spPr>
          <a:xfrm rot="-10800000" flipV="1">
            <a:off x="1331913" y="3644900"/>
            <a:ext cx="1008062" cy="936625"/>
          </a:xfrm>
          <a:prstGeom prst="curvedConnector3">
            <a:avLst>
              <a:gd name="adj1" fmla="val 149343"/>
            </a:avLst>
          </a:prstGeom>
          <a:ln w="57150" cap="flat" cmpd="sng">
            <a:solidFill>
              <a:srgbClr val="FF00FF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62" name="直接箭头连接符 61"/>
          <p:cNvCxnSpPr>
            <a:stCxn id="114692" idx="3"/>
            <a:endCxn id="114693" idx="1"/>
          </p:cNvCxnSpPr>
          <p:nvPr/>
        </p:nvCxnSpPr>
        <p:spPr>
          <a:xfrm flipV="1">
            <a:off x="4067175" y="4365625"/>
            <a:ext cx="2520950" cy="576263"/>
          </a:xfrm>
          <a:prstGeom prst="straightConnector1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4" name="直接箭头连接符 63"/>
          <p:cNvCxnSpPr>
            <a:stCxn id="114692" idx="3"/>
            <a:endCxn id="114693" idx="1"/>
          </p:cNvCxnSpPr>
          <p:nvPr/>
        </p:nvCxnSpPr>
        <p:spPr>
          <a:xfrm flipV="1">
            <a:off x="4067175" y="3429000"/>
            <a:ext cx="1800225" cy="1439863"/>
          </a:xfrm>
          <a:prstGeom prst="straightConnector1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8" name="直接箭头连接符 67"/>
          <p:cNvCxnSpPr>
            <a:stCxn id="114692" idx="3"/>
            <a:endCxn id="114693" idx="1"/>
          </p:cNvCxnSpPr>
          <p:nvPr/>
        </p:nvCxnSpPr>
        <p:spPr>
          <a:xfrm flipV="1">
            <a:off x="4067175" y="3429000"/>
            <a:ext cx="3097213" cy="1439863"/>
          </a:xfrm>
          <a:prstGeom prst="straightConnector1">
            <a:avLst/>
          </a:prstGeom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9248" name="WordArt 25"/>
          <p:cNvSpPr>
            <a:spLocks noTextEdit="1"/>
          </p:cNvSpPr>
          <p:nvPr/>
        </p:nvSpPr>
        <p:spPr>
          <a:xfrm>
            <a:off x="7092950" y="1628775"/>
            <a:ext cx="11509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59"/>
              </a:avLst>
            </a:prstTxWarp>
            <a:normAutofit/>
          </a:bodyPr>
          <a:p>
            <a:pPr algn="ctr"/>
            <a:r>
              <a:rPr lang="zh-CN" altLang="en-US" sz="12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家谱</a:t>
            </a:r>
            <a:endParaRPr lang="zh-CN" altLang="en-US" sz="12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4438" y="2324100"/>
            <a:ext cx="4659312" cy="7080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eaLnBrk="0" hangingPunct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 big family!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1238" y="-141287"/>
            <a:ext cx="3140075" cy="708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grandparent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638" y="2363788"/>
            <a:ext cx="1828800" cy="5492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parent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66675" y="6099175"/>
            <a:ext cx="3397250" cy="708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younger  sister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08375" y="6116638"/>
            <a:ext cx="3086100" cy="646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90000"/>
              </a:lnSpc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elder brother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6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1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8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9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4" grpId="0" animBg="1"/>
      <p:bldP spid="114705" grpId="0" animBg="1"/>
      <p:bldP spid="114716" grpId="0" animBg="1"/>
      <p:bldP spid="114717" grpId="0" animBg="1"/>
      <p:bldP spid="2" grpId="0" animBg="1"/>
      <p:bldP spid="6" grpId="0" bldLvl="0" animBg="1"/>
      <p:bldP spid="7" grpId="0" bldLvl="0" animBg="1"/>
      <p:bldP spid="8" grpId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 Box 5"/>
          <p:cNvSpPr txBox="1"/>
          <p:nvPr/>
        </p:nvSpPr>
        <p:spPr>
          <a:xfrm>
            <a:off x="5219700" y="1700213"/>
            <a:ext cx="30972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Tony’s uncle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2" name="Text Box 6"/>
          <p:cNvSpPr txBox="1"/>
          <p:nvPr/>
        </p:nvSpPr>
        <p:spPr>
          <a:xfrm>
            <a:off x="5292725" y="4724400"/>
            <a:ext cx="309721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D.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Tony’s aunt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3" name="Text Box 7"/>
          <p:cNvSpPr txBox="1"/>
          <p:nvPr/>
        </p:nvSpPr>
        <p:spPr>
          <a:xfrm>
            <a:off x="5219700" y="2781300"/>
            <a:ext cx="34925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Tony’s cousins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4" name="WordArt 8" descr="窄竖线"/>
          <p:cNvSpPr>
            <a:spLocks noTextEdit="1"/>
          </p:cNvSpPr>
          <p:nvPr/>
        </p:nvSpPr>
        <p:spPr>
          <a:xfrm>
            <a:off x="3492500" y="5734050"/>
            <a:ext cx="51831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1. Listen and match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15365" name="Text Box 9"/>
          <p:cNvSpPr txBox="1"/>
          <p:nvPr/>
        </p:nvSpPr>
        <p:spPr>
          <a:xfrm>
            <a:off x="684213" y="3860800"/>
            <a:ext cx="15843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Mike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6" name="Text Box 10"/>
          <p:cNvSpPr txBox="1"/>
          <p:nvPr/>
        </p:nvSpPr>
        <p:spPr>
          <a:xfrm>
            <a:off x="684213" y="3068638"/>
            <a:ext cx="15113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Paul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7" name="Text Box 11"/>
          <p:cNvSpPr txBox="1"/>
          <p:nvPr/>
        </p:nvSpPr>
        <p:spPr>
          <a:xfrm>
            <a:off x="684213" y="2349500"/>
            <a:ext cx="16573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Liz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8" name="Text Box 12"/>
          <p:cNvSpPr txBox="1"/>
          <p:nvPr/>
        </p:nvSpPr>
        <p:spPr>
          <a:xfrm>
            <a:off x="684213" y="4652963"/>
            <a:ext cx="18732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Helen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5369" name="Picture 13" descr="t01c197a4453a9758e6"/>
          <p:cNvPicPr>
            <a:picLocks noChangeAspect="1"/>
          </p:cNvPicPr>
          <p:nvPr/>
        </p:nvPicPr>
        <p:blipFill>
          <a:blip r:embed="rId2"/>
          <a:srcRect l="19945" r="6924"/>
          <a:stretch>
            <a:fillRect/>
          </a:stretch>
        </p:blipFill>
        <p:spPr>
          <a:xfrm>
            <a:off x="1331913" y="5418138"/>
            <a:ext cx="1584325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0" name="Text Box 21"/>
          <p:cNvSpPr txBox="1"/>
          <p:nvPr/>
        </p:nvSpPr>
        <p:spPr>
          <a:xfrm>
            <a:off x="684213" y="1628775"/>
            <a:ext cx="18732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Linda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1" name="Text Box 22"/>
          <p:cNvSpPr txBox="1"/>
          <p:nvPr/>
        </p:nvSpPr>
        <p:spPr>
          <a:xfrm>
            <a:off x="5219700" y="3789363"/>
            <a:ext cx="30972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C.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Tony’s sister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72" name="WordArt 30"/>
          <p:cNvSpPr>
            <a:spLocks noTextEdit="1"/>
          </p:cNvSpPr>
          <p:nvPr/>
        </p:nvSpPr>
        <p:spPr>
          <a:xfrm>
            <a:off x="611188" y="763588"/>
            <a:ext cx="40322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Who are they ?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pic>
        <p:nvPicPr>
          <p:cNvPr id="2" name="Unit 1-activity 3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7430" y="541845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6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5"/>
          <p:cNvSpPr txBox="1"/>
          <p:nvPr/>
        </p:nvSpPr>
        <p:spPr>
          <a:xfrm>
            <a:off x="5219700" y="1700213"/>
            <a:ext cx="30972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Tony’s uncle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6" name="Text Box 6"/>
          <p:cNvSpPr txBox="1"/>
          <p:nvPr/>
        </p:nvSpPr>
        <p:spPr>
          <a:xfrm>
            <a:off x="5292725" y="4724400"/>
            <a:ext cx="309721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D.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Tony’s aunt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Text Box 7"/>
          <p:cNvSpPr txBox="1"/>
          <p:nvPr/>
        </p:nvSpPr>
        <p:spPr>
          <a:xfrm>
            <a:off x="5219700" y="2781300"/>
            <a:ext cx="34925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Tony’s cousins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8" name="WordArt 8" descr="窄竖线"/>
          <p:cNvSpPr>
            <a:spLocks noTextEdit="1"/>
          </p:cNvSpPr>
          <p:nvPr/>
        </p:nvSpPr>
        <p:spPr>
          <a:xfrm>
            <a:off x="3492500" y="5734050"/>
            <a:ext cx="518318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1. Listen and match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16389" name="Text Box 9"/>
          <p:cNvSpPr txBox="1"/>
          <p:nvPr/>
        </p:nvSpPr>
        <p:spPr>
          <a:xfrm>
            <a:off x="684213" y="3860800"/>
            <a:ext cx="15843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Mike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0" name="Text Box 10"/>
          <p:cNvSpPr txBox="1"/>
          <p:nvPr/>
        </p:nvSpPr>
        <p:spPr>
          <a:xfrm>
            <a:off x="684213" y="3068638"/>
            <a:ext cx="15113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Paul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1" name="Text Box 11"/>
          <p:cNvSpPr txBox="1"/>
          <p:nvPr/>
        </p:nvSpPr>
        <p:spPr>
          <a:xfrm>
            <a:off x="684213" y="2349500"/>
            <a:ext cx="16573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Liz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2" name="Text Box 12"/>
          <p:cNvSpPr txBox="1"/>
          <p:nvPr/>
        </p:nvSpPr>
        <p:spPr>
          <a:xfrm>
            <a:off x="684213" y="4652963"/>
            <a:ext cx="187325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5. Helen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6393" name="Picture 13" descr="t01c197a4453a9758e6"/>
          <p:cNvPicPr>
            <a:picLocks noChangeAspect="1"/>
          </p:cNvPicPr>
          <p:nvPr/>
        </p:nvPicPr>
        <p:blipFill>
          <a:blip r:embed="rId2"/>
          <a:srcRect l="19945" r="6924"/>
          <a:stretch>
            <a:fillRect/>
          </a:stretch>
        </p:blipFill>
        <p:spPr>
          <a:xfrm>
            <a:off x="1331913" y="5418138"/>
            <a:ext cx="1584325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Text Box 21"/>
          <p:cNvSpPr txBox="1"/>
          <p:nvPr/>
        </p:nvSpPr>
        <p:spPr>
          <a:xfrm>
            <a:off x="684213" y="1628775"/>
            <a:ext cx="18732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Linda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5" name="Text Box 22"/>
          <p:cNvSpPr txBox="1"/>
          <p:nvPr/>
        </p:nvSpPr>
        <p:spPr>
          <a:xfrm>
            <a:off x="5219700" y="3789363"/>
            <a:ext cx="30972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C.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Tony’s sister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807" name="Line 23"/>
          <p:cNvSpPr/>
          <p:nvPr/>
        </p:nvSpPr>
        <p:spPr>
          <a:xfrm>
            <a:off x="2268538" y="2060575"/>
            <a:ext cx="3024187" cy="1944688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8808" name="Line 24"/>
          <p:cNvSpPr/>
          <p:nvPr/>
        </p:nvSpPr>
        <p:spPr>
          <a:xfrm>
            <a:off x="1835150" y="2708275"/>
            <a:ext cx="3529013" cy="2376488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8811" name="Line 27"/>
          <p:cNvSpPr/>
          <p:nvPr/>
        </p:nvSpPr>
        <p:spPr>
          <a:xfrm flipV="1">
            <a:off x="1979613" y="1989138"/>
            <a:ext cx="3384550" cy="1439862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8812" name="Line 28"/>
          <p:cNvSpPr/>
          <p:nvPr/>
        </p:nvSpPr>
        <p:spPr>
          <a:xfrm flipV="1">
            <a:off x="2124075" y="2997200"/>
            <a:ext cx="3168650" cy="1223963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18813" name="Line 29"/>
          <p:cNvSpPr/>
          <p:nvPr/>
        </p:nvSpPr>
        <p:spPr>
          <a:xfrm flipV="1">
            <a:off x="2268538" y="3141663"/>
            <a:ext cx="3024187" cy="1800225"/>
          </a:xfrm>
          <a:prstGeom prst="line">
            <a:avLst/>
          </a:prstGeom>
          <a:ln w="254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401" name="WordArt 30"/>
          <p:cNvSpPr>
            <a:spLocks noTextEdit="1"/>
          </p:cNvSpPr>
          <p:nvPr/>
        </p:nvSpPr>
        <p:spPr>
          <a:xfrm>
            <a:off x="611188" y="763588"/>
            <a:ext cx="40322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Who are they ?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p>
            <a:pPr>
              <a:buNone/>
            </a:pPr>
            <a:endParaRPr lang="zh-CN" altLang="en-US" dirty="0"/>
          </a:p>
        </p:txBody>
      </p:sp>
      <p:pic>
        <p:nvPicPr>
          <p:cNvPr id="4" name="Unit 1-activity 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762" y="5229225"/>
            <a:ext cx="609600" cy="609600"/>
          </a:xfrm>
          <a:solidFill>
            <a:srgbClr val="FF0000"/>
          </a:solidFill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" y="263525"/>
            <a:ext cx="8494713" cy="6599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WordArt 4" descr="窄竖线"/>
          <p:cNvSpPr>
            <a:spLocks noTextEdit="1"/>
          </p:cNvSpPr>
          <p:nvPr/>
        </p:nvSpPr>
        <p:spPr>
          <a:xfrm>
            <a:off x="611188" y="404813"/>
            <a:ext cx="69135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zh-CN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Read</a:t>
            </a:r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 and answer the questions.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17410" name="Text Box 8"/>
          <p:cNvSpPr txBox="1"/>
          <p:nvPr/>
        </p:nvSpPr>
        <p:spPr>
          <a:xfrm>
            <a:off x="468313" y="1268413"/>
            <a:ext cx="7848600" cy="4276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Are Tony’s dad’s parents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left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Where is Tony's aunt, Liz?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Where are Mike and Helen?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7411" name="Picture 30" descr="question_pop_up_from_box_rotate_hg_cl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413" y="387350"/>
            <a:ext cx="1795462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WordArt 4" descr="窄竖线"/>
          <p:cNvSpPr>
            <a:spLocks noTextEdit="1"/>
          </p:cNvSpPr>
          <p:nvPr/>
        </p:nvSpPr>
        <p:spPr>
          <a:xfrm>
            <a:off x="611188" y="404813"/>
            <a:ext cx="691356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altLang="zh-CN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Read </a:t>
            </a:r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and answer the questions.</a:t>
            </a:r>
            <a:endParaRPr lang="zh-CN" altLang="en-US" sz="360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  <p:sp>
        <p:nvSpPr>
          <p:cNvPr id="120840" name="Text Box 8"/>
          <p:cNvSpPr txBox="1"/>
          <p:nvPr/>
        </p:nvSpPr>
        <p:spPr>
          <a:xfrm>
            <a:off x="468313" y="1268413"/>
            <a:ext cx="7848600" cy="4276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Are Tony’s dad’s parents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left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Where is Tony's aunt, Liz?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Where are Mike and Helen?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8435" name="Picture 30" descr="question_pop_up_from_box_rotate_hg_cl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413" y="387350"/>
            <a:ext cx="1795462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43" name="Text Box 11"/>
          <p:cNvSpPr txBox="1"/>
          <p:nvPr/>
        </p:nvSpPr>
        <p:spPr>
          <a:xfrm>
            <a:off x="900113" y="1989138"/>
            <a:ext cx="29511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No, they aren’t.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44" name="Text Box 12"/>
          <p:cNvSpPr txBox="1"/>
          <p:nvPr/>
        </p:nvSpPr>
        <p:spPr>
          <a:xfrm>
            <a:off x="3779838" y="1989138"/>
            <a:ext cx="37433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They’re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 the right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46" name="Text Box 14"/>
          <p:cNvSpPr txBox="1"/>
          <p:nvPr/>
        </p:nvSpPr>
        <p:spPr>
          <a:xfrm>
            <a:off x="900113" y="3457575"/>
            <a:ext cx="68770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 is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 to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his mother.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20" name="文本框 2"/>
          <p:cNvSpPr txBox="1"/>
          <p:nvPr/>
        </p:nvSpPr>
        <p:spPr>
          <a:xfrm>
            <a:off x="900113" y="4962525"/>
            <a:ext cx="4570412" cy="5826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0" hangingPunct="0"/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are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front of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Paul.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/>
      <p:bldP spid="120843" grpId="0"/>
      <p:bldP spid="120844" grpId="0"/>
      <p:bldP spid="120846" grpId="0"/>
      <p:bldP spid="13320" grpId="0"/>
    </p:bldLst>
  </p:timing>
</p:sld>
</file>

<file path=ppt/theme/theme1.xml><?xml version="1.0" encoding="utf-8"?>
<a:theme xmlns:a="http://schemas.openxmlformats.org/drawingml/2006/main" name="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AAAAA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206TGp_window_light_v2</Template>
  <TotalTime>0</TotalTime>
  <Words>2505</Words>
  <Application>WPS 演示</Application>
  <PresentationFormat>全屏显示(4:3)</PresentationFormat>
  <Paragraphs>261</Paragraphs>
  <Slides>18</Slides>
  <Notes>2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黑体</vt:lpstr>
      <vt:lpstr>Verdana</vt:lpstr>
      <vt:lpstr>Arial Black</vt:lpstr>
      <vt:lpstr>微软雅黑</vt:lpstr>
      <vt:lpstr>Arial Unicode MS</vt:lpstr>
      <vt:lpstr>206TGp_window_light_v2</vt:lpstr>
      <vt:lpstr>1_206TGp_window_light_v2</vt:lpstr>
      <vt:lpstr>2_206TGp_window_light_v2</vt:lpstr>
      <vt:lpstr>3_206TGp_window_light_v2</vt:lpstr>
      <vt:lpstr>PowerPoint 演示文稿</vt:lpstr>
      <vt:lpstr>Phonetic symbols</vt:lpstr>
      <vt:lpstr>Words and expressions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Dictation: Words and expressions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杨晔</cp:lastModifiedBy>
  <cp:revision>504</cp:revision>
  <dcterms:created xsi:type="dcterms:W3CDTF">2015-01-02T12:52:00Z</dcterms:created>
  <dcterms:modified xsi:type="dcterms:W3CDTF">2021-01-17T10:06:08Z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