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</p:sldMasterIdLst>
  <p:sldIdLst>
    <p:sldId id="356" r:id="rId5"/>
    <p:sldId id="261" r:id="rId6"/>
    <p:sldId id="275" r:id="rId7"/>
    <p:sldId id="276" r:id="rId8"/>
    <p:sldId id="309" r:id="rId9"/>
    <p:sldId id="304" r:id="rId10"/>
    <p:sldId id="305" r:id="rId11"/>
    <p:sldId id="310" r:id="rId12"/>
    <p:sldId id="306" r:id="rId13"/>
    <p:sldId id="307" r:id="rId14"/>
    <p:sldId id="313" r:id="rId15"/>
    <p:sldId id="308" r:id="rId16"/>
    <p:sldId id="263" r:id="rId17"/>
    <p:sldId id="262" r:id="rId18"/>
    <p:sldId id="283" r:id="rId19"/>
    <p:sldId id="284" r:id="rId20"/>
    <p:sldId id="269" r:id="rId21"/>
    <p:sldId id="354" r:id="rId22"/>
    <p:sldId id="267" r:id="rId23"/>
    <p:sldId id="355" r:id="rId24"/>
    <p:sldId id="268" r:id="rId25"/>
    <p:sldId id="273" r:id="rId26"/>
    <p:sldId id="274" r:id="rId27"/>
    <p:sldId id="311" r:id="rId28"/>
    <p:sldId id="270" r:id="rId29"/>
    <p:sldId id="271" r:id="rId30"/>
    <p:sldId id="272" r:id="rId31"/>
    <p:sldId id="314" r:id="rId32"/>
    <p:sldId id="286" r:id="rId33"/>
    <p:sldId id="285" r:id="rId34"/>
    <p:sldId id="315" r:id="rId35"/>
    <p:sldId id="293" r:id="rId36"/>
    <p:sldId id="316" r:id="rId37"/>
    <p:sldId id="288" r:id="rId38"/>
    <p:sldId id="317" r:id="rId39"/>
    <p:sldId id="289" r:id="rId40"/>
    <p:sldId id="290" r:id="rId41"/>
    <p:sldId id="318" r:id="rId42"/>
    <p:sldId id="291" r:id="rId43"/>
    <p:sldId id="292" r:id="rId44"/>
    <p:sldId id="319" r:id="rId45"/>
    <p:sldId id="294" r:id="rId46"/>
    <p:sldId id="295" r:id="rId47"/>
    <p:sldId id="300" r:id="rId48"/>
    <p:sldId id="301" r:id="rId49"/>
    <p:sldId id="357" r:id="rId50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CF5C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8"/>
    <p:restoredTop sz="93775"/>
  </p:normalViewPr>
  <p:slideViewPr>
    <p:cSldViewPr showGuides="1">
      <p:cViewPr varScale="1">
        <p:scale>
          <a:sx n="90" d="100"/>
          <a:sy n="90" d="100"/>
        </p:scale>
        <p:origin x="-99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slide" Target="slides/slide46.xml"/><Relationship Id="rId5" Type="http://schemas.openxmlformats.org/officeDocument/2006/relationships/slide" Target="slides/slide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10350" y="339725"/>
            <a:ext cx="1993900" cy="58372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39725"/>
            <a:ext cx="5866112" cy="5837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Freeform 14"/>
          <p:cNvSpPr/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800"/>
          </a:p>
        </p:txBody>
      </p:sp>
      <p:sp>
        <p:nvSpPr>
          <p:cNvPr id="10" name="Freeform 18"/>
          <p:cNvSpPr/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800"/>
          </a:p>
        </p:txBody>
      </p:sp>
      <p:sp>
        <p:nvSpPr>
          <p:cNvPr id="11" name="Freeform 22"/>
          <p:cNvSpPr/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800"/>
          </a:p>
        </p:txBody>
      </p:sp>
      <p:sp>
        <p:nvSpPr>
          <p:cNvPr id="12" name="Freeform 26"/>
          <p:cNvSpPr/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800"/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333375"/>
            <a:ext cx="8229600" cy="57927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47D3D-5B93-464F-863E-26600F25F879}" type="datetimeFigureOut">
              <a:rPr lang="zh-CN" altLang="en-US"/>
            </a:fld>
            <a:endParaRPr lang="en-US" altLang="zh-CN"/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4A924-A588-4F92-93DE-99BB9BB3D5AB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10350" y="339725"/>
            <a:ext cx="1993900" cy="58372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39725"/>
            <a:ext cx="5866112" cy="5837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矩形 1"/>
          <p:cNvSpPr>
            <a:spLocks noChangeArrowheads="1"/>
          </p:cNvSpPr>
          <p:nvPr/>
        </p:nvSpPr>
        <p:spPr bwMode="auto">
          <a:xfrm>
            <a:off x="0" y="0"/>
            <a:ext cx="9153525" cy="6480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27" name="矩形 7"/>
          <p:cNvSpPr>
            <a:spLocks noChangeArrowheads="1"/>
          </p:cNvSpPr>
          <p:nvPr/>
        </p:nvSpPr>
        <p:spPr bwMode="auto">
          <a:xfrm>
            <a:off x="0" y="0"/>
            <a:ext cx="6300788" cy="3429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292" name="标题占位符 1"/>
          <p:cNvSpPr>
            <a:spLocks noGrp="1"/>
          </p:cNvSpPr>
          <p:nvPr>
            <p:ph type="title"/>
          </p:nvPr>
        </p:nvSpPr>
        <p:spPr>
          <a:xfrm>
            <a:off x="1825625" y="339725"/>
            <a:ext cx="6778625" cy="7778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9" name="矩形 6"/>
          <p:cNvSpPr>
            <a:spLocks noChangeArrowheads="1"/>
          </p:cNvSpPr>
          <p:nvPr/>
        </p:nvSpPr>
        <p:spPr bwMode="auto">
          <a:xfrm>
            <a:off x="2124075" y="0"/>
            <a:ext cx="7019925" cy="347663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30" name="矩形 6"/>
          <p:cNvSpPr>
            <a:spLocks noChangeArrowheads="1"/>
          </p:cNvSpPr>
          <p:nvPr/>
        </p:nvSpPr>
        <p:spPr bwMode="auto">
          <a:xfrm>
            <a:off x="0" y="6742113"/>
            <a:ext cx="7380288" cy="115888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Medium" panose="020B06030201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hf sldNum="0" hdr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800" b="1" i="0" u="none" kern="1200" baseline="0">
          <a:solidFill>
            <a:srgbClr val="716F70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矩形 1"/>
          <p:cNvSpPr/>
          <p:nvPr userDrawn="1"/>
        </p:nvSpPr>
        <p:spPr>
          <a:xfrm>
            <a:off x="0" y="0"/>
            <a:ext cx="9153525" cy="64801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algn="ctr"/>
            <a:endParaRPr lang="zh-CN" altLang="en-US" sz="3200" dirty="0">
              <a:solidFill>
                <a:srgbClr val="FFFFFF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7" name="矩形 7"/>
          <p:cNvSpPr/>
          <p:nvPr/>
        </p:nvSpPr>
        <p:spPr>
          <a:xfrm>
            <a:off x="0" y="0"/>
            <a:ext cx="6300788" cy="342900"/>
          </a:xfrm>
          <a:prstGeom prst="rect">
            <a:avLst/>
          </a:prstGeom>
          <a:solidFill>
            <a:srgbClr val="FFCC00"/>
          </a:solidFill>
          <a:ln w="9525">
            <a:noFill/>
          </a:ln>
        </p:spPr>
        <p:txBody>
          <a:bodyPr anchor="ctr"/>
          <a:p>
            <a:pPr lvl="0" algn="ctr"/>
            <a:endParaRPr lang="zh-CN" altLang="en-US" sz="3200" dirty="0">
              <a:solidFill>
                <a:srgbClr val="FFFFFF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28" name="标题占位符 1"/>
          <p:cNvSpPr>
            <a:spLocks noGrp="1"/>
          </p:cNvSpPr>
          <p:nvPr>
            <p:ph type="title"/>
          </p:nvPr>
        </p:nvSpPr>
        <p:spPr>
          <a:xfrm>
            <a:off x="1825625" y="339725"/>
            <a:ext cx="6778625" cy="7778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9" name="矩形 6"/>
          <p:cNvSpPr/>
          <p:nvPr/>
        </p:nvSpPr>
        <p:spPr>
          <a:xfrm>
            <a:off x="2124075" y="0"/>
            <a:ext cx="7019925" cy="347663"/>
          </a:xfrm>
          <a:prstGeom prst="rect">
            <a:avLst/>
          </a:prstGeom>
          <a:solidFill>
            <a:srgbClr val="339966"/>
          </a:solidFill>
          <a:ln w="9525">
            <a:noFill/>
          </a:ln>
        </p:spPr>
        <p:txBody>
          <a:bodyPr anchor="ctr"/>
          <a:p>
            <a:pPr lvl="0" algn="ctr"/>
            <a:endParaRPr lang="zh-CN" altLang="en-US" sz="3200" dirty="0">
              <a:solidFill>
                <a:srgbClr val="FFFFFF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30" name="矩形 6"/>
          <p:cNvSpPr/>
          <p:nvPr userDrawn="1"/>
        </p:nvSpPr>
        <p:spPr>
          <a:xfrm>
            <a:off x="0" y="6742113"/>
            <a:ext cx="7380288" cy="115887"/>
          </a:xfrm>
          <a:prstGeom prst="rect">
            <a:avLst/>
          </a:prstGeom>
          <a:solidFill>
            <a:srgbClr val="339966"/>
          </a:solidFill>
          <a:ln w="9525">
            <a:noFill/>
          </a:ln>
        </p:spPr>
        <p:txBody>
          <a:bodyPr anchor="ctr"/>
          <a:p>
            <a:pPr lvl="0" algn="ctr"/>
            <a:endParaRPr lang="zh-CN" altLang="en-US" sz="3200" dirty="0">
              <a:solidFill>
                <a:srgbClr val="FFFFFF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random/>
  </p:transition>
  <p:hf sldNum="0" hdr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800" b="1" i="0" u="none" kern="1200" baseline="0">
          <a:solidFill>
            <a:srgbClr val="716F70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b="0" i="0" u="none" kern="1200" baseline="0">
          <a:solidFill>
            <a:srgbClr val="716F70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0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hyperlink" Target="&#38142;&#25509;&#36164;&#28304;/Module%208%20Unit%201%20Activity%202.mp3" TargetMode="External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hyperlink" Target="&#38142;&#25509;&#36164;&#28304;/Module%208%20Unit%201%20Activity%203.avi" TargetMode="Externa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GIF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0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WordArt 3"/>
          <p:cNvSpPr>
            <a:spLocks noTextEdit="1"/>
          </p:cNvSpPr>
          <p:nvPr/>
        </p:nvSpPr>
        <p:spPr>
          <a:xfrm>
            <a:off x="2895600" y="1981200"/>
            <a:ext cx="581977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 lnSpcReduction="20000"/>
          </a:bodyPr>
          <a:p>
            <a:pPr algn="ctr"/>
            <a:r>
              <a:rPr lang="zh-CN" altLang="en-US" sz="3600">
                <a:ln w="9525" cap="flat" cmpd="sng">
                  <a:solidFill>
                    <a:srgbClr val="9933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9933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外研八年级（下） 授课教师 杨晔</a:t>
            </a:r>
            <a:endParaRPr lang="en-US" altLang="zh-CN" sz="3600">
              <a:ln w="9525" cap="flat" cmpd="sng">
                <a:solidFill>
                  <a:srgbClr val="993300"/>
                </a:solidFill>
                <a:prstDash val="solid"/>
                <a:headEnd type="none" w="med" len="med"/>
                <a:tailEnd type="none" w="med" len="med"/>
              </a:ln>
              <a:solidFill>
                <a:srgbClr val="9933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3075" name="Picture 4" descr="QQ截图201212281523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14600"/>
            <a:ext cx="9144000" cy="434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5" descr="QQ截图20121228152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28600"/>
            <a:ext cx="3581400" cy="1446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游戏原声 - Theme From SWAT-Rhythm Heritage [mqms]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9665" y="52260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2706" name="矩形 72705"/>
          <p:cNvSpPr/>
          <p:nvPr/>
        </p:nvSpPr>
        <p:spPr>
          <a:xfrm>
            <a:off x="4367213" y="852488"/>
            <a:ext cx="4319587" cy="609600"/>
          </a:xfrm>
          <a:prstGeom prst="rect">
            <a:avLst/>
          </a:prstGeom>
          <a:noFill/>
          <a:ln w="9525">
            <a:noFill/>
          </a:ln>
        </p:spPr>
        <p:txBody>
          <a:bodyPr lIns="91431" tIns="45716" rIns="91431" bIns="45716" anchor="ctr">
            <a:spAutoFit/>
          </a:bodyPr>
          <a:p>
            <a:r>
              <a:rPr lang="en-US" altLang="zh-CN" sz="3400" b="1">
                <a:solidFill>
                  <a:srgbClr val="0000CC"/>
                </a:solidFill>
                <a:latin typeface="Times New Roman" panose="02020603050405020304" pitchFamily="18" charset="0"/>
              </a:rPr>
              <a:t>the Statue of Liberty </a:t>
            </a:r>
            <a:endParaRPr lang="en-US" altLang="zh-CN" sz="34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07" name="直接连接符 72706"/>
          <p:cNvSpPr/>
          <p:nvPr/>
        </p:nvSpPr>
        <p:spPr>
          <a:xfrm>
            <a:off x="6553200" y="1546225"/>
            <a:ext cx="0" cy="1079500"/>
          </a:xfrm>
          <a:prstGeom prst="line">
            <a:avLst/>
          </a:prstGeom>
          <a:ln w="57150" cap="flat" cmpd="sng">
            <a:solidFill>
              <a:srgbClr val="00FF00"/>
            </a:solidFill>
            <a:prstDash val="solid"/>
            <a:headEnd type="none" w="med" len="med"/>
            <a:tailEnd type="stealth" w="med" len="med"/>
          </a:ln>
        </p:spPr>
      </p:sp>
      <p:sp>
        <p:nvSpPr>
          <p:cNvPr id="72708" name="文本框 72707"/>
          <p:cNvSpPr txBox="1"/>
          <p:nvPr/>
        </p:nvSpPr>
        <p:spPr>
          <a:xfrm>
            <a:off x="5518150" y="2663825"/>
            <a:ext cx="2065338" cy="609600"/>
          </a:xfrm>
          <a:prstGeom prst="rect">
            <a:avLst/>
          </a:prstGeom>
          <a:noFill/>
          <a:ln w="9525">
            <a:noFill/>
          </a:ln>
        </p:spPr>
        <p:txBody>
          <a:bodyPr wrap="none" lIns="91431" tIns="45716" rIns="91431" bIns="45716" anchor="t">
            <a:spAutoFit/>
          </a:bodyPr>
          <a:p>
            <a:r>
              <a:rPr lang="en-US" altLang="zh-C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New York</a:t>
            </a:r>
            <a:endParaRPr lang="en-US" altLang="zh-CN" sz="3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10" name="文本框 72709"/>
          <p:cNvSpPr txBox="1"/>
          <p:nvPr/>
        </p:nvSpPr>
        <p:spPr>
          <a:xfrm>
            <a:off x="838200" y="3743325"/>
            <a:ext cx="2884488" cy="609600"/>
          </a:xfrm>
          <a:prstGeom prst="rect">
            <a:avLst/>
          </a:prstGeom>
          <a:noFill/>
          <a:ln w="9525">
            <a:noFill/>
          </a:ln>
        </p:spPr>
        <p:txBody>
          <a:bodyPr wrap="none" lIns="91431" tIns="45716" rIns="91431" bIns="45716" anchor="t">
            <a:spAutoFit/>
          </a:bodyPr>
          <a:p>
            <a:r>
              <a:rPr lang="en-US" altLang="zh-CN" sz="3400" b="1">
                <a:solidFill>
                  <a:srgbClr val="0000CC"/>
                </a:solidFill>
                <a:latin typeface="Times New Roman" panose="02020603050405020304" pitchFamily="18" charset="0"/>
              </a:rPr>
              <a:t>Fuji Mountain</a:t>
            </a:r>
            <a:endParaRPr lang="en-US" altLang="zh-CN" sz="34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11" name="直接连接符 72710"/>
          <p:cNvSpPr/>
          <p:nvPr/>
        </p:nvSpPr>
        <p:spPr>
          <a:xfrm>
            <a:off x="2209800" y="4364038"/>
            <a:ext cx="0" cy="1150937"/>
          </a:xfrm>
          <a:prstGeom prst="line">
            <a:avLst/>
          </a:prstGeom>
          <a:ln w="57150" cap="flat" cmpd="sng">
            <a:solidFill>
              <a:srgbClr val="00FF00"/>
            </a:solidFill>
            <a:prstDash val="solid"/>
            <a:headEnd type="none" w="med" len="med"/>
            <a:tailEnd type="stealth" w="med" len="med"/>
          </a:ln>
        </p:spPr>
      </p:sp>
      <p:sp>
        <p:nvSpPr>
          <p:cNvPr id="72712" name="文本框 72711"/>
          <p:cNvSpPr txBox="1"/>
          <p:nvPr/>
        </p:nvSpPr>
        <p:spPr>
          <a:xfrm>
            <a:off x="1487488" y="5543550"/>
            <a:ext cx="1311275" cy="609600"/>
          </a:xfrm>
          <a:prstGeom prst="rect">
            <a:avLst/>
          </a:prstGeom>
          <a:noFill/>
          <a:ln w="9525">
            <a:noFill/>
          </a:ln>
        </p:spPr>
        <p:txBody>
          <a:bodyPr wrap="none" lIns="91431" tIns="45716" rIns="91431" bIns="45716" anchor="t">
            <a:spAutoFit/>
          </a:bodyPr>
          <a:p>
            <a:r>
              <a:rPr lang="en-US" altLang="zh-C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Japan</a:t>
            </a:r>
            <a:endParaRPr lang="en-US" altLang="zh-CN" sz="3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2714" name="图片 72713" descr="7741672_002800944170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609600"/>
            <a:ext cx="4038600" cy="274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5" name="图片 72714" descr="20128685716367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581400"/>
            <a:ext cx="4495800" cy="2811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72708" grpId="0"/>
      <p:bldP spid="72710" grpId="0"/>
      <p:bldP spid="727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8850" name="图片 78849" descr="边框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9144000" cy="624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8851" name="矩形 78850"/>
          <p:cNvSpPr/>
          <p:nvPr/>
        </p:nvSpPr>
        <p:spPr>
          <a:xfrm>
            <a:off x="1219200" y="2590800"/>
            <a:ext cx="6858000" cy="1981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Listening and vocabulary</a:t>
            </a:r>
            <a:endParaRPr lang="zh-CN" alt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3732" name="图片 73731" descr="beihai_gongyuan-0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3" name="矩形 73732"/>
          <p:cNvSpPr/>
          <p:nvPr/>
        </p:nvSpPr>
        <p:spPr>
          <a:xfrm>
            <a:off x="609600" y="533400"/>
            <a:ext cx="77724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Welcome to Beihai Park</a:t>
            </a:r>
            <a:endParaRPr lang="zh-CN" altLang="en-US" sz="36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66CC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60" name="图片 19459" descr="U1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2057400"/>
            <a:ext cx="7848600" cy="335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1" name="矩形 19460"/>
          <p:cNvSpPr/>
          <p:nvPr/>
        </p:nvSpPr>
        <p:spPr>
          <a:xfrm>
            <a:off x="457200" y="609600"/>
            <a:ext cx="7620000" cy="1127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400" b="1">
                <a:solidFill>
                  <a:srgbClr val="000066"/>
                </a:solidFill>
                <a:latin typeface="Times New Roman" panose="02020603050405020304" pitchFamily="18" charset="0"/>
              </a:rPr>
              <a:t>1. Look at the photo and listen. What is the conversation about?</a:t>
            </a:r>
            <a:endParaRPr lang="en-US" altLang="zh-CN" sz="3400" b="1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3" name="矩形 19462"/>
          <p:cNvSpPr/>
          <p:nvPr/>
        </p:nvSpPr>
        <p:spPr>
          <a:xfrm>
            <a:off x="381000" y="5410200"/>
            <a:ext cx="8305800" cy="6524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15000"/>
              </a:lnSpc>
            </a:pPr>
            <a:r>
              <a:rPr lang="en-US" altLang="zh-CN" sz="3200" b="1" err="1">
                <a:solidFill>
                  <a:srgbClr val="FF0000"/>
                </a:solidFill>
                <a:latin typeface="Times New Roman" panose="02020603050405020304" pitchFamily="18" charset="0"/>
              </a:rPr>
              <a:t>The conversation is about going to Beihai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 Park.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Module 8 Unit 1 Activity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0695" y="111760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8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463" grpId="0"/>
      <p:bldP spid="1946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6" name="矩形 18435"/>
          <p:cNvSpPr/>
          <p:nvPr/>
        </p:nvSpPr>
        <p:spPr>
          <a:xfrm>
            <a:off x="457200" y="1905000"/>
            <a:ext cx="8229600" cy="4359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342900" indent="-342900">
              <a:lnSpc>
                <a:spcPct val="125000"/>
              </a:lnSpc>
              <a:buAutoNum type="arabicPeriod"/>
            </a:pPr>
            <a:r>
              <a:rPr lang="en-US" altLang="zh-CN" sz="3200" b="1">
                <a:latin typeface="Times New Roman" panose="02020603050405020304" pitchFamily="18" charset="0"/>
              </a:rPr>
              <a:t>Tony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has</a:t>
            </a:r>
            <a:r>
              <a:rPr lang="en-US" altLang="zh-CN" sz="32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</a:rPr>
              <a:t>/</a:t>
            </a:r>
            <a:r>
              <a:rPr lang="en-US" altLang="zh-CN" sz="32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hasn't </a:t>
            </a:r>
            <a:r>
              <a:rPr lang="en-US" altLang="zh-CN" sz="3200" b="1" err="1">
                <a:latin typeface="Times New Roman" panose="02020603050405020304" pitchFamily="18" charset="0"/>
              </a:rPr>
              <a:t>heard about Beihai</a:t>
            </a:r>
            <a:r>
              <a:rPr lang="en-US" altLang="zh-CN" sz="3200" b="1">
                <a:latin typeface="Times New Roman" panose="02020603050405020304" pitchFamily="18" charset="0"/>
              </a:rPr>
              <a:t> Park.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25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2. Tony guesses that the park is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very popular</a:t>
            </a:r>
            <a:r>
              <a:rPr lang="en-US" altLang="zh-CN" sz="32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</a:rPr>
              <a:t>/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not very popular</a:t>
            </a:r>
            <a:r>
              <a:rPr lang="en-US" altLang="zh-CN" sz="3200" b="1">
                <a:latin typeface="Times New Roman" panose="02020603050405020304" pitchFamily="18" charset="0"/>
              </a:rPr>
              <a:t>.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25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3. Lingling suggests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that they spend the day there</a:t>
            </a:r>
            <a:r>
              <a:rPr lang="en-US" altLang="zh-CN" sz="32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</a:rPr>
              <a:t>/</a:t>
            </a:r>
            <a:r>
              <a:rPr lang="en-US" altLang="zh-CN" sz="32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Darning and Betty come too</a:t>
            </a:r>
            <a:r>
              <a:rPr lang="en-US" altLang="zh-CN" sz="3200" b="1">
                <a:latin typeface="Times New Roman" panose="02020603050405020304" pitchFamily="18" charset="0"/>
              </a:rPr>
              <a:t>.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25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4. Lingling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 thinks</a:t>
            </a:r>
            <a:r>
              <a:rPr lang="en-US" altLang="zh-CN" sz="32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</a:rPr>
              <a:t>/</a:t>
            </a:r>
            <a:r>
              <a:rPr lang="en-US" altLang="zh-CN" sz="32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doesn't think</a:t>
            </a:r>
            <a:r>
              <a:rPr lang="en-US" altLang="zh-CN" sz="3200" b="1">
                <a:latin typeface="Times New Roman" panose="02020603050405020304" pitchFamily="18" charset="0"/>
              </a:rPr>
              <a:t> the park will be busy.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sp>
        <p:nvSpPr>
          <p:cNvPr id="18438" name="矩形 18437"/>
          <p:cNvSpPr/>
          <p:nvPr/>
        </p:nvSpPr>
        <p:spPr>
          <a:xfrm>
            <a:off x="533400" y="777875"/>
            <a:ext cx="7620000" cy="1127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400" b="1">
                <a:solidFill>
                  <a:srgbClr val="000066"/>
                </a:solidFill>
                <a:latin typeface="Times New Roman" panose="02020603050405020304" pitchFamily="18" charset="0"/>
              </a:rPr>
              <a:t>2. Listen again and choose the correct answer. </a:t>
            </a:r>
            <a:endParaRPr lang="en-US" altLang="zh-CN" sz="3400" b="1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40" name="椭圆 18439"/>
          <p:cNvSpPr/>
          <p:nvPr/>
        </p:nvSpPr>
        <p:spPr>
          <a:xfrm>
            <a:off x="1828800" y="2133600"/>
            <a:ext cx="7620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8441" name="椭圆 18440"/>
          <p:cNvSpPr/>
          <p:nvPr/>
        </p:nvSpPr>
        <p:spPr>
          <a:xfrm>
            <a:off x="6019800" y="2667000"/>
            <a:ext cx="23622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8442" name="椭圆 18441"/>
          <p:cNvSpPr/>
          <p:nvPr/>
        </p:nvSpPr>
        <p:spPr>
          <a:xfrm>
            <a:off x="3962400" y="3886200"/>
            <a:ext cx="44958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8443" name="椭圆 18442"/>
          <p:cNvSpPr/>
          <p:nvPr/>
        </p:nvSpPr>
        <p:spPr>
          <a:xfrm>
            <a:off x="3886200" y="5105400"/>
            <a:ext cx="22860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pic>
        <p:nvPicPr>
          <p:cNvPr id="2" name="Module 8 Unit 1 Activity 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959090" y="42418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3" dur="28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43" name="图片 39942" descr="路飞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0400" y="381000"/>
            <a:ext cx="1377950" cy="175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38" name="矩形 39937"/>
          <p:cNvSpPr/>
          <p:nvPr/>
        </p:nvSpPr>
        <p:spPr>
          <a:xfrm>
            <a:off x="381000" y="1676400"/>
            <a:ext cx="8458200" cy="4330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45000"/>
              </a:lnSpc>
            </a:pPr>
            <a:r>
              <a:rPr lang="en-US" altLang="zh-CN" sz="3200" b="1" err="1">
                <a:latin typeface="Times New Roman" panose="02020603050405020304" pitchFamily="18" charset="0"/>
              </a:rPr>
              <a:t>      Tony: I've heard that Beihai</a:t>
            </a:r>
            <a:r>
              <a:rPr lang="en-US" altLang="zh-CN" sz="3200" b="1">
                <a:latin typeface="Times New Roman" panose="02020603050405020304" pitchFamily="18" charset="0"/>
              </a:rPr>
              <a:t> Park is very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45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             beautiful.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45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Lingling: Yes, it is. Shall we go for a walk there?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45000"/>
              </a:lnSpc>
            </a:pPr>
            <a:r>
              <a:rPr lang="en-US" altLang="zh-CN" sz="3200" b="1" err="1">
                <a:latin typeface="Times New Roman" panose="02020603050405020304" pitchFamily="18" charset="0"/>
              </a:rPr>
              <a:t>      Tony: That's a great idea. Maybe Daming</a:t>
            </a:r>
            <a:r>
              <a:rPr lang="en-US" altLang="zh-CN" sz="3200" b="1">
                <a:latin typeface="Times New Roman" panose="02020603050405020304" pitchFamily="18" charset="0"/>
              </a:rPr>
              <a:t>  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45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             and Betty will come too.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45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Lingling: Let's tell them that we're going to                   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sp>
        <p:nvSpPr>
          <p:cNvPr id="39939" name="矩形 39938"/>
          <p:cNvSpPr/>
          <p:nvPr/>
        </p:nvSpPr>
        <p:spPr>
          <a:xfrm>
            <a:off x="381000" y="836613"/>
            <a:ext cx="2176463" cy="6096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400" b="1" err="1">
                <a:solidFill>
                  <a:srgbClr val="000099"/>
                </a:solidFill>
                <a:latin typeface="Times New Roman" panose="02020603050405020304" pitchFamily="18" charset="0"/>
              </a:rPr>
              <a:t>Tapescript</a:t>
            </a:r>
            <a:endParaRPr lang="en-US" altLang="zh-CN" sz="3400" b="1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9945" name="图片 39944" descr="灰色喇叭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914400"/>
            <a:ext cx="600075" cy="762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5" name="矩形 40964"/>
          <p:cNvSpPr/>
          <p:nvPr/>
        </p:nvSpPr>
        <p:spPr>
          <a:xfrm>
            <a:off x="685800" y="685800"/>
            <a:ext cx="8001000" cy="5214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            spend the day there.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 Tony: I guess it's a very popular place.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             Will there be lots of people there?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Lingling: Well, lots of people go there, but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             it's a big park, so I don't think it'll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             be very busy.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  Tony: I hope not.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pic>
        <p:nvPicPr>
          <p:cNvPr id="40966" name="图片 40965" descr="路飞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7000" y="4419600"/>
            <a:ext cx="1797050" cy="2286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WordArt 2"/>
          <p:cNvSpPr>
            <a:spLocks noTextEdit="1"/>
          </p:cNvSpPr>
          <p:nvPr/>
        </p:nvSpPr>
        <p:spPr>
          <a:xfrm>
            <a:off x="1066800" y="838200"/>
            <a:ext cx="690245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8998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Watch and read</a:t>
            </a:r>
            <a:endParaRPr lang="zh-CN" alt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8998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pic>
        <p:nvPicPr>
          <p:cNvPr id="25603" name="Picture 3" descr="1230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438400"/>
            <a:ext cx="3200400" cy="2246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4" name="Rectangle 4"/>
          <p:cNvSpPr/>
          <p:nvPr/>
        </p:nvSpPr>
        <p:spPr>
          <a:xfrm>
            <a:off x="4648200" y="2286000"/>
            <a:ext cx="3962400" cy="533400"/>
          </a:xfrm>
          <a:prstGeom prst="rect">
            <a:avLst/>
          </a:prstGeom>
          <a:solidFill>
            <a:srgbClr val="FFCC99"/>
          </a:solidFill>
          <a:ln w="9525">
            <a:noFill/>
          </a:ln>
        </p:spPr>
        <p:txBody>
          <a:bodyPr wrap="none" lIns="118515" tIns="59258" rIns="118515" bIns="59258" anchor="ctr"/>
          <a:p>
            <a:pPr algn="ctr" defTabSz="913130"/>
            <a:r>
              <a:rPr lang="en-US" altLang="zh-CN" sz="3200" b="1">
                <a:solidFill>
                  <a:srgbClr val="FF0066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</a:rPr>
              <a:t>Everyday English</a:t>
            </a:r>
            <a:endParaRPr lang="en-US" altLang="zh-CN" sz="3200" b="1">
              <a:solidFill>
                <a:srgbClr val="FF0066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5607" name="文本框 25606"/>
          <p:cNvSpPr txBox="1"/>
          <p:nvPr/>
        </p:nvSpPr>
        <p:spPr>
          <a:xfrm>
            <a:off x="4572000" y="2971800"/>
            <a:ext cx="4267200" cy="30130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• Here we are.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• Wow!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• I can hardly believe…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• That’s too bad.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• Come on!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sp>
        <p:nvSpPr>
          <p:cNvPr id="25608" name="文本框 25607"/>
          <p:cNvSpPr txBox="1"/>
          <p:nvPr/>
        </p:nvSpPr>
        <p:spPr>
          <a:xfrm>
            <a:off x="457200" y="4953000"/>
            <a:ext cx="4548188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2" charset="-122"/>
              </a:rPr>
              <a:t>见视频</a:t>
            </a:r>
            <a:r>
              <a:rPr lang="en-US" altLang="zh-CN" sz="2400" b="1">
                <a:latin typeface="Times New Roman" panose="02020603050405020304" pitchFamily="18" charset="0"/>
                <a:ea typeface="黑体" panose="02010609060101010101" pitchFamily="2" charset="-122"/>
              </a:rPr>
              <a:t>Module 8 Unit 1 Activity 3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Rot="1" noChangeArrowheads="1"/>
          </p:cNvSpPr>
          <p:nvPr/>
        </p:nvSpPr>
        <p:spPr>
          <a:xfrm>
            <a:off x="500063" y="908050"/>
            <a:ext cx="7489825" cy="1584325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95000"/>
              </a:lnSpc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1.Where are </a:t>
            </a:r>
            <a:r>
              <a:rPr lang="en-US" altLang="zh-CN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Lingling</a:t>
            </a:r>
            <a:r>
              <a:rPr lang="en-US" altLang="zh-CN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, Tony and </a:t>
            </a:r>
            <a:r>
              <a:rPr lang="en-US" altLang="zh-CN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Daming</a:t>
            </a:r>
            <a:r>
              <a:rPr lang="en-US" altLang="zh-CN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? </a:t>
            </a:r>
            <a:endParaRPr lang="en-US" altLang="zh-CN" sz="2800" b="1" kern="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None/>
              <a:defRPr/>
            </a:pPr>
            <a:endParaRPr lang="en-US" altLang="zh-CN" sz="2800" b="1" kern="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None/>
              <a:defRPr/>
            </a:pPr>
            <a:r>
              <a:rPr lang="en-US" altLang="zh-CN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2.How does Tony feel about the park?</a:t>
            </a:r>
            <a:endParaRPr lang="en-US" altLang="zh-CN" sz="2800" b="1" i="1" kern="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None/>
              <a:defRPr/>
            </a:pPr>
            <a:endParaRPr lang="en-US" altLang="zh-CN" sz="2800" b="1" kern="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Clr>
                <a:srgbClr val="0066CC"/>
              </a:buClr>
              <a:buFont typeface="Wingdings" panose="05000000000000000000" pitchFamily="2" charset="2"/>
              <a:buNone/>
              <a:defRPr/>
            </a:pPr>
            <a:endParaRPr lang="en-US" altLang="zh-CN" sz="2800" b="1" kern="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55650" y="1343025"/>
            <a:ext cx="504031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E1F4FF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They’re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in </a:t>
            </a:r>
            <a:r>
              <a:rPr lang="en-US" altLang="zh-CN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Beihai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Park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827088" y="2257425"/>
            <a:ext cx="7705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It’s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so quiet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He can even hear the birds singing.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482600" y="4005263"/>
            <a:ext cx="71135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4. Does Daming want to climb the hill? Why?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84213" y="4508500"/>
            <a:ext cx="8286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No. 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Because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he is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so tired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and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the weather is so hot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482600" y="2689038"/>
            <a:ext cx="8135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</a:rPr>
              <a:t>3. What is Beihai Park famous for?</a:t>
            </a:r>
            <a:endParaRPr lang="en-US" altLang="zh-CN" sz="2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8" name="Text Box 9"/>
          <p:cNvSpPr txBox="1">
            <a:spLocks noChangeArrowheads="1"/>
          </p:cNvSpPr>
          <p:nvPr/>
        </p:nvSpPr>
        <p:spPr bwMode="auto">
          <a:xfrm>
            <a:off x="539750" y="5058650"/>
            <a:ext cx="806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5. Where 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will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they have 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their </a:t>
            </a: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picnic?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164665" y="5582525"/>
            <a:ext cx="37703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At the top of the hill.</a:t>
            </a:r>
            <a:endParaRPr lang="en-US" altLang="zh-CN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84213" y="3051175"/>
            <a:ext cx="72723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This park is famous for its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lake, bridges and the ancient buildings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on the hill.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61" name="WordArt 2"/>
          <p:cNvSpPr>
            <a:spLocks noChangeArrowheads="1" noChangeShapeType="1" noTextEdit="1"/>
          </p:cNvSpPr>
          <p:nvPr/>
        </p:nvSpPr>
        <p:spPr bwMode="auto">
          <a:xfrm>
            <a:off x="539750" y="0"/>
            <a:ext cx="8353425" cy="981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3600" b="1" kern="10">
                <a:ln w="31750">
                  <a:solidFill>
                    <a:schemeClr val="bg1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8000"/>
                    </a:srgbClr>
                  </a:outerShdw>
                </a:effectLst>
                <a:latin typeface="Arial Black" panose="020B0A04020102020204"/>
              </a:rPr>
              <a:t>3. Listen to the conversation and answer the questions.</a:t>
            </a:r>
            <a:endParaRPr lang="zh-CN" altLang="en-US" sz="3600" b="1" kern="10">
              <a:ln w="31750">
                <a:solidFill>
                  <a:schemeClr val="bg1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8000"/>
                  </a:srgbClr>
                </a:outerShdw>
              </a:effectLst>
              <a:latin typeface="Arial Black" panose="020B0A04020102020204"/>
            </a:endParaRPr>
          </a:p>
        </p:txBody>
      </p:sp>
      <p:pic>
        <p:nvPicPr>
          <p:cNvPr id="2" name="Module 8 Unit 1 Activity 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705090" y="98107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78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6" name="矩形 23555"/>
          <p:cNvSpPr/>
          <p:nvPr/>
        </p:nvSpPr>
        <p:spPr>
          <a:xfrm>
            <a:off x="457200" y="396875"/>
            <a:ext cx="8534400" cy="1127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400" b="1" err="1">
                <a:solidFill>
                  <a:srgbClr val="000066"/>
                </a:solidFill>
                <a:latin typeface="Times New Roman" panose="02020603050405020304" pitchFamily="18" charset="0"/>
              </a:rPr>
              <a:t>Now complete the sentences about Beihai</a:t>
            </a:r>
            <a:r>
              <a:rPr lang="en-US" altLang="zh-CN" sz="3400" b="1">
                <a:solidFill>
                  <a:srgbClr val="000066"/>
                </a:solidFill>
                <a:latin typeface="Times New Roman" panose="02020603050405020304" pitchFamily="18" charset="0"/>
              </a:rPr>
              <a:t> Park. </a:t>
            </a:r>
            <a:endParaRPr lang="en-US" altLang="zh-CN" sz="3400" b="1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7" name="矩形 23556"/>
          <p:cNvSpPr/>
          <p:nvPr/>
        </p:nvSpPr>
        <p:spPr>
          <a:xfrm>
            <a:off x="381000" y="1447800"/>
            <a:ext cx="8458200" cy="4968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342900" indent="-342900">
              <a:lnSpc>
                <a:spcPct val="125000"/>
              </a:lnSpc>
              <a:buAutoNum type="arabicPeriod"/>
            </a:pPr>
            <a:r>
              <a:rPr lang="en-US" altLang="zh-CN" sz="3200" b="1" err="1">
                <a:latin typeface="Times New Roman" panose="02020603050405020304" pitchFamily="18" charset="0"/>
              </a:rPr>
              <a:t>Beihai</a:t>
            </a:r>
            <a:r>
              <a:rPr lang="en-US" altLang="zh-CN" sz="3200" b="1">
                <a:latin typeface="Times New Roman" panose="02020603050405020304" pitchFamily="18" charset="0"/>
              </a:rPr>
              <a:t> Park is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so______ that</a:t>
            </a:r>
            <a:r>
              <a:rPr lang="en-US" altLang="zh-CN" sz="3200" b="1">
                <a:latin typeface="Times New Roman" panose="02020603050405020304" pitchFamily="18" charset="0"/>
              </a:rPr>
              <a:t> you can even 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25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hear the birds singing.	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25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2. The park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 is famous for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</a:rPr>
              <a:t>its_____, bridges and the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ancient </a:t>
            </a:r>
            <a:r>
              <a:rPr lang="en-US" altLang="zh-CN" sz="3200" b="1">
                <a:latin typeface="Times New Roman" panose="02020603050405020304" pitchFamily="18" charset="0"/>
              </a:rPr>
              <a:t>buildings on the hill.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25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3. The lake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takes up </a:t>
            </a:r>
            <a:r>
              <a:rPr lang="en-US" altLang="zh-CN" sz="3200" b="1">
                <a:latin typeface="Times New Roman" panose="02020603050405020304" pitchFamily="18" charset="0"/>
              </a:rPr>
              <a:t>________ of the park area.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25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4. You can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point out</a:t>
            </a:r>
            <a:r>
              <a:rPr lang="en-US" altLang="zh-CN" sz="3200" b="1">
                <a:latin typeface="Times New Roman" panose="02020603050405020304" pitchFamily="18" charset="0"/>
              </a:rPr>
              <a:t> the ______ of Beijing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25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from the top of hill.		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25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5. They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do not allow</a:t>
            </a:r>
            <a:r>
              <a:rPr lang="en-US" altLang="zh-CN" sz="3200" b="1">
                <a:latin typeface="Times New Roman" panose="02020603050405020304" pitchFamily="18" charset="0"/>
              </a:rPr>
              <a:t> people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 to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</a:rPr>
              <a:t>swim _________.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sp>
        <p:nvSpPr>
          <p:cNvPr id="23558" name="文本框 23557"/>
          <p:cNvSpPr txBox="1"/>
          <p:nvPr/>
        </p:nvSpPr>
        <p:spPr>
          <a:xfrm>
            <a:off x="3810000" y="1524000"/>
            <a:ext cx="1063625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quiet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9" name="文本框 23558"/>
          <p:cNvSpPr txBox="1"/>
          <p:nvPr/>
        </p:nvSpPr>
        <p:spPr>
          <a:xfrm>
            <a:off x="5410200" y="2819400"/>
            <a:ext cx="906463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lake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0" name="文本框 23559"/>
          <p:cNvSpPr txBox="1"/>
          <p:nvPr/>
        </p:nvSpPr>
        <p:spPr>
          <a:xfrm>
            <a:off x="3962400" y="3962400"/>
            <a:ext cx="1730375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over half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1" name="文本框 23560"/>
          <p:cNvSpPr txBox="1"/>
          <p:nvPr/>
        </p:nvSpPr>
        <p:spPr>
          <a:xfrm>
            <a:off x="4648200" y="4572000"/>
            <a:ext cx="13716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sights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2" name="文本框 23561"/>
          <p:cNvSpPr txBox="1"/>
          <p:nvPr/>
        </p:nvSpPr>
        <p:spPr>
          <a:xfrm>
            <a:off x="6629400" y="5791200"/>
            <a:ext cx="1989138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in the lake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8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8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8">
                                            <p:txEl>
                                              <p:char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9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9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559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60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60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560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6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6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561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562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562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562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Oval 2"/>
          <p:cNvSpPr>
            <a:spLocks noChangeArrowheads="1"/>
          </p:cNvSpPr>
          <p:nvPr/>
        </p:nvSpPr>
        <p:spPr bwMode="auto">
          <a:xfrm>
            <a:off x="1042988" y="1568450"/>
            <a:ext cx="1368425" cy="11525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411" name="Text Box 3"/>
          <p:cNvSpPr txBox="1"/>
          <p:nvPr/>
        </p:nvSpPr>
        <p:spPr>
          <a:xfrm>
            <a:off x="1403350" y="1639888"/>
            <a:ext cx="1368425" cy="1096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6600" b="1">
                <a:latin typeface="Arial" panose="020B0604020202020204" pitchFamily="34" charset="0"/>
              </a:rPr>
              <a:t>8</a:t>
            </a:r>
            <a:endParaRPr lang="en-US" altLang="zh-CN" sz="6600" b="1">
              <a:latin typeface="Arial" panose="020B0604020202020204" pitchFamily="34" charset="0"/>
            </a:endParaRPr>
          </a:p>
        </p:txBody>
      </p:sp>
      <p:sp>
        <p:nvSpPr>
          <p:cNvPr id="17412" name="WordArt 4"/>
          <p:cNvSpPr>
            <a:spLocks noTextEdit="1"/>
          </p:cNvSpPr>
          <p:nvPr/>
        </p:nvSpPr>
        <p:spPr>
          <a:xfrm>
            <a:off x="2771775" y="1773238"/>
            <a:ext cx="547370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5200" b="1">
                <a:solidFill>
                  <a:srgbClr val="AE2A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Time off</a:t>
            </a:r>
            <a:endParaRPr lang="zh-CN" altLang="en-US" sz="5200" b="1">
              <a:solidFill>
                <a:srgbClr val="AE2A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413" name="WordArt 5"/>
          <p:cNvSpPr>
            <a:spLocks noTextEdit="1"/>
          </p:cNvSpPr>
          <p:nvPr/>
        </p:nvSpPr>
        <p:spPr>
          <a:xfrm>
            <a:off x="971550" y="1412875"/>
            <a:ext cx="1600200" cy="5334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457224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Module</a:t>
            </a:r>
            <a:endParaRPr lang="zh-CN" alt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7414" name="Text Box 6"/>
          <p:cNvSpPr txBox="1"/>
          <p:nvPr/>
        </p:nvSpPr>
        <p:spPr>
          <a:xfrm>
            <a:off x="1258888" y="3284538"/>
            <a:ext cx="7056437" cy="3235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ts val="6100"/>
              </a:lnSpc>
              <a:spcBef>
                <a:spcPct val="50000"/>
              </a:spcBef>
            </a:pPr>
            <a:r>
              <a:rPr lang="en-US" altLang="zh-CN" sz="4400" b="1">
                <a:solidFill>
                  <a:srgbClr val="003399"/>
                </a:solidFill>
                <a:latin typeface="Times New Roman" panose="02020603050405020304" pitchFamily="18" charset="0"/>
              </a:rPr>
              <a:t>Unit 1  </a:t>
            </a:r>
            <a:endParaRPr lang="en-US" altLang="zh-CN" sz="4400" b="1">
              <a:solidFill>
                <a:srgbClr val="003399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zh-CN" sz="4400" b="1">
                <a:solidFill>
                  <a:srgbClr val="003399"/>
                </a:solidFill>
                <a:latin typeface="Times New Roman" panose="02020603050405020304" pitchFamily="18" charset="0"/>
              </a:rPr>
              <a:t>I can hardly believe we’re in the city centre.</a:t>
            </a:r>
            <a:endParaRPr lang="en-US" altLang="zh-CN" sz="4400" b="1">
              <a:solidFill>
                <a:srgbClr val="003399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ts val="6100"/>
              </a:lnSpc>
              <a:spcBef>
                <a:spcPts val="2000"/>
              </a:spcBef>
            </a:pPr>
            <a:endParaRPr lang="en-US" altLang="zh-CN" sz="4400" b="1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3185" y="0"/>
            <a:ext cx="86798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/>
              <a:t>仿句造句</a:t>
            </a:r>
            <a:endParaRPr lang="zh-CN" altLang="en-US" sz="3600"/>
          </a:p>
        </p:txBody>
      </p:sp>
      <p:sp>
        <p:nvSpPr>
          <p:cNvPr id="3" name="文本框 2"/>
          <p:cNvSpPr txBox="1"/>
          <p:nvPr/>
        </p:nvSpPr>
        <p:spPr>
          <a:xfrm>
            <a:off x="109855" y="514985"/>
            <a:ext cx="9034145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en-US" altLang="zh-CN" sz="2800"/>
              <a:t>1. </a:t>
            </a:r>
            <a:r>
              <a:rPr lang="zh-CN" altLang="en-US" sz="2800"/>
              <a:t>教室里太安静了以至于我们甚至以为教室里没有人。</a:t>
            </a:r>
            <a:endParaRPr lang="zh-CN" altLang="en-US" sz="2800"/>
          </a:p>
          <a:p>
            <a:pPr>
              <a:lnSpc>
                <a:spcPct val="100000"/>
              </a:lnSpc>
            </a:pPr>
            <a:r>
              <a:rPr lang="en-US" altLang="zh-CN" sz="2800">
                <a:solidFill>
                  <a:srgbClr val="FF0000"/>
                </a:solidFill>
              </a:rPr>
              <a:t>The classroom is so quiet that we even think there is nobody in.</a:t>
            </a:r>
            <a:endParaRPr lang="zh-CN" altLang="en-US" sz="280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CN" sz="2800"/>
              <a:t>2. </a:t>
            </a:r>
            <a:r>
              <a:rPr lang="zh-CN" altLang="en-US" sz="2800"/>
              <a:t>桂林以其青山绿水和古老的建筑物而闻名于世。</a:t>
            </a:r>
            <a:endParaRPr lang="zh-CN" altLang="en-US" sz="2800"/>
          </a:p>
          <a:p>
            <a:pPr>
              <a:lnSpc>
                <a:spcPct val="100000"/>
              </a:lnSpc>
            </a:pPr>
            <a:r>
              <a:rPr lang="en-US" altLang="zh-CN" sz="2800">
                <a:solidFill>
                  <a:srgbClr val="FF0000"/>
                </a:solidFill>
              </a:rPr>
              <a:t>Guilin is world famous for its green hills, clear water and the ancient buildings.</a:t>
            </a:r>
            <a:endParaRPr lang="zh-CN" altLang="en-US" sz="280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CN" sz="2800"/>
              <a:t>3. </a:t>
            </a:r>
            <a:r>
              <a:rPr lang="zh-CN" altLang="en-US" sz="2800"/>
              <a:t>操场占据了半个校园的面积。</a:t>
            </a:r>
            <a:endParaRPr lang="zh-CN" altLang="en-US" sz="2800"/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</a:rPr>
              <a:t>The playground takes up half of the school area.</a:t>
            </a:r>
            <a:endParaRPr lang="en-US" altLang="zh-CN" sz="280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CN" sz="2800"/>
              <a:t>4. </a:t>
            </a:r>
            <a:r>
              <a:rPr lang="zh-CN" altLang="en-US" sz="2800"/>
              <a:t>从叠彩山顶上，你可以俯瞰桂林市的风景。</a:t>
            </a:r>
            <a:endParaRPr lang="zh-CN" altLang="en-US" sz="2800"/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</a:rPr>
              <a:t>You can point out the sights of Guilin from the top of Diecai Hill. </a:t>
            </a:r>
            <a:endParaRPr lang="en-US" altLang="zh-CN" sz="280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zh-CN" sz="2800"/>
              <a:t>5. </a:t>
            </a:r>
            <a:r>
              <a:rPr lang="zh-CN" altLang="en-US" sz="2800"/>
              <a:t>老师</a:t>
            </a:r>
            <a:r>
              <a:rPr lang="zh-CN" altLang="en-US" sz="2800"/>
              <a:t>禁止学生带手机进入校园。</a:t>
            </a:r>
            <a:endParaRPr lang="zh-CN" altLang="en-US" sz="2800"/>
          </a:p>
          <a:p>
            <a:pPr>
              <a:lnSpc>
                <a:spcPct val="100000"/>
              </a:lnSpc>
            </a:pPr>
            <a:r>
              <a:rPr lang="en-US" altLang="zh-CN" sz="2800">
                <a:solidFill>
                  <a:srgbClr val="FF0000"/>
                </a:solidFill>
              </a:rPr>
              <a:t>Teachers do not allow students to bring their mobiles into schools.</a:t>
            </a:r>
            <a:endParaRPr lang="en-US" altLang="zh-CN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80" name="矩形 24579"/>
          <p:cNvSpPr/>
          <p:nvPr/>
        </p:nvSpPr>
        <p:spPr>
          <a:xfrm>
            <a:off x="533400" y="701675"/>
            <a:ext cx="7772400" cy="1127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400" b="1">
                <a:solidFill>
                  <a:srgbClr val="000066"/>
                </a:solidFill>
                <a:latin typeface="Times New Roman" panose="02020603050405020304" pitchFamily="18" charset="0"/>
              </a:rPr>
              <a:t>4. Read the sentences and answer the questions.</a:t>
            </a:r>
            <a:endParaRPr lang="en-US" altLang="zh-CN" sz="3400" b="1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1" name="矩形 24580"/>
          <p:cNvSpPr/>
          <p:nvPr/>
        </p:nvSpPr>
        <p:spPr>
          <a:xfrm>
            <a:off x="304800" y="2895600"/>
            <a:ext cx="8610600" cy="1844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1. “I can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hardly</a:t>
            </a:r>
            <a:r>
              <a:rPr lang="en-US" altLang="zh-CN" sz="3200" b="1">
                <a:latin typeface="Times New Roman" panose="02020603050405020304" pitchFamily="18" charset="0"/>
              </a:rPr>
              <a:t> believe we’re in the city centre.”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Does Tony know they are in the city centre or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not?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sp>
        <p:nvSpPr>
          <p:cNvPr id="24583" name="矩形 24582"/>
          <p:cNvSpPr/>
          <p:nvPr/>
        </p:nvSpPr>
        <p:spPr>
          <a:xfrm>
            <a:off x="1600200" y="1957388"/>
            <a:ext cx="6018213" cy="609600"/>
          </a:xfrm>
          <a:prstGeom prst="rect">
            <a:avLst/>
          </a:prstGeom>
          <a:solidFill>
            <a:srgbClr val="FCF5C8"/>
          </a:solidFill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400" b="1">
                <a:latin typeface="Times New Roman" panose="02020603050405020304" pitchFamily="18" charset="0"/>
              </a:rPr>
              <a:t>hardly    sights    thirsty    waste</a:t>
            </a:r>
            <a:endParaRPr lang="en-US" altLang="zh-CN" sz="3400" b="1">
              <a:latin typeface="Times New Roman" panose="02020603050405020304" pitchFamily="18" charset="0"/>
            </a:endParaRPr>
          </a:p>
        </p:txBody>
      </p:sp>
      <p:sp>
        <p:nvSpPr>
          <p:cNvPr id="24584" name="矩形 24583"/>
          <p:cNvSpPr/>
          <p:nvPr/>
        </p:nvSpPr>
        <p:spPr>
          <a:xfrm>
            <a:off x="690563" y="4876800"/>
            <a:ext cx="8072437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Tony doesn't think they are in the city centre.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>
                                            <p:txEl>
                                              <p:char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4">
                                            <p:txEl>
                                              <p:char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4">
                                            <p:txEl>
                                              <p:char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84">
                                            <p:txEl>
                                              <p:charRg st="0" end="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701" name="矩形 29700"/>
          <p:cNvSpPr/>
          <p:nvPr/>
        </p:nvSpPr>
        <p:spPr>
          <a:xfrm>
            <a:off x="381000" y="762000"/>
            <a:ext cx="8458200" cy="5349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2. “Then I can point out the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sights</a:t>
            </a:r>
            <a:r>
              <a:rPr lang="en-US" altLang="zh-CN" sz="3200" b="1">
                <a:latin typeface="Times New Roman" panose="02020603050405020304" pitchFamily="18" charset="0"/>
              </a:rPr>
              <a:t> of Beijing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for you.”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Does Lingling want them to look at something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or listen to something?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3. “I’m so hungry and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thirsty</a:t>
            </a:r>
            <a:r>
              <a:rPr lang="en-US" altLang="zh-CN" sz="3200" b="1">
                <a:latin typeface="Times New Roman" panose="02020603050405020304" pitchFamily="18" charset="0"/>
              </a:rPr>
              <a:t>.”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 err="1">
                <a:latin typeface="Times New Roman" panose="02020603050405020304" pitchFamily="18" charset="0"/>
              </a:rPr>
              <a:t>    Does Daming</a:t>
            </a:r>
            <a:r>
              <a:rPr lang="en-US" altLang="zh-CN" sz="3200" b="1">
                <a:latin typeface="Times New Roman" panose="02020603050405020304" pitchFamily="18" charset="0"/>
              </a:rPr>
              <a:t> want something to drink?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3200" b="1">
              <a:latin typeface="Times New Roman" panose="02020603050405020304" pitchFamily="18" charset="0"/>
            </a:endParaRPr>
          </a:p>
        </p:txBody>
      </p:sp>
      <p:sp>
        <p:nvSpPr>
          <p:cNvPr id="29702" name="矩形 29701"/>
          <p:cNvSpPr/>
          <p:nvPr/>
        </p:nvSpPr>
        <p:spPr>
          <a:xfrm>
            <a:off x="685800" y="3429000"/>
            <a:ext cx="7461250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Lingling wants them to look at something.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3" name="矩形 29702"/>
          <p:cNvSpPr/>
          <p:nvPr/>
        </p:nvSpPr>
        <p:spPr>
          <a:xfrm>
            <a:off x="762000" y="5638800"/>
            <a:ext cx="2398713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Yes, he does.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charRg st="0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2">
                                            <p:txEl>
                                              <p:charRg st="0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2">
                                            <p:txEl>
                                              <p:charRg st="0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702">
                                            <p:txEl>
                                              <p:charRg st="0" end="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3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3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703">
                                            <p:txEl>
                                              <p:charRg st="0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5" name="矩形 30724"/>
          <p:cNvSpPr/>
          <p:nvPr/>
        </p:nvSpPr>
        <p:spPr>
          <a:xfrm>
            <a:off x="533400" y="1066800"/>
            <a:ext cx="8077200" cy="2139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4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4. “Let’s not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waste</a:t>
            </a:r>
            <a:r>
              <a:rPr lang="en-US" altLang="zh-CN" sz="3200" b="1">
                <a:latin typeface="Times New Roman" panose="02020603050405020304" pitchFamily="18" charset="0"/>
              </a:rPr>
              <a:t> any more time.”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Does Tony think they arc spending their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time well or badly?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sp>
        <p:nvSpPr>
          <p:cNvPr id="30726" name="矩形 30725"/>
          <p:cNvSpPr/>
          <p:nvPr/>
        </p:nvSpPr>
        <p:spPr>
          <a:xfrm>
            <a:off x="646113" y="3429000"/>
            <a:ext cx="8421687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Tony thinks they are spending their time badly.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27" name="图片 30726" descr="排排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" y="4572000"/>
            <a:ext cx="8915400" cy="1981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char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6">
                                            <p:txEl>
                                              <p:char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6">
                                            <p:txEl>
                                              <p:char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26">
                                            <p:txEl>
                                              <p:charRg st="0" end="4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6802" name="图片 76801" descr="边框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9144000" cy="624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803" name="矩形 76802"/>
          <p:cNvSpPr/>
          <p:nvPr/>
        </p:nvSpPr>
        <p:spPr>
          <a:xfrm>
            <a:off x="1066800" y="2209800"/>
            <a:ext cx="7010400" cy="2362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Pronunciation and speaking</a:t>
            </a:r>
            <a:endParaRPr lang="zh-CN" alt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矩形 26625"/>
          <p:cNvSpPr/>
          <p:nvPr/>
        </p:nvSpPr>
        <p:spPr>
          <a:xfrm>
            <a:off x="609600" y="685800"/>
            <a:ext cx="6705600" cy="1127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906780"/>
            <a:r>
              <a:rPr lang="en-US" altLang="zh-CN" sz="3400" b="1">
                <a:solidFill>
                  <a:srgbClr val="000066"/>
                </a:solidFill>
                <a:latin typeface="Times New Roman" panose="02020603050405020304" pitchFamily="18" charset="0"/>
              </a:rPr>
              <a:t>5. Listen and notice how the speaker pronounces the words.</a:t>
            </a:r>
            <a:endParaRPr lang="en-US" altLang="zh-CN" sz="3400" b="1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9" name="矩形 26628"/>
          <p:cNvSpPr/>
          <p:nvPr/>
        </p:nvSpPr>
        <p:spPr>
          <a:xfrm>
            <a:off x="609600" y="2133600"/>
            <a:ext cx="8382000" cy="3013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1. It’s so quiet here that I can even hear the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birds singing.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2. Let’s walk along the lake, cross the bridge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and climb up the hill.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3. I don’t want to climb. </a:t>
            </a:r>
            <a:endParaRPr lang="en-US" altLang="zh-CN" sz="3600" b="1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0" name="矩形 26629"/>
          <p:cNvSpPr/>
          <p:nvPr/>
        </p:nvSpPr>
        <p:spPr>
          <a:xfrm>
            <a:off x="609600" y="5284788"/>
            <a:ext cx="5427663" cy="6096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400" b="1">
                <a:solidFill>
                  <a:srgbClr val="000066"/>
                </a:solidFill>
                <a:latin typeface="Times New Roman" panose="02020603050405020304" pitchFamily="18" charset="0"/>
              </a:rPr>
              <a:t>Now listen again and repeat.</a:t>
            </a:r>
            <a:endParaRPr lang="en-US" altLang="zh-CN" sz="3400" b="1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5" name="直接连接符 26634"/>
          <p:cNvSpPr/>
          <p:nvPr/>
        </p:nvSpPr>
        <p:spPr>
          <a:xfrm>
            <a:off x="1143000" y="3276600"/>
            <a:ext cx="21336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6640" name="直接连接符 26639"/>
          <p:cNvSpPr/>
          <p:nvPr/>
        </p:nvSpPr>
        <p:spPr>
          <a:xfrm>
            <a:off x="1828800" y="4419600"/>
            <a:ext cx="14478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6642" name="直接连接符 26641"/>
          <p:cNvSpPr/>
          <p:nvPr/>
        </p:nvSpPr>
        <p:spPr>
          <a:xfrm>
            <a:off x="2438400" y="5029200"/>
            <a:ext cx="1143000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26648" name="图片 26647" descr="路飞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4200" y="3886200"/>
            <a:ext cx="1617663" cy="205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Module 8 Unit 1 Activity 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3310" y="80518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19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矩形 27649"/>
          <p:cNvSpPr/>
          <p:nvPr/>
        </p:nvSpPr>
        <p:spPr>
          <a:xfrm>
            <a:off x="547688" y="457200"/>
            <a:ext cx="7910512" cy="1190625"/>
          </a:xfrm>
          <a:prstGeom prst="rect">
            <a:avLst/>
          </a:prstGeom>
          <a:noFill/>
          <a:ln w="9525">
            <a:noFill/>
          </a:ln>
        </p:spPr>
        <p:txBody>
          <a:bodyPr wrap="none"/>
          <a:p>
            <a:pPr defTabSz="906780"/>
            <a:r>
              <a:rPr lang="en-US" altLang="zh-CN" sz="3400" b="1">
                <a:solidFill>
                  <a:srgbClr val="000066"/>
                </a:solidFill>
                <a:latin typeface="Times New Roman" panose="02020603050405020304" pitchFamily="18" charset="0"/>
              </a:rPr>
              <a:t>6. Work in pairs. Talk about a place of</a:t>
            </a:r>
            <a:endParaRPr lang="en-US" altLang="zh-CN" sz="3400" b="1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defTabSz="906780"/>
            <a:r>
              <a:rPr lang="en-US" altLang="zh-CN" sz="3400" b="1">
                <a:solidFill>
                  <a:srgbClr val="000066"/>
                </a:solidFill>
                <a:latin typeface="Times New Roman" panose="02020603050405020304" pitchFamily="18" charset="0"/>
              </a:rPr>
              <a:t> interest in your home town..</a:t>
            </a:r>
            <a:endParaRPr lang="en-US" altLang="zh-CN" sz="3400" b="1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1" name="矩形 27650"/>
          <p:cNvSpPr/>
          <p:nvPr/>
        </p:nvSpPr>
        <p:spPr>
          <a:xfrm>
            <a:off x="609600" y="1676400"/>
            <a:ext cx="8382000" cy="4765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Student A: You’re a visitor from another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               country.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Student B: You’re introducing a place of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                interest in your home town to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                student A. You can talk about: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</a:rPr>
              <a:t> where it is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</a:rPr>
              <a:t> where it is    </a:t>
            </a:r>
            <a:r>
              <a:rPr lang="en-US" altLang="zh-CN" sz="1000" b="1"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altLang="zh-CN" sz="3200" b="1">
                <a:latin typeface="Times New Roman" panose="02020603050405020304" pitchFamily="18" charset="0"/>
              </a:rPr>
              <a:t>what is special about it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</a:rPr>
              <a:t> any other information you know about it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sp>
        <p:nvSpPr>
          <p:cNvPr id="27653" name="矩形 27652"/>
          <p:cNvSpPr/>
          <p:nvPr/>
        </p:nvSpPr>
        <p:spPr>
          <a:xfrm>
            <a:off x="3048000" y="4724400"/>
            <a:ext cx="2516188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buChar char="•"/>
            </a:pPr>
            <a:r>
              <a:rPr lang="en-US" altLang="zh-CN" sz="3200" b="1">
                <a:latin typeface="Times New Roman" panose="02020603050405020304" pitchFamily="18" charset="0"/>
              </a:rPr>
              <a:t> how big it is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sp>
        <p:nvSpPr>
          <p:cNvPr id="27655" name="矩形 27654"/>
          <p:cNvSpPr/>
          <p:nvPr/>
        </p:nvSpPr>
        <p:spPr>
          <a:xfrm>
            <a:off x="5867400" y="4724400"/>
            <a:ext cx="2516188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buChar char="•"/>
            </a:pPr>
            <a:r>
              <a:rPr lang="en-US" altLang="zh-CN" sz="3200" b="1">
                <a:latin typeface="Times New Roman" panose="02020603050405020304" pitchFamily="18" charset="0"/>
              </a:rPr>
              <a:t>how old it is 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sp>
        <p:nvSpPr>
          <p:cNvPr id="27656" name="矩形 27655"/>
          <p:cNvSpPr/>
          <p:nvPr/>
        </p:nvSpPr>
        <p:spPr>
          <a:xfrm>
            <a:off x="381000" y="4648200"/>
            <a:ext cx="8001000" cy="1905000"/>
          </a:xfrm>
          <a:prstGeom prst="rect">
            <a:avLst/>
          </a:prstGeom>
          <a:noFill/>
          <a:ln w="28575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9" name="图片 28678" descr="边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9144000" cy="6340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7" name="矩形 28676"/>
          <p:cNvSpPr/>
          <p:nvPr/>
        </p:nvSpPr>
        <p:spPr>
          <a:xfrm>
            <a:off x="2193925" y="1447800"/>
            <a:ext cx="4265613" cy="6096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Use these expressions:</a:t>
            </a:r>
            <a:endParaRPr lang="en-US" altLang="zh-CN" sz="3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8" name="文本框 28677"/>
          <p:cNvSpPr txBox="1"/>
          <p:nvPr/>
        </p:nvSpPr>
        <p:spPr>
          <a:xfrm>
            <a:off x="2270125" y="2057400"/>
            <a:ext cx="5273675" cy="32591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I guess (that)…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I know (that)…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I think (that)…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I’m sure (that)…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I can’t believe (that)…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9874" name="图片 79873" descr="边框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9144000" cy="624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9875" name="矩形 79874"/>
          <p:cNvSpPr/>
          <p:nvPr/>
        </p:nvSpPr>
        <p:spPr>
          <a:xfrm>
            <a:off x="1447800" y="2895600"/>
            <a:ext cx="6172200" cy="1828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Language points</a:t>
            </a:r>
            <a:endParaRPr lang="zh-CN" alt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矩形 43009"/>
          <p:cNvSpPr/>
          <p:nvPr/>
        </p:nvSpPr>
        <p:spPr>
          <a:xfrm>
            <a:off x="457200" y="381000"/>
            <a:ext cx="8153400" cy="5159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1.  time off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 time off  “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休假，放假”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, 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是名词短语。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例如：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You work too hard. You should take some   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 time off.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你太辛苦了，应该休息一段时间。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  <a:buChar char="•"/>
            </a:pP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Her boss gave her time off.	  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她的老板准了她的假。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pic>
        <p:nvPicPr>
          <p:cNvPr id="43013" name="图片 43012" descr="小黄人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72200" y="4267200"/>
            <a:ext cx="22098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charRg st="46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0">
                                            <p:txEl>
                                              <p:charRg st="46" end="5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charRg st="50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010">
                                            <p:txEl>
                                              <p:charRg st="50" end="9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charRg st="93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3010">
                                            <p:txEl>
                                              <p:charRg st="93" end="10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charRg st="105" end="1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3010">
                                            <p:txEl>
                                              <p:charRg st="105" end="1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charRg st="122" end="1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010">
                                            <p:txEl>
                                              <p:charRg st="122" end="15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charRg st="154" end="16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010">
                                            <p:txEl>
                                              <p:charRg st="154" end="16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矩形 1"/>
          <p:cNvSpPr/>
          <p:nvPr/>
        </p:nvSpPr>
        <p:spPr>
          <a:xfrm>
            <a:off x="457200" y="1219200"/>
            <a:ext cx="8382000" cy="4718050"/>
          </a:xfrm>
          <a:prstGeom prst="rect">
            <a:avLst/>
          </a:prstGeom>
          <a:noFill/>
          <a:ln w="9525">
            <a:noFill/>
          </a:ln>
        </p:spPr>
        <p:txBody>
          <a:bodyPr lIns="118510" tIns="59255" rIns="118510" bIns="59255">
            <a:spAutoFit/>
          </a:bodyPr>
          <a:p>
            <a:pPr marL="342900" indent="-342900">
              <a:lnSpc>
                <a:spcPct val="135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Teaching aims: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5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To get the main ideas of the listening material and the conversation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5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object clause with </a:t>
            </a:r>
            <a:r>
              <a:rPr lang="en-US" altLang="zh-CN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in context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5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To be able to introduce a place of interest in your home town</a:t>
            </a:r>
            <a:endParaRPr lang="en-US" altLang="zh-CN" sz="3200" b="1" i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747" name="TextBox 2"/>
          <p:cNvSpPr txBox="1"/>
          <p:nvPr/>
        </p:nvSpPr>
        <p:spPr>
          <a:xfrm>
            <a:off x="2286000" y="533400"/>
            <a:ext cx="3413125" cy="666750"/>
          </a:xfrm>
          <a:prstGeom prst="rect">
            <a:avLst/>
          </a:prstGeom>
          <a:noFill/>
          <a:ln w="9525">
            <a:noFill/>
          </a:ln>
        </p:spPr>
        <p:txBody>
          <a:bodyPr wrap="none" lIns="118510" tIns="59255" rIns="118510" bIns="59255">
            <a:spAutoFit/>
          </a:bodyPr>
          <a:p>
            <a:r>
              <a:rPr lang="en-US" altLang="zh-CN" sz="3600" b="1">
                <a:solidFill>
                  <a:srgbClr val="000099"/>
                </a:solidFill>
                <a:latin typeface="Arial" panose="020B0604020202020204" pitchFamily="34" charset="0"/>
              </a:rPr>
              <a:t>Teaching aims</a:t>
            </a:r>
            <a:endParaRPr lang="en-US" altLang="zh-CN" sz="3600" b="1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pic>
        <p:nvPicPr>
          <p:cNvPr id="31748" name="图片 31747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457200"/>
            <a:ext cx="1762125" cy="1590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92" name="图片 41991" descr="tut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65875" y="4419600"/>
            <a:ext cx="2168525" cy="220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8" name="矩形 41987"/>
          <p:cNvSpPr/>
          <p:nvPr/>
        </p:nvSpPr>
        <p:spPr>
          <a:xfrm>
            <a:off x="457200" y="457200"/>
            <a:ext cx="8229600" cy="4770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2. hardly </a:t>
            </a:r>
            <a:r>
              <a:rPr lang="en-US" altLang="zh-CN" sz="32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adv.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几乎不；几乎没 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2" charset="-122"/>
              </a:rPr>
              <a:t>    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I can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hardly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believe we’re in the city centre.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   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我几乎不敢相信我们是在市中心。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   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hardly  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是一个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含有否定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意义的副词，常用于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be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动词、情态动词或助动词之后，行为动词之前。它用于反义疑问句时，其附加疑问句要用肯定形式。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charRg st="95" end="1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988">
                                            <p:txEl>
                                              <p:charRg st="95" end="1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0898" name="矩形 80897"/>
          <p:cNvSpPr/>
          <p:nvPr/>
        </p:nvSpPr>
        <p:spPr>
          <a:xfrm>
            <a:off x="304800" y="479425"/>
            <a:ext cx="8382000" cy="5159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 hard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即可用作形容词，也可用作副词。用作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形容词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时，意为“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坚固的；困难的；硬的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”；用作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副词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时，意为“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努力地；辛苦地；猛烈的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”。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例如：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They lived a hard life twenty years ago.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二十年前，他们过着艰苦的生活。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(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形容词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)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  <a:buChar char="•"/>
            </a:pP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It’s raining so hard outside.(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副词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)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外面雨下得很大。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pic>
        <p:nvPicPr>
          <p:cNvPr id="80899" name="图片 80898" descr="tut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18275" y="4419600"/>
            <a:ext cx="2168525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charRg st="0" end="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0898">
                                            <p:txEl>
                                              <p:charRg st="0" end="6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charRg st="69" end="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0898">
                                            <p:txEl>
                                              <p:charRg st="69" end="7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charRg st="73" end="1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0898">
                                            <p:txEl>
                                              <p:charRg st="73" end="1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charRg st="114" end="1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0898">
                                            <p:txEl>
                                              <p:charRg st="114" end="1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charRg st="136" end="1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80898">
                                            <p:txEl>
                                              <p:charRg st="136" end="1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charRg st="170" end="18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80898">
                                            <p:txEl>
                                              <p:charRg st="170" end="18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2" name="矩形 51201"/>
          <p:cNvSpPr/>
          <p:nvPr/>
        </p:nvSpPr>
        <p:spPr>
          <a:xfrm>
            <a:off x="381000" y="441325"/>
            <a:ext cx="8382000" cy="4968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5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3. It’s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so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quiet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that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I can even </a:t>
            </a:r>
            <a:r>
              <a:rPr lang="en-US" altLang="zh-CN" sz="3200" b="1" u="sng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hear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the birds  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   singing!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   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这里如此安静，我甚至可以听到鸟儿在唱歌。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so…that…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意思是“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如此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……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以至于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……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”,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可以引导结果状语从句，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so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后面跟形容词或副词的原级，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that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后接从句。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例如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：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25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It’s so hot that I can’t sleep.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天如此热，我无法睡觉。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pic>
        <p:nvPicPr>
          <p:cNvPr id="51203" name="图片 51202" descr="tut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3886200"/>
            <a:ext cx="2690813" cy="2743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charRg st="88" end="1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02">
                                            <p:txEl>
                                              <p:charRg st="88" end="15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charRg st="154" end="18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1202">
                                            <p:txEl>
                                              <p:charRg st="154" end="18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charRg st="186" end="1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1202">
                                            <p:txEl>
                                              <p:charRg st="186" end="19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22" name="矩形 81921"/>
          <p:cNvSpPr/>
          <p:nvPr/>
        </p:nvSpPr>
        <p:spPr>
          <a:xfrm>
            <a:off x="0" y="381000"/>
            <a:ext cx="8763000" cy="62471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25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</a:t>
            </a:r>
            <a:r>
              <a:rPr lang="en-US" altLang="zh-CN" sz="3200" b="1" u="sng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hear sb. doing sth</a:t>
            </a:r>
            <a:r>
              <a:rPr lang="en-US" altLang="zh-CN" sz="3200" b="1" u="sng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.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意为“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听见某人正在做某事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”，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doing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表示动作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正在进行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。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25000"/>
              </a:lnSpc>
              <a:buChar char="•"/>
            </a:pP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I heard the girl playing the piano at this time yesterday.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昨天这个时候我听见那个女孩正在弹钢琴。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</a:t>
            </a:r>
            <a:r>
              <a:rPr lang="en-US" altLang="zh-CN" sz="3200" b="1" u="sng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hear sb. do sth</a:t>
            </a:r>
            <a:r>
              <a:rPr lang="en-US" altLang="zh-CN" sz="3200" b="1" u="sng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.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意为“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听见某人做某事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”，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do 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表示动作已经完成，即动作的全过程结束了或动作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经常发生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。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25000"/>
              </a:lnSpc>
              <a:buChar char="•"/>
            </a:pP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I often hear the girl play the piano in the next room.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我常常听见那个女孩在隔壁房间弹钢琴。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charRg st="53" end="1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22">
                                            <p:txEl>
                                              <p:charRg st="53" end="1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charRg st="132" end="1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922">
                                            <p:txEl>
                                              <p:charRg st="132" end="16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charRg st="169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1922">
                                            <p:txEl>
                                              <p:charRg st="169" end="19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charRg st="197" end="2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1922">
                                            <p:txEl>
                                              <p:charRg st="197" end="27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63" name="图片 45062" descr="tut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18275" y="4419600"/>
            <a:ext cx="2168525" cy="220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2" name="矩形 45061"/>
          <p:cNvSpPr/>
          <p:nvPr/>
        </p:nvSpPr>
        <p:spPr>
          <a:xfrm>
            <a:off x="381000" y="441325"/>
            <a:ext cx="8229600" cy="5768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5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4. The lake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takes up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over half of the park area.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   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湖占据了这个公园一半多的面积。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    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Reading takes up most of my time.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阅读占用了我大部分时间。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take up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既可以指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时间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上的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“占去”，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也可以指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空间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上的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“占去”。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take up 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还有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“开始从事；开始做；接受”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等意思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。例如：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They’ve taken up golf.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他们学起了打高尔夫球了。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charRg st="124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062">
                                            <p:txEl>
                                              <p:charRg st="124" end="19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charRg st="192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062">
                                            <p:txEl>
                                              <p:charRg st="192" end="2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charRg st="215" end="2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062">
                                            <p:txEl>
                                              <p:charRg st="215" end="2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2946" name="矩形 82945"/>
          <p:cNvSpPr/>
          <p:nvPr/>
        </p:nvSpPr>
        <p:spPr>
          <a:xfrm>
            <a:off x="3657600" y="457200"/>
            <a:ext cx="1371600" cy="5892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7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away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back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down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photos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part in 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off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7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out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82947" name="文本框 82946"/>
          <p:cNvSpPr txBox="1"/>
          <p:nvPr/>
        </p:nvSpPr>
        <p:spPr>
          <a:xfrm>
            <a:off x="5257800" y="852488"/>
            <a:ext cx="3657600" cy="2043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解除；消除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退回；收回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拆掉；写下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82948" name="文本框 82947"/>
          <p:cNvSpPr txBox="1"/>
          <p:nvPr/>
        </p:nvSpPr>
        <p:spPr>
          <a:xfrm>
            <a:off x="5334000" y="3219450"/>
            <a:ext cx="3657600" cy="21907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拍照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参加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起飞；脱掉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82950" name="文本框 82949"/>
          <p:cNvSpPr txBox="1"/>
          <p:nvPr/>
        </p:nvSpPr>
        <p:spPr>
          <a:xfrm>
            <a:off x="5334000" y="5745163"/>
            <a:ext cx="3733800" cy="5794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带</a:t>
            </a:r>
            <a:r>
              <a:rPr lang="en-US" altLang="zh-CN" sz="32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……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出去；切除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2" charset="-122"/>
            </a:endParaRPr>
          </a:p>
        </p:txBody>
      </p:sp>
      <p:sp>
        <p:nvSpPr>
          <p:cNvPr id="82951" name="左大括号 82950"/>
          <p:cNvSpPr/>
          <p:nvPr/>
        </p:nvSpPr>
        <p:spPr>
          <a:xfrm>
            <a:off x="2743200" y="1066800"/>
            <a:ext cx="838200" cy="4953000"/>
          </a:xfrm>
          <a:prstGeom prst="leftBrace">
            <a:avLst>
              <a:gd name="adj1" fmla="val 49242"/>
              <a:gd name="adj2" fmla="val 50000"/>
            </a:avLst>
          </a:prstGeom>
          <a:noFill/>
          <a:ln w="28575" cap="flat" cmpd="sng">
            <a:solidFill>
              <a:srgbClr val="80008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2952" name="文本框 82951"/>
          <p:cNvSpPr txBox="1"/>
          <p:nvPr/>
        </p:nvSpPr>
        <p:spPr>
          <a:xfrm>
            <a:off x="1752600" y="3200400"/>
            <a:ext cx="16002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latin typeface="Times New Roman" panose="02020603050405020304" pitchFamily="18" charset="0"/>
              </a:rPr>
              <a:t>take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sp>
        <p:nvSpPr>
          <p:cNvPr id="82953" name="矩形 82952"/>
          <p:cNvSpPr/>
          <p:nvPr/>
        </p:nvSpPr>
        <p:spPr>
          <a:xfrm>
            <a:off x="381000" y="609600"/>
            <a:ext cx="2514600" cy="838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/>
          </a:bodyPr>
          <a:p>
            <a:pPr algn="ctr"/>
            <a:r>
              <a:rPr lang="zh-CN" altLang="en-US" sz="3600" b="1" spc="-360">
                <a:ln w="12700" cap="flat" cmpd="sng">
                  <a:solidFill>
                    <a:srgbClr val="000099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搭配</a:t>
            </a:r>
            <a:endParaRPr lang="zh-CN" altLang="en-US" sz="3600" b="1" spc="-360">
              <a:ln w="12700" cap="flat" cmpd="sng">
                <a:solidFill>
                  <a:srgbClr val="000099"/>
                </a:solidFill>
                <a:prstDash val="solid"/>
                <a:headEnd type="none" w="med" len="med"/>
                <a:tailEnd type="none" w="med" len="med"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82954" name="图片 82953" descr="let's stud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3962400"/>
            <a:ext cx="2233613" cy="2514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  <p:bldP spid="82947" grpId="0"/>
      <p:bldP spid="82948" grpId="0"/>
      <p:bldP spid="82950" grpId="0"/>
      <p:bldP spid="8295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5" name="矩形 46084"/>
          <p:cNvSpPr/>
          <p:nvPr/>
        </p:nvSpPr>
        <p:spPr>
          <a:xfrm>
            <a:off x="609600" y="406400"/>
            <a:ext cx="7924800" cy="5994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1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5. Let's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walk along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the lake, cross the bridge  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   and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climb up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the hill. 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   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咱们沿湖散步，过桥去爬山吧。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walk along  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沿着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…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走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10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Walk along the road and turn right at the    traffic lights.  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沿着这条路走</a:t>
            </a:r>
            <a:r>
              <a:rPr lang="en-US" altLang="zh-CN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,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在交通灯处向右转。</a:t>
            </a:r>
            <a:endParaRPr lang="zh-CN" altLang="en-US" sz="3200" b="1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climb up   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爬上；攀登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10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If I climb up a tree, I can see farther.	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如果我爬到树上的话，我就能看得更远一些了。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charRg st="96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5">
                                            <p:txEl>
                                              <p:charRg st="96" end="1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charRg st="117" end="1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6085">
                                            <p:txEl>
                                              <p:charRg st="117" end="18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charRg st="180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6085">
                                            <p:txEl>
                                              <p:charRg st="180" end="19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charRg st="197" end="2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6085">
                                            <p:txEl>
                                              <p:charRg st="197" end="2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charRg st="218" end="2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6085">
                                            <p:txEl>
                                              <p:charRg st="218" end="2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>
                                            <p:txEl>
                                              <p:charRg st="262" end="28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6085">
                                            <p:txEl>
                                              <p:charRg st="262" end="28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9" name="矩形 47108"/>
          <p:cNvSpPr/>
          <p:nvPr/>
        </p:nvSpPr>
        <p:spPr>
          <a:xfrm>
            <a:off x="304800" y="381000"/>
            <a:ext cx="8610600" cy="5349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5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6. point out 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指出；指明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5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黑体" panose="02010609060101010101" pitchFamily="2" charset="-122"/>
              </a:rPr>
              <a:t>   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I can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point out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the sights of Beijing for you.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5000"/>
              </a:lnSpc>
            </a:pPr>
            <a:r>
              <a:rPr lang="en-US" altLang="zh-CN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然后我可以为你们指出北京的景点。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5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例如：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5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If you see that boy, please point him out for me.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5000"/>
              </a:lnSpc>
            </a:pP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如果你看到那个男孩，请把他指给我看。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5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Did Ms Du point out where you were wrong?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5000"/>
              </a:lnSpc>
            </a:pP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杜老师有没有指出你什么地方错了？</a:t>
            </a:r>
            <a:endParaRPr lang="zh-CN" altLang="en-US" sz="3200" b="1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charRg st="89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7109">
                                            <p:txEl>
                                              <p:charRg st="89" end="9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charRg st="93" end="1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47109">
                                            <p:txEl>
                                              <p:charRg st="93" end="14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charRg st="143" end="1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47109">
                                            <p:txEl>
                                              <p:charRg st="143" end="1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charRg st="162" end="20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47109">
                                            <p:txEl>
                                              <p:charRg st="162" end="20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charRg st="204" end="2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47109">
                                            <p:txEl>
                                              <p:charRg st="204" end="2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3971" name="图片 83970" descr="tut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3625" y="4038600"/>
            <a:ext cx="2543175" cy="259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3970" name="矩形 83969"/>
          <p:cNvSpPr/>
          <p:nvPr/>
        </p:nvSpPr>
        <p:spPr>
          <a:xfrm>
            <a:off x="304800" y="381000"/>
            <a:ext cx="8610600" cy="4692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5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point out</a:t>
            </a:r>
            <a:r>
              <a:rPr lang="en-US" altLang="zh-CN" sz="32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的宾语可以使名词、代词或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that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从句。代词作其宾语时，要放在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point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和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out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之间。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5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point to/at</a:t>
            </a:r>
            <a:r>
              <a:rPr lang="en-US" altLang="zh-CN" sz="32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意为“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指向；指着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”（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to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强调远距离， 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at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强调近距离）。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5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He pointed to the south.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他指向南方。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5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Don’t point at people with a finger.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5000"/>
              </a:lnSpc>
            </a:pP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不要用手指指人。 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charRg st="53" end="9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3970">
                                            <p:txEl>
                                              <p:charRg st="53" end="9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charRg st="94" end="1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83970">
                                            <p:txEl>
                                              <p:charRg st="94" end="1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charRg st="125" end="1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83970">
                                            <p:txEl>
                                              <p:charRg st="125" end="1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charRg st="162" end="17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83970">
                                            <p:txEl>
                                              <p:charRg st="162" end="17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6" name="矩形 48135"/>
          <p:cNvSpPr/>
          <p:nvPr/>
        </p:nvSpPr>
        <p:spPr>
          <a:xfrm>
            <a:off x="381000" y="460375"/>
            <a:ext cx="8382000" cy="3892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7. I'm sure it'll be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fantastic 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to see the city from  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  the top.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我想从山顶上俯瞰北京一定很棒。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fantastic = wonderful 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极好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(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妙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)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的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;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了不起的 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She's a fantastic dancer.	  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她的舞跳得非常好。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What a fantastic goal!  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这球进得多漂亮</a:t>
            </a:r>
            <a:r>
              <a:rPr lang="en-US" altLang="zh-CN" sz="32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!</a:t>
            </a:r>
            <a:endParaRPr lang="en-US" altLang="zh-CN" sz="3200" b="1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pic>
        <p:nvPicPr>
          <p:cNvPr id="48137" name="图片 48136" descr="海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0600" y="4800600"/>
            <a:ext cx="6767513" cy="1841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charRg st="85" end="1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8136">
                                            <p:txEl>
                                              <p:charRg st="85" end="1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charRg st="123" end="1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8136">
                                            <p:txEl>
                                              <p:charRg st="123" end="16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>
                                            <p:txEl>
                                              <p:charRg st="161" end="19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8136">
                                            <p:txEl>
                                              <p:charRg st="161" end="19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矩形 32769"/>
          <p:cNvSpPr/>
          <p:nvPr/>
        </p:nvSpPr>
        <p:spPr>
          <a:xfrm>
            <a:off x="533400" y="669925"/>
            <a:ext cx="8229600" cy="5349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Main contents: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Key vocabulary 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2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hardly, take up; point out; at the top of;    </a:t>
            </a:r>
            <a:endParaRPr lang="en-US" altLang="zh-CN" sz="3200" b="1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waste</a:t>
            </a:r>
            <a:endParaRPr lang="en-US" altLang="zh-CN" sz="3200" b="1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Key structures 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I can hardly believe we’re in the city centre.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I don’t think they allow people to swim in 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the  lake.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I hope it will be cooler up here.</a:t>
            </a:r>
            <a:endParaRPr lang="en-US" altLang="zh-CN" sz="32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2771" name="图片 32770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390525"/>
            <a:ext cx="1762125" cy="1590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7" name="矩形 49156"/>
          <p:cNvSpPr/>
          <p:nvPr/>
        </p:nvSpPr>
        <p:spPr>
          <a:xfrm>
            <a:off x="457200" y="381000"/>
            <a:ext cx="8305800" cy="5792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8. I don't think they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allow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people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to </a:t>
            </a: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swim in  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   the lake.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    </a:t>
            </a: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我认为他们不允许人们在湖里游泳。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allow </a:t>
            </a:r>
            <a:r>
              <a:rPr lang="en-US" altLang="zh-CN" sz="3200" b="1" err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sb</a:t>
            </a:r>
            <a:r>
              <a:rPr lang="en-US" altLang="zh-CN" sz="32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.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to do sth. 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（ </a:t>
            </a:r>
            <a:r>
              <a:rPr lang="en-US" altLang="zh-CN" sz="3200" b="1" err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sb</a:t>
            </a:r>
            <a:r>
              <a:rPr lang="en-US" altLang="zh-CN" sz="32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.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不可以省略）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 允许某人做某事 </a:t>
            </a:r>
            <a:r>
              <a:rPr lang="zh-C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= allow doing sth.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His parents won’t allow him to stay out late.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他的父母不会允许他在外待得很晚。</a:t>
            </a:r>
            <a:endParaRPr lang="zh-CN" altLang="en-US" sz="3200" b="1" dirty="0">
              <a:solidFill>
                <a:schemeClr val="hlink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  <a:buChar char="•"/>
            </a:pPr>
            <a:r>
              <a:rPr lang="en-US" altLang="zh-CN" sz="3200" b="1">
                <a:latin typeface="Times New Roman" panose="02020603050405020304" pitchFamily="18" charset="0"/>
                <a:ea typeface="黑体" panose="02010609060101010101" pitchFamily="2" charset="-122"/>
              </a:rPr>
              <a:t>They allowed smoking in this room only. </a:t>
            </a:r>
            <a:endParaRPr lang="en-US" altLang="zh-CN" sz="3200" b="1">
              <a:latin typeface="Times New Roman" panose="02020603050405020304" pitchFamily="18" charset="0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他们只允许在这间屋子里抽烟。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2" charset="-122"/>
              </a:rPr>
              <a:t> 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charRg st="83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157">
                                            <p:txEl>
                                              <p:charRg st="83" end="1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charRg st="120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157">
                                            <p:txEl>
                                              <p:charRg st="120" end="15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charRg st="150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9157">
                                            <p:txEl>
                                              <p:charRg st="150" end="19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charRg st="196" end="2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9157">
                                            <p:txEl>
                                              <p:charRg st="196" end="2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charRg st="213" end="2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157">
                                            <p:txEl>
                                              <p:charRg st="213" end="25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>
                                            <p:txEl>
                                              <p:charRg st="254" end="2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157">
                                            <p:txEl>
                                              <p:charRg st="254" end="2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4994" name="图片 84993" descr="边框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9144000" cy="624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4995" name="矩形 84994"/>
          <p:cNvSpPr/>
          <p:nvPr/>
        </p:nvSpPr>
        <p:spPr>
          <a:xfrm>
            <a:off x="1447800" y="2895600"/>
            <a:ext cx="6172200" cy="1828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活学活用</a:t>
            </a:r>
            <a:endParaRPr lang="zh-CN" alt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50" name="矩形 53249"/>
          <p:cNvSpPr/>
          <p:nvPr/>
        </p:nvSpPr>
        <p:spPr>
          <a:xfrm>
            <a:off x="609600" y="1143000"/>
            <a:ext cx="8077200" cy="5159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342900" indent="-342900">
              <a:lnSpc>
                <a:spcPct val="130000"/>
              </a:lnSpc>
              <a:buAutoNum type="arabicPeriod"/>
            </a:pPr>
            <a:r>
              <a:rPr lang="en-US" altLang="zh-CN" sz="3200" b="1">
                <a:latin typeface="Times New Roman" panose="02020603050405020304" pitchFamily="18" charset="0"/>
              </a:rPr>
              <a:t>I could ____ hear what you said just now. Could you please say it again?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A. sometimes           B. always 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C. hardly                  D. clearly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2. He tried to _____ the danger of driving alone for me.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A. point at                  B. point out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C. point on</a:t>
            </a:r>
            <a:r>
              <a:rPr lang="en-US" altLang="zh-CN" b="1">
                <a:latin typeface="Arial" panose="020B0604020202020204" pitchFamily="34" charset="0"/>
              </a:rPr>
              <a:t>                           </a:t>
            </a:r>
            <a:r>
              <a:rPr lang="en-US" altLang="zh-CN" sz="3200" b="1">
                <a:latin typeface="Times New Roman" panose="02020603050405020304" pitchFamily="18" charset="0"/>
              </a:rPr>
              <a:t>D. point to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sp>
        <p:nvSpPr>
          <p:cNvPr id="53252" name="矩形 53251"/>
          <p:cNvSpPr/>
          <p:nvPr/>
        </p:nvSpPr>
        <p:spPr>
          <a:xfrm>
            <a:off x="609600" y="381000"/>
            <a:ext cx="3244850" cy="5492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0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一、</a:t>
            </a:r>
            <a:r>
              <a:rPr lang="zh-TW" altLang="en-US" sz="30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单项</a:t>
            </a:r>
            <a:r>
              <a:rPr lang="zh-CN" altLang="en-US" sz="30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选择题。</a:t>
            </a:r>
            <a:endParaRPr lang="zh-CN" altLang="en-US" sz="30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53253" name="文本框 53252"/>
          <p:cNvSpPr txBox="1"/>
          <p:nvPr/>
        </p:nvSpPr>
        <p:spPr>
          <a:xfrm>
            <a:off x="2438400" y="1066800"/>
            <a:ext cx="584200" cy="80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906780">
              <a:lnSpc>
                <a:spcPct val="130000"/>
              </a:lnSpc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4" name="文本框 53253"/>
          <p:cNvSpPr txBox="1"/>
          <p:nvPr/>
        </p:nvSpPr>
        <p:spPr>
          <a:xfrm>
            <a:off x="3276600" y="3581400"/>
            <a:ext cx="584200" cy="80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906780">
              <a:lnSpc>
                <a:spcPct val="130000"/>
              </a:lnSpc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/>
      <p:bldP spid="5325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4" name="矩形 54273"/>
          <p:cNvSpPr/>
          <p:nvPr/>
        </p:nvSpPr>
        <p:spPr>
          <a:xfrm>
            <a:off x="457200" y="457200"/>
            <a:ext cx="8153400" cy="5792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342900" indent="-342900"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3. —What are you going to do during the summer vacation?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—I’m going to ____ a new hobby like swimming or dancing.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       A. take off                B. take up 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       C. take after            D. take in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4. We don't allow people _____	in the cinema.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       A. smoke                  B. smoked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       C. smoking               D. to smoke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sp>
        <p:nvSpPr>
          <p:cNvPr id="54275" name="文本框 54274"/>
          <p:cNvSpPr txBox="1"/>
          <p:nvPr/>
        </p:nvSpPr>
        <p:spPr>
          <a:xfrm>
            <a:off x="3581400" y="1797050"/>
            <a:ext cx="584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906780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76" name="文本框 54275"/>
          <p:cNvSpPr txBox="1"/>
          <p:nvPr/>
        </p:nvSpPr>
        <p:spPr>
          <a:xfrm>
            <a:off x="5207000" y="4343400"/>
            <a:ext cx="584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defTabSz="906780"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77" name="矩形 54276"/>
          <p:cNvSpPr/>
          <p:nvPr/>
        </p:nvSpPr>
        <p:spPr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>
                <a:latin typeface="Arial" panose="020B0604020202020204" pitchFamily="34" charset="0"/>
              </a:rPr>
              <a:t>·</a:t>
            </a:r>
            <a:endParaRPr lang="en-US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/>
      <p:bldP spid="5427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4517" name="矩形 64516"/>
          <p:cNvSpPr/>
          <p:nvPr/>
        </p:nvSpPr>
        <p:spPr>
          <a:xfrm>
            <a:off x="565150" y="1219200"/>
            <a:ext cx="8426450" cy="5214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1. I like the beautiful s_____ of this city.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2. He is very t______ and he needs some  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pitchFamily="18" charset="0"/>
              </a:rPr>
              <a:t>    water now.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3. I can h_____ understand what he said  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    because he speaks English too quickly.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4. They walked around the lake and c____ 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</a:rPr>
              <a:t>    the small bridge.</a:t>
            </a:r>
            <a:endParaRPr lang="en-US" altLang="zh-CN" sz="32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18" name="矩形 64517"/>
          <p:cNvSpPr/>
          <p:nvPr/>
        </p:nvSpPr>
        <p:spPr>
          <a:xfrm>
            <a:off x="508000" y="457200"/>
            <a:ext cx="6305550" cy="5492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0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二、</a:t>
            </a:r>
            <a:r>
              <a:rPr lang="zh-TW" altLang="en-US" sz="30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根据句意和</a:t>
            </a:r>
            <a:r>
              <a:rPr lang="zh-CN" altLang="en-US" sz="30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首字母</a:t>
            </a:r>
            <a:r>
              <a:rPr lang="zh-TW" altLang="en-US" sz="30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提示写单词。</a:t>
            </a:r>
            <a:endParaRPr lang="zh-CN" altLang="en-US" sz="30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64519" name="文本框 64518"/>
          <p:cNvSpPr txBox="1"/>
          <p:nvPr/>
        </p:nvSpPr>
        <p:spPr>
          <a:xfrm>
            <a:off x="4451350" y="1233488"/>
            <a:ext cx="1019175" cy="8239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err="1">
                <a:solidFill>
                  <a:srgbClr val="FF0000"/>
                </a:solidFill>
                <a:latin typeface="Times New Roman" panose="02020603050405020304" pitchFamily="18" charset="0"/>
              </a:rPr>
              <a:t>ights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20" name="文本框 64519"/>
          <p:cNvSpPr txBox="1"/>
          <p:nvPr/>
        </p:nvSpPr>
        <p:spPr>
          <a:xfrm>
            <a:off x="2946400" y="1981200"/>
            <a:ext cx="1200150" cy="8239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err="1">
                <a:solidFill>
                  <a:srgbClr val="FF0000"/>
                </a:solidFill>
                <a:latin typeface="Times New Roman" panose="02020603050405020304" pitchFamily="18" charset="0"/>
              </a:rPr>
              <a:t>hirsty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21" name="文本框 64520"/>
          <p:cNvSpPr txBox="1"/>
          <p:nvPr/>
        </p:nvSpPr>
        <p:spPr>
          <a:xfrm>
            <a:off x="2198688" y="3429000"/>
            <a:ext cx="1109662" cy="8239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err="1">
                <a:solidFill>
                  <a:srgbClr val="FF0000"/>
                </a:solidFill>
                <a:latin typeface="Times New Roman" panose="02020603050405020304" pitchFamily="18" charset="0"/>
              </a:rPr>
              <a:t>ardly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22" name="文本框 64521"/>
          <p:cNvSpPr txBox="1"/>
          <p:nvPr/>
        </p:nvSpPr>
        <p:spPr>
          <a:xfrm>
            <a:off x="7070725" y="4891088"/>
            <a:ext cx="885825" cy="8239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err="1">
                <a:solidFill>
                  <a:srgbClr val="FF0000"/>
                </a:solidFill>
                <a:latin typeface="Times New Roman" panose="02020603050405020304" pitchFamily="18" charset="0"/>
              </a:rPr>
              <a:t>ross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9" grpId="0"/>
      <p:bldP spid="64520" grpId="0"/>
      <p:bldP spid="64521" grpId="0"/>
      <p:bldP spid="645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62" name="Rectangle 2"/>
          <p:cNvSpPr/>
          <p:nvPr/>
        </p:nvSpPr>
        <p:spPr>
          <a:xfrm>
            <a:off x="1470025" y="1524000"/>
            <a:ext cx="3559175" cy="884238"/>
          </a:xfrm>
          <a:prstGeom prst="rect">
            <a:avLst/>
          </a:prstGeom>
          <a:noFill/>
          <a:ln w="9525">
            <a:noFill/>
          </a:ln>
        </p:spPr>
        <p:txBody>
          <a:bodyPr wrap="none" lIns="91435" tIns="45717" rIns="91435" bIns="45717">
            <a:spAutoFit/>
          </a:bodyPr>
          <a:p>
            <a:pPr defTabSz="913130">
              <a:spcBef>
                <a:spcPct val="50000"/>
              </a:spcBef>
            </a:pPr>
            <a:r>
              <a:rPr lang="en-US" altLang="zh-CN" sz="5200" b="1">
                <a:solidFill>
                  <a:srgbClr val="003399"/>
                </a:solidFill>
                <a:latin typeface="Arial" panose="020B0604020202020204" pitchFamily="34" charset="0"/>
              </a:rPr>
              <a:t>Homework</a:t>
            </a:r>
            <a:endParaRPr lang="en-US" altLang="zh-CN" sz="5200" b="1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66563" name="Rectangle 3"/>
          <p:cNvSpPr/>
          <p:nvPr/>
        </p:nvSpPr>
        <p:spPr>
          <a:xfrm>
            <a:off x="609600" y="2667000"/>
            <a:ext cx="5791200" cy="3027363"/>
          </a:xfrm>
          <a:prstGeom prst="rect">
            <a:avLst/>
          </a:prstGeom>
          <a:noFill/>
          <a:ln w="9525">
            <a:noFill/>
          </a:ln>
        </p:spPr>
        <p:txBody>
          <a:bodyPr lIns="118515" tIns="59258" rIns="118515" bIns="59258">
            <a:spAutoFit/>
          </a:bodyPr>
          <a:p>
            <a:pPr defTabSz="913130">
              <a:lnSpc>
                <a:spcPct val="12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zh-CN" sz="3600" b="1">
                <a:latin typeface="Times New Roman" panose="02020603050405020304" pitchFamily="18" charset="0"/>
              </a:rPr>
              <a:t>Learn the new words and expressions in this module.</a:t>
            </a:r>
            <a:endParaRPr lang="en-US" altLang="zh-CN" sz="3600" b="1">
              <a:latin typeface="Times New Roman" panose="02020603050405020304" pitchFamily="18" charset="0"/>
            </a:endParaRPr>
          </a:p>
          <a:p>
            <a:pPr defTabSz="913130">
              <a:lnSpc>
                <a:spcPct val="12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zh-CN" sz="3600" b="1">
                <a:latin typeface="Times New Roman" panose="02020603050405020304" pitchFamily="18" charset="0"/>
              </a:rPr>
              <a:t>Describe a park around your home or school.</a:t>
            </a:r>
            <a:endParaRPr lang="en-US" altLang="zh-CN" sz="3600" b="1">
              <a:latin typeface="Times New Roman" panose="02020603050405020304" pitchFamily="18" charset="0"/>
            </a:endParaRPr>
          </a:p>
        </p:txBody>
      </p:sp>
      <p:pic>
        <p:nvPicPr>
          <p:cNvPr id="66565" name="图片 66564" descr="fo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3775" y="1447800"/>
            <a:ext cx="3070225" cy="4762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5299" name="Picture 2" descr="C:\Users\AppleBar\Desktop\剪头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2636838"/>
            <a:ext cx="2303463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0" name="矩形 6"/>
          <p:cNvPicPr/>
          <p:nvPr/>
        </p:nvPicPr>
        <p:blipFill>
          <a:blip r:embed="rId2"/>
          <a:stretch>
            <a:fillRect/>
          </a:stretch>
        </p:blipFill>
        <p:spPr>
          <a:xfrm>
            <a:off x="2101533" y="2868613"/>
            <a:ext cx="6383337" cy="15668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5301" name="Group 5"/>
          <p:cNvGrpSpPr/>
          <p:nvPr/>
        </p:nvGrpSpPr>
        <p:grpSpPr>
          <a:xfrm>
            <a:off x="7116445" y="1193165"/>
            <a:ext cx="1368425" cy="3454400"/>
            <a:chOff x="0" y="0"/>
            <a:chExt cx="1655762" cy="3311525"/>
          </a:xfrm>
        </p:grpSpPr>
        <p:sp>
          <p:nvSpPr>
            <p:cNvPr id="55302" name="Freeform 2"/>
            <p:cNvSpPr/>
            <p:nvPr/>
          </p:nvSpPr>
          <p:spPr>
            <a:xfrm>
              <a:off x="212725" y="0"/>
              <a:ext cx="219075" cy="863600"/>
            </a:xfrm>
            <a:custGeom>
              <a:avLst/>
              <a:gdLst>
                <a:gd name="txL" fmla="*/ 0 w 138"/>
                <a:gd name="txT" fmla="*/ 0 h 544"/>
                <a:gd name="txR" fmla="*/ 138 w 138"/>
                <a:gd name="txB" fmla="*/ 544 h 544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38" h="544">
                  <a:moveTo>
                    <a:pt x="47" y="0"/>
                  </a:moveTo>
                  <a:lnTo>
                    <a:pt x="6" y="216"/>
                  </a:lnTo>
                  <a:cubicBezTo>
                    <a:pt x="0" y="273"/>
                    <a:pt x="7" y="305"/>
                    <a:pt x="12" y="342"/>
                  </a:cubicBezTo>
                  <a:cubicBezTo>
                    <a:pt x="17" y="379"/>
                    <a:pt x="29" y="411"/>
                    <a:pt x="38" y="437"/>
                  </a:cubicBezTo>
                  <a:lnTo>
                    <a:pt x="69" y="500"/>
                  </a:lnTo>
                  <a:lnTo>
                    <a:pt x="138" y="544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55303" name="Oval 3"/>
            <p:cNvSpPr/>
            <p:nvPr/>
          </p:nvSpPr>
          <p:spPr>
            <a:xfrm>
              <a:off x="431800" y="574675"/>
              <a:ext cx="360362" cy="360362"/>
            </a:xfrm>
            <a:prstGeom prst="ellipse">
              <a:avLst/>
            </a:pr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55304" name="Freeform 4"/>
            <p:cNvSpPr/>
            <p:nvPr/>
          </p:nvSpPr>
          <p:spPr>
            <a:xfrm>
              <a:off x="554037" y="574675"/>
              <a:ext cx="165100" cy="288925"/>
            </a:xfrm>
            <a:custGeom>
              <a:avLst/>
              <a:gdLst>
                <a:gd name="txL" fmla="*/ 0 w 104"/>
                <a:gd name="txT" fmla="*/ 0 h 182"/>
                <a:gd name="txR" fmla="*/ 104 w 104"/>
                <a:gd name="txB" fmla="*/ 182 h 182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04" h="182">
                  <a:moveTo>
                    <a:pt x="59" y="0"/>
                  </a:moveTo>
                  <a:cubicBezTo>
                    <a:pt x="53" y="19"/>
                    <a:pt x="0" y="50"/>
                    <a:pt x="25" y="113"/>
                  </a:cubicBezTo>
                  <a:cubicBezTo>
                    <a:pt x="50" y="176"/>
                    <a:pt x="88" y="168"/>
                    <a:pt x="104" y="182"/>
                  </a:cubicBezTo>
                </a:path>
              </a:pathLst>
            </a:custGeom>
            <a:solidFill>
              <a:schemeClr val="bg1"/>
            </a:solidFill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55305" name="Freeform 5"/>
            <p:cNvSpPr/>
            <p:nvPr/>
          </p:nvSpPr>
          <p:spPr>
            <a:xfrm>
              <a:off x="792162" y="719137"/>
              <a:ext cx="142875" cy="144463"/>
            </a:xfrm>
            <a:custGeom>
              <a:avLst/>
              <a:gdLst>
                <a:gd name="txL" fmla="*/ 0 w 90"/>
                <a:gd name="txT" fmla="*/ 0 h 91"/>
                <a:gd name="txR" fmla="*/ 90 w 90"/>
                <a:gd name="txB" fmla="*/ 91 h 91"/>
              </a:gdLst>
              <a:ahLst/>
              <a:cxnLst>
                <a:cxn ang="0">
                  <a:pos x="0" y="0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90" h="91">
                  <a:moveTo>
                    <a:pt x="0" y="0"/>
                  </a:moveTo>
                  <a:lnTo>
                    <a:pt x="65" y="35"/>
                  </a:lnTo>
                  <a:lnTo>
                    <a:pt x="90" y="91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55306" name="Freeform 6"/>
            <p:cNvSpPr/>
            <p:nvPr/>
          </p:nvSpPr>
          <p:spPr>
            <a:xfrm>
              <a:off x="647700" y="792162"/>
              <a:ext cx="792162" cy="273050"/>
            </a:xfrm>
            <a:custGeom>
              <a:avLst/>
              <a:gdLst>
                <a:gd name="txL" fmla="*/ 0 w 499"/>
                <a:gd name="txT" fmla="*/ 0 h 172"/>
                <a:gd name="txR" fmla="*/ 499 w 499"/>
                <a:gd name="txB" fmla="*/ 172 h 172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rect l="txL" t="txT" r="txR" b="txB"/>
              <a:pathLst>
                <a:path w="499" h="172">
                  <a:moveTo>
                    <a:pt x="0" y="137"/>
                  </a:moveTo>
                  <a:lnTo>
                    <a:pt x="67" y="160"/>
                  </a:lnTo>
                  <a:lnTo>
                    <a:pt x="150" y="172"/>
                  </a:lnTo>
                  <a:lnTo>
                    <a:pt x="264" y="160"/>
                  </a:lnTo>
                  <a:lnTo>
                    <a:pt x="397" y="90"/>
                  </a:lnTo>
                  <a:lnTo>
                    <a:pt x="499" y="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55307" name="Freeform 7"/>
            <p:cNvSpPr/>
            <p:nvPr/>
          </p:nvSpPr>
          <p:spPr>
            <a:xfrm>
              <a:off x="382587" y="962025"/>
              <a:ext cx="93663" cy="536575"/>
            </a:xfrm>
            <a:custGeom>
              <a:avLst/>
              <a:gdLst>
                <a:gd name="txL" fmla="*/ 0 w 59"/>
                <a:gd name="txT" fmla="*/ 0 h 338"/>
                <a:gd name="txR" fmla="*/ 59 w 59"/>
                <a:gd name="txB" fmla="*/ 338 h 338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59" h="338">
                  <a:moveTo>
                    <a:pt x="59" y="0"/>
                  </a:moveTo>
                  <a:lnTo>
                    <a:pt x="13" y="79"/>
                  </a:lnTo>
                  <a:lnTo>
                    <a:pt x="0" y="167"/>
                  </a:lnTo>
                  <a:lnTo>
                    <a:pt x="13" y="243"/>
                  </a:lnTo>
                  <a:lnTo>
                    <a:pt x="57" y="338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55308" name="Freeform 8"/>
            <p:cNvSpPr/>
            <p:nvPr/>
          </p:nvSpPr>
          <p:spPr>
            <a:xfrm>
              <a:off x="1587" y="1511300"/>
              <a:ext cx="503238" cy="360362"/>
            </a:xfrm>
            <a:custGeom>
              <a:avLst/>
              <a:gdLst>
                <a:gd name="txL" fmla="*/ 0 w 317"/>
                <a:gd name="txT" fmla="*/ 0 h 227"/>
                <a:gd name="txR" fmla="*/ 317 w 317"/>
                <a:gd name="txB" fmla="*/ 227 h 227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rect l="txL" t="txT" r="txR" b="txB"/>
              <a:pathLst>
                <a:path w="317" h="227">
                  <a:moveTo>
                    <a:pt x="317" y="0"/>
                  </a:moveTo>
                  <a:cubicBezTo>
                    <a:pt x="299" y="13"/>
                    <a:pt x="262" y="42"/>
                    <a:pt x="209" y="80"/>
                  </a:cubicBezTo>
                  <a:cubicBezTo>
                    <a:pt x="156" y="118"/>
                    <a:pt x="44" y="197"/>
                    <a:pt x="0" y="227"/>
                  </a:cubicBez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55309" name="Freeform 9"/>
            <p:cNvSpPr/>
            <p:nvPr/>
          </p:nvSpPr>
          <p:spPr>
            <a:xfrm>
              <a:off x="0" y="1366837"/>
              <a:ext cx="1008062" cy="661988"/>
            </a:xfrm>
            <a:custGeom>
              <a:avLst/>
              <a:gdLst>
                <a:gd name="txL" fmla="*/ 0 w 635"/>
                <a:gd name="txT" fmla="*/ 0 h 417"/>
                <a:gd name="txR" fmla="*/ 635 w 635"/>
                <a:gd name="txB" fmla="*/ 417 h 417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635" h="417">
                  <a:moveTo>
                    <a:pt x="0" y="318"/>
                  </a:moveTo>
                  <a:cubicBezTo>
                    <a:pt x="11" y="333"/>
                    <a:pt x="22" y="348"/>
                    <a:pt x="45" y="363"/>
                  </a:cubicBezTo>
                  <a:cubicBezTo>
                    <a:pt x="68" y="378"/>
                    <a:pt x="113" y="409"/>
                    <a:pt x="136" y="409"/>
                  </a:cubicBezTo>
                  <a:cubicBezTo>
                    <a:pt x="159" y="409"/>
                    <a:pt x="166" y="363"/>
                    <a:pt x="181" y="363"/>
                  </a:cubicBezTo>
                  <a:cubicBezTo>
                    <a:pt x="196" y="363"/>
                    <a:pt x="211" y="401"/>
                    <a:pt x="226" y="409"/>
                  </a:cubicBezTo>
                  <a:cubicBezTo>
                    <a:pt x="241" y="417"/>
                    <a:pt x="257" y="417"/>
                    <a:pt x="272" y="409"/>
                  </a:cubicBezTo>
                  <a:cubicBezTo>
                    <a:pt x="287" y="401"/>
                    <a:pt x="294" y="363"/>
                    <a:pt x="317" y="363"/>
                  </a:cubicBezTo>
                  <a:cubicBezTo>
                    <a:pt x="340" y="363"/>
                    <a:pt x="385" y="416"/>
                    <a:pt x="408" y="409"/>
                  </a:cubicBezTo>
                  <a:cubicBezTo>
                    <a:pt x="431" y="402"/>
                    <a:pt x="438" y="333"/>
                    <a:pt x="453" y="318"/>
                  </a:cubicBezTo>
                  <a:cubicBezTo>
                    <a:pt x="468" y="303"/>
                    <a:pt x="484" y="333"/>
                    <a:pt x="499" y="318"/>
                  </a:cubicBezTo>
                  <a:cubicBezTo>
                    <a:pt x="514" y="303"/>
                    <a:pt x="529" y="242"/>
                    <a:pt x="544" y="227"/>
                  </a:cubicBezTo>
                  <a:cubicBezTo>
                    <a:pt x="559" y="212"/>
                    <a:pt x="582" y="242"/>
                    <a:pt x="589" y="227"/>
                  </a:cubicBezTo>
                  <a:cubicBezTo>
                    <a:pt x="596" y="212"/>
                    <a:pt x="581" y="159"/>
                    <a:pt x="589" y="136"/>
                  </a:cubicBezTo>
                  <a:cubicBezTo>
                    <a:pt x="597" y="113"/>
                    <a:pt x="635" y="114"/>
                    <a:pt x="635" y="91"/>
                  </a:cubicBezTo>
                  <a:cubicBezTo>
                    <a:pt x="635" y="68"/>
                    <a:pt x="612" y="0"/>
                    <a:pt x="589" y="0"/>
                  </a:cubicBezTo>
                  <a:cubicBezTo>
                    <a:pt x="566" y="0"/>
                    <a:pt x="547" y="75"/>
                    <a:pt x="499" y="91"/>
                  </a:cubicBezTo>
                  <a:cubicBezTo>
                    <a:pt x="451" y="107"/>
                    <a:pt x="340" y="94"/>
                    <a:pt x="298" y="95"/>
                  </a:cubicBezTo>
                </a:path>
              </a:pathLst>
            </a:custGeom>
            <a:solidFill>
              <a:srgbClr val="FFFF00"/>
            </a:solidFill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55310" name="Freeform 10"/>
            <p:cNvSpPr/>
            <p:nvPr/>
          </p:nvSpPr>
          <p:spPr>
            <a:xfrm>
              <a:off x="403225" y="2087562"/>
              <a:ext cx="173037" cy="1079500"/>
            </a:xfrm>
            <a:custGeom>
              <a:avLst/>
              <a:gdLst>
                <a:gd name="txL" fmla="*/ 0 w 109"/>
                <a:gd name="txT" fmla="*/ 0 h 680"/>
                <a:gd name="txR" fmla="*/ 109 w 109"/>
                <a:gd name="txB" fmla="*/ 680 h 680"/>
              </a:gdLst>
              <a:ahLst/>
              <a:cxnLst>
                <a:cxn ang="0">
                  <a:pos x="2147483647" y="0"/>
                </a:cxn>
                <a:cxn ang="0">
                  <a:pos x="0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109" h="680">
                  <a:moveTo>
                    <a:pt x="18" y="0"/>
                  </a:moveTo>
                  <a:lnTo>
                    <a:pt x="0" y="242"/>
                  </a:lnTo>
                  <a:lnTo>
                    <a:pt x="109" y="68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55311" name="Freeform 11"/>
            <p:cNvSpPr/>
            <p:nvPr/>
          </p:nvSpPr>
          <p:spPr>
            <a:xfrm>
              <a:off x="935037" y="1295400"/>
              <a:ext cx="576263" cy="484187"/>
            </a:xfrm>
            <a:custGeom>
              <a:avLst/>
              <a:gdLst>
                <a:gd name="txL" fmla="*/ 0 w 363"/>
                <a:gd name="txT" fmla="*/ 0 h 305"/>
                <a:gd name="txR" fmla="*/ 363 w 363"/>
                <a:gd name="txB" fmla="*/ 305 h 305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rect l="txL" t="txT" r="txR" b="txB"/>
              <a:pathLst>
                <a:path w="363" h="305">
                  <a:moveTo>
                    <a:pt x="0" y="272"/>
                  </a:moveTo>
                  <a:lnTo>
                    <a:pt x="38" y="292"/>
                  </a:lnTo>
                  <a:lnTo>
                    <a:pt x="140" y="305"/>
                  </a:lnTo>
                  <a:lnTo>
                    <a:pt x="311" y="96"/>
                  </a:lnTo>
                  <a:lnTo>
                    <a:pt x="363" y="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55312" name="Freeform 12"/>
            <p:cNvSpPr/>
            <p:nvPr/>
          </p:nvSpPr>
          <p:spPr>
            <a:xfrm>
              <a:off x="1511300" y="1152525"/>
              <a:ext cx="144462" cy="144462"/>
            </a:xfrm>
            <a:custGeom>
              <a:avLst/>
              <a:gdLst>
                <a:gd name="txL" fmla="*/ 0 w 91"/>
                <a:gd name="txT" fmla="*/ 0 h 91"/>
                <a:gd name="txR" fmla="*/ 91 w 91"/>
                <a:gd name="txB" fmla="*/ 91 h 91"/>
              </a:gdLst>
              <a:ahLst/>
              <a:cxnLst>
                <a:cxn ang="0">
                  <a:pos x="0" y="2147483647"/>
                </a:cxn>
                <a:cxn ang="0">
                  <a:pos x="2147483647" y="2147483647"/>
                </a:cxn>
                <a:cxn ang="0">
                  <a:pos x="2147483647" y="0"/>
                </a:cxn>
              </a:cxnLst>
              <a:rect l="txL" t="txT" r="txR" b="txB"/>
              <a:pathLst>
                <a:path w="91" h="91">
                  <a:moveTo>
                    <a:pt x="0" y="91"/>
                  </a:moveTo>
                  <a:lnTo>
                    <a:pt x="68" y="37"/>
                  </a:lnTo>
                  <a:lnTo>
                    <a:pt x="91" y="0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55313" name="Freeform 13"/>
            <p:cNvSpPr/>
            <p:nvPr/>
          </p:nvSpPr>
          <p:spPr>
            <a:xfrm>
              <a:off x="433387" y="3167062"/>
              <a:ext cx="144463" cy="144463"/>
            </a:xfrm>
            <a:custGeom>
              <a:avLst/>
              <a:gdLst>
                <a:gd name="txL" fmla="*/ 0 w 91"/>
                <a:gd name="txT" fmla="*/ 0 h 91"/>
                <a:gd name="txR" fmla="*/ 91 w 91"/>
                <a:gd name="txB" fmla="*/ 91 h 91"/>
              </a:gdLst>
              <a:ahLst/>
              <a:cxnLst>
                <a:cxn ang="0">
                  <a:pos x="2147483647" y="0"/>
                </a:cxn>
                <a:cxn ang="0">
                  <a:pos x="2147483647" y="2147483647"/>
                </a:cxn>
                <a:cxn ang="0">
                  <a:pos x="0" y="2147483647"/>
                </a:cxn>
              </a:cxnLst>
              <a:rect l="txL" t="txT" r="txR" b="txB"/>
              <a:pathLst>
                <a:path w="91" h="91">
                  <a:moveTo>
                    <a:pt x="91" y="0"/>
                  </a:moveTo>
                  <a:lnTo>
                    <a:pt x="60" y="45"/>
                  </a:lnTo>
                  <a:lnTo>
                    <a:pt x="0" y="91"/>
                  </a:ln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sz="3200" dirty="0">
                <a:latin typeface="Arial" panose="020B0604020202020204" pitchFamily="34" charset="0"/>
              </a:endParaRPr>
            </a:p>
          </p:txBody>
        </p:sp>
        <p:sp>
          <p:nvSpPr>
            <p:cNvPr id="55314" name="Freeform 14"/>
            <p:cNvSpPr/>
            <p:nvPr/>
          </p:nvSpPr>
          <p:spPr>
            <a:xfrm>
              <a:off x="576262" y="3167062"/>
              <a:ext cx="114300" cy="119063"/>
            </a:xfrm>
            <a:custGeom>
              <a:avLst/>
              <a:gdLst>
                <a:gd name="txL" fmla="*/ 0 w 72"/>
                <a:gd name="txT" fmla="*/ 0 h 75"/>
                <a:gd name="txR" fmla="*/ 72 w 72"/>
                <a:gd name="txB" fmla="*/ 75 h 75"/>
              </a:gdLst>
              <a:ahLst/>
              <a:cxnLst>
                <a:cxn ang="0">
                  <a:pos x="0" y="0"/>
                </a:cxn>
                <a:cxn ang="0">
                  <a:pos x="2147483647" y="2147483647"/>
                </a:cxn>
                <a:cxn ang="0">
                  <a:pos x="2147483647" y="2147483647"/>
                </a:cxn>
              </a:cxnLst>
              <a:rect l="txL" t="txT" r="txR" b="txB"/>
              <a:pathLst>
                <a:path w="72" h="75">
                  <a:moveTo>
                    <a:pt x="0" y="0"/>
                  </a:moveTo>
                  <a:cubicBezTo>
                    <a:pt x="10" y="1"/>
                    <a:pt x="49" y="18"/>
                    <a:pt x="62" y="6"/>
                  </a:cubicBezTo>
                  <a:cubicBezTo>
                    <a:pt x="72" y="18"/>
                    <a:pt x="62" y="61"/>
                    <a:pt x="62" y="75"/>
                  </a:cubicBezTo>
                </a:path>
              </a:pathLst>
            </a:custGeom>
            <a:noFill/>
            <a:ln w="222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 algn="l"/>
              <a:endParaRPr lang="zh-CN" altLang="en-US" sz="3200" dirty="0">
                <a:latin typeface="Arial" panose="020B0604020202020204" pitchFamily="34" charset="0"/>
              </a:endParaRPr>
            </a:p>
          </p:txBody>
        </p:sp>
      </p:grpSp>
      <p:pic>
        <p:nvPicPr>
          <p:cNvPr id="2" name="游戏原声 - Theme From SWAT-Rhythm Heritage [mqms]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2395" y="5292090"/>
            <a:ext cx="619125" cy="619125"/>
          </a:xfrm>
          <a:prstGeom prst="rect">
            <a:avLst/>
          </a:prstGeom>
        </p:spPr>
      </p:pic>
      <p:pic>
        <p:nvPicPr>
          <p:cNvPr id="3" name="矩形 6"/>
          <p:cNvPicPr/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2684145" y="4957445"/>
            <a:ext cx="5393055" cy="1383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endParaRPr lang="en-US" altLang="zh-CN" sz="2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zh-CN" altLang="en-US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桂林市桂电中学</a:t>
            </a:r>
            <a:endParaRPr lang="zh-CN" altLang="en-US" sz="2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en-US" altLang="zh-CN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2020.8.20</a:t>
            </a:r>
            <a:r>
              <a:rPr lang="zh-CN" altLang="en-US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录制</a:t>
            </a:r>
            <a:endParaRPr lang="zh-CN" altLang="en-US" sz="2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250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4754" name="图片 74753" descr="边框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0"/>
            <a:ext cx="9144000" cy="6248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4755" name="矩形 74754"/>
          <p:cNvSpPr/>
          <p:nvPr/>
        </p:nvSpPr>
        <p:spPr>
          <a:xfrm>
            <a:off x="1447800" y="2590800"/>
            <a:ext cx="6248400" cy="1981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  <a:normAutofit/>
          </a:bodyPr>
          <a:p>
            <a:pPr algn="ctr"/>
            <a:r>
              <a:rPr lang="zh-CN" alt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Warming up</a:t>
            </a:r>
            <a:endParaRPr lang="zh-CN" alt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矩形 69633"/>
          <p:cNvSpPr/>
          <p:nvPr/>
        </p:nvSpPr>
        <p:spPr>
          <a:xfrm>
            <a:off x="838200" y="1219200"/>
            <a:ext cx="5334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 b="1">
                <a:ln w="12700" cap="flat" cmpd="sng">
                  <a:solidFill>
                    <a:srgbClr val="FF6699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Think about it!</a:t>
            </a:r>
            <a:endParaRPr lang="zh-CN" altLang="en-US" sz="3600" b="1">
              <a:ln w="12700" cap="flat" cmpd="sng">
                <a:solidFill>
                  <a:srgbClr val="FF6699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9635" name="矩形 69634"/>
          <p:cNvSpPr/>
          <p:nvPr/>
        </p:nvSpPr>
        <p:spPr>
          <a:xfrm>
            <a:off x="914400" y="2743200"/>
            <a:ext cx="7391400" cy="28225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altLang="zh-CN" sz="3200" b="1">
                <a:latin typeface="Times New Roman" panose="02020603050405020304" pitchFamily="18" charset="0"/>
              </a:rPr>
              <a:t>Do you like to travel? Where do you want to go?</a:t>
            </a:r>
            <a:endParaRPr lang="en-US" altLang="zh-CN" sz="3200" b="1">
              <a:latin typeface="Times New Roman" panose="02020603050405020304" pitchFamily="18" charset="0"/>
            </a:endParaRP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altLang="zh-CN" sz="3200" b="1">
                <a:latin typeface="Times New Roman" panose="02020603050405020304" pitchFamily="18" charset="0"/>
              </a:rPr>
              <a:t>Do you know some world famous tourist attractions?</a:t>
            </a:r>
            <a:endParaRPr lang="en-US" altLang="zh-CN" sz="3200" b="1">
              <a:latin typeface="Times New Roman" panose="02020603050405020304" pitchFamily="18" charset="0"/>
            </a:endParaRPr>
          </a:p>
        </p:txBody>
      </p:sp>
      <p:pic>
        <p:nvPicPr>
          <p:cNvPr id="69636" name="图片 69635" descr="图片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7000" y="762000"/>
            <a:ext cx="1828800" cy="1828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0665" name="图片 70664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1295400"/>
            <a:ext cx="8496300" cy="5413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58" name="文本框 70657"/>
          <p:cNvSpPr txBox="1"/>
          <p:nvPr/>
        </p:nvSpPr>
        <p:spPr>
          <a:xfrm>
            <a:off x="1371600" y="2759075"/>
            <a:ext cx="4114800" cy="2041525"/>
          </a:xfrm>
          <a:prstGeom prst="rect">
            <a:avLst/>
          </a:prstGeom>
          <a:noFill/>
          <a:ln w="9525">
            <a:noFill/>
          </a:ln>
        </p:spPr>
        <p:txBody>
          <a:bodyPr lIns="91431" tIns="45716" rIns="91431" bIns="45716">
            <a:spAutoFit/>
          </a:bodyPr>
          <a:p>
            <a:r>
              <a:rPr lang="en-US" altLang="zh-CN" sz="3200" b="1">
                <a:solidFill>
                  <a:srgbClr val="FCF5C8"/>
                </a:solidFill>
                <a:latin typeface="Times New Roman" panose="02020603050405020304" pitchFamily="18" charset="0"/>
              </a:rPr>
              <a:t>Look at each picture (symbol building) and</a:t>
            </a:r>
            <a:endParaRPr lang="en-US" altLang="zh-CN" sz="3200" b="1">
              <a:solidFill>
                <a:srgbClr val="FCF5C8"/>
              </a:solidFill>
              <a:latin typeface="Times New Roman" panose="02020603050405020304" pitchFamily="18" charset="0"/>
            </a:endParaRPr>
          </a:p>
          <a:p>
            <a:r>
              <a:rPr lang="en-US" altLang="zh-CN" sz="3200" b="1">
                <a:solidFill>
                  <a:srgbClr val="FCF5C8"/>
                </a:solidFill>
                <a:latin typeface="Times New Roman" panose="02020603050405020304" pitchFamily="18" charset="0"/>
              </a:rPr>
              <a:t>say out the name of the city in two seconds.</a:t>
            </a:r>
            <a:endParaRPr lang="en-US" altLang="zh-CN" sz="3200" b="1">
              <a:solidFill>
                <a:srgbClr val="FCF5C8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64" name="矩形 70663"/>
          <p:cNvSpPr/>
          <p:nvPr/>
        </p:nvSpPr>
        <p:spPr>
          <a:xfrm>
            <a:off x="685800" y="609600"/>
            <a:ext cx="4800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zh-CN" alt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let's guess</a:t>
            </a:r>
            <a:endParaRPr lang="zh-CN" alt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5781" name="文本框 75780"/>
          <p:cNvSpPr txBox="1"/>
          <p:nvPr/>
        </p:nvSpPr>
        <p:spPr>
          <a:xfrm>
            <a:off x="6002338" y="914400"/>
            <a:ext cx="1635125" cy="609600"/>
          </a:xfrm>
          <a:prstGeom prst="rect">
            <a:avLst/>
          </a:prstGeom>
          <a:noFill/>
          <a:ln w="9525">
            <a:noFill/>
          </a:ln>
        </p:spPr>
        <p:txBody>
          <a:bodyPr wrap="none" lIns="91431" tIns="45716" rIns="91431" bIns="45716" anchor="t">
            <a:spAutoFit/>
          </a:bodyPr>
          <a:p>
            <a:r>
              <a:rPr lang="en-US" altLang="zh-CN" sz="3400" b="1">
                <a:solidFill>
                  <a:srgbClr val="0000CC"/>
                </a:solidFill>
                <a:latin typeface="Times New Roman" panose="02020603050405020304" pitchFamily="18" charset="0"/>
              </a:rPr>
              <a:t>Big Ben</a:t>
            </a:r>
            <a:endParaRPr lang="en-US" altLang="zh-CN" sz="34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82" name="直接连接符 75781"/>
          <p:cNvSpPr/>
          <p:nvPr/>
        </p:nvSpPr>
        <p:spPr>
          <a:xfrm>
            <a:off x="6762750" y="1808163"/>
            <a:ext cx="0" cy="1081087"/>
          </a:xfrm>
          <a:prstGeom prst="line">
            <a:avLst/>
          </a:prstGeom>
          <a:ln w="57150" cap="flat" cmpd="sng">
            <a:solidFill>
              <a:srgbClr val="00FF00"/>
            </a:solidFill>
            <a:prstDash val="solid"/>
            <a:headEnd type="none" w="med" len="med"/>
            <a:tailEnd type="stealth" w="med" len="med"/>
          </a:ln>
        </p:spPr>
      </p:sp>
      <p:sp>
        <p:nvSpPr>
          <p:cNvPr id="75783" name="文本框 75782"/>
          <p:cNvSpPr txBox="1"/>
          <p:nvPr/>
        </p:nvSpPr>
        <p:spPr>
          <a:xfrm>
            <a:off x="6073775" y="3001963"/>
            <a:ext cx="1622425" cy="609600"/>
          </a:xfrm>
          <a:prstGeom prst="rect">
            <a:avLst/>
          </a:prstGeom>
          <a:noFill/>
          <a:ln w="9525">
            <a:noFill/>
          </a:ln>
        </p:spPr>
        <p:txBody>
          <a:bodyPr wrap="none" lIns="91431" tIns="45716" rIns="91431" bIns="45716" anchor="t">
            <a:spAutoFit/>
          </a:bodyPr>
          <a:p>
            <a:r>
              <a:rPr lang="en-US" altLang="zh-C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London</a:t>
            </a:r>
            <a:endParaRPr lang="en-US" altLang="zh-CN" sz="3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5784" name="图片 75783" descr="xin_5604032716095155844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609600"/>
            <a:ext cx="4191000" cy="3144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785" name="图片 75784" descr="1327571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4038600"/>
            <a:ext cx="3962400" cy="2517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786" name="文本框 75785"/>
          <p:cNvSpPr txBox="1"/>
          <p:nvPr/>
        </p:nvSpPr>
        <p:spPr>
          <a:xfrm>
            <a:off x="685800" y="3962400"/>
            <a:ext cx="3722688" cy="609600"/>
          </a:xfrm>
          <a:prstGeom prst="rect">
            <a:avLst/>
          </a:prstGeom>
          <a:noFill/>
          <a:ln w="9525">
            <a:noFill/>
          </a:ln>
        </p:spPr>
        <p:txBody>
          <a:bodyPr wrap="none" lIns="91431" tIns="45716" rIns="91431" bIns="45716" anchor="t">
            <a:spAutoFit/>
          </a:bodyPr>
          <a:p>
            <a:r>
              <a:rPr lang="en-US" altLang="zh-CN" sz="3400" b="1">
                <a:solidFill>
                  <a:srgbClr val="0000CC"/>
                </a:solidFill>
                <a:latin typeface="Times New Roman" panose="02020603050405020304" pitchFamily="18" charset="0"/>
              </a:rPr>
              <a:t>Tiananmen Square</a:t>
            </a:r>
            <a:endParaRPr lang="en-US" altLang="zh-CN" sz="34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5787" name="直接连接符 75786"/>
          <p:cNvSpPr/>
          <p:nvPr/>
        </p:nvSpPr>
        <p:spPr>
          <a:xfrm>
            <a:off x="2436813" y="4703763"/>
            <a:ext cx="0" cy="1081087"/>
          </a:xfrm>
          <a:prstGeom prst="line">
            <a:avLst/>
          </a:prstGeom>
          <a:ln w="57150" cap="flat" cmpd="sng">
            <a:solidFill>
              <a:srgbClr val="00FF00"/>
            </a:solidFill>
            <a:prstDash val="solid"/>
            <a:headEnd type="none" w="med" len="med"/>
            <a:tailEnd type="stealth" w="med" len="med"/>
          </a:ln>
        </p:spPr>
      </p:sp>
      <p:sp>
        <p:nvSpPr>
          <p:cNvPr id="75788" name="文本框 75787"/>
          <p:cNvSpPr txBox="1"/>
          <p:nvPr/>
        </p:nvSpPr>
        <p:spPr>
          <a:xfrm>
            <a:off x="1747838" y="5897563"/>
            <a:ext cx="1504950" cy="609600"/>
          </a:xfrm>
          <a:prstGeom prst="rect">
            <a:avLst/>
          </a:prstGeom>
          <a:noFill/>
          <a:ln w="9525">
            <a:noFill/>
          </a:ln>
        </p:spPr>
        <p:txBody>
          <a:bodyPr wrap="none" lIns="91431" tIns="45716" rIns="91431" bIns="45716" anchor="t">
            <a:spAutoFit/>
          </a:bodyPr>
          <a:p>
            <a:r>
              <a:rPr lang="en-US" altLang="zh-C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Beijing</a:t>
            </a:r>
            <a:endParaRPr lang="en-US" altLang="zh-CN" sz="3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1" grpId="0"/>
      <p:bldP spid="75783" grpId="0"/>
      <p:bldP spid="75786" grpId="0"/>
      <p:bldP spid="757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691" name="图片 71690" descr="1373761_105140009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1938" y="3673475"/>
            <a:ext cx="4462462" cy="2803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83" name="矩形 71682"/>
          <p:cNvSpPr/>
          <p:nvPr/>
        </p:nvSpPr>
        <p:spPr>
          <a:xfrm>
            <a:off x="4872038" y="714375"/>
            <a:ext cx="2608262" cy="609600"/>
          </a:xfrm>
          <a:prstGeom prst="rect">
            <a:avLst/>
          </a:prstGeom>
          <a:noFill/>
          <a:ln w="9525">
            <a:noFill/>
          </a:ln>
        </p:spPr>
        <p:txBody>
          <a:bodyPr wrap="none" lIns="91431" tIns="45716" rIns="91431" bIns="45716" anchor="ctr">
            <a:spAutoFit/>
          </a:bodyPr>
          <a:p>
            <a:r>
              <a:rPr lang="en-US" altLang="zh-CN" sz="3400" b="1">
                <a:solidFill>
                  <a:srgbClr val="0000CC"/>
                </a:solidFill>
                <a:latin typeface="Times New Roman" panose="02020603050405020304" pitchFamily="18" charset="0"/>
              </a:rPr>
              <a:t>Eiffel Tower </a:t>
            </a:r>
            <a:endParaRPr lang="en-US" altLang="zh-CN" sz="34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4" name="直接连接符 71683"/>
          <p:cNvSpPr/>
          <p:nvPr/>
        </p:nvSpPr>
        <p:spPr>
          <a:xfrm>
            <a:off x="6248400" y="1419225"/>
            <a:ext cx="0" cy="1370013"/>
          </a:xfrm>
          <a:prstGeom prst="line">
            <a:avLst/>
          </a:prstGeom>
          <a:ln w="57150" cap="flat" cmpd="sng">
            <a:solidFill>
              <a:srgbClr val="00FF00"/>
            </a:solidFill>
            <a:prstDash val="solid"/>
            <a:headEnd type="none" w="med" len="med"/>
            <a:tailEnd type="stealth" w="med" len="med"/>
          </a:ln>
        </p:spPr>
      </p:sp>
      <p:sp>
        <p:nvSpPr>
          <p:cNvPr id="71685" name="文本框 71684"/>
          <p:cNvSpPr txBox="1"/>
          <p:nvPr/>
        </p:nvSpPr>
        <p:spPr>
          <a:xfrm>
            <a:off x="5657850" y="2814638"/>
            <a:ext cx="1144588" cy="609600"/>
          </a:xfrm>
          <a:prstGeom prst="rect">
            <a:avLst/>
          </a:prstGeom>
          <a:noFill/>
          <a:ln w="9525">
            <a:noFill/>
          </a:ln>
        </p:spPr>
        <p:txBody>
          <a:bodyPr wrap="none" lIns="91431" tIns="45716" rIns="91431" bIns="45716" anchor="t">
            <a:spAutoFit/>
          </a:bodyPr>
          <a:p>
            <a:r>
              <a:rPr lang="en-US" altLang="zh-C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Paris</a:t>
            </a:r>
            <a:endParaRPr lang="en-US" altLang="zh-CN" sz="3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7" name="文本框 71686"/>
          <p:cNvSpPr txBox="1"/>
          <p:nvPr/>
        </p:nvSpPr>
        <p:spPr>
          <a:xfrm>
            <a:off x="990600" y="3816350"/>
            <a:ext cx="2728913" cy="609600"/>
          </a:xfrm>
          <a:prstGeom prst="rect">
            <a:avLst/>
          </a:prstGeom>
          <a:noFill/>
          <a:ln w="9525">
            <a:noFill/>
          </a:ln>
        </p:spPr>
        <p:txBody>
          <a:bodyPr wrap="none" lIns="91431" tIns="45716" rIns="91431" bIns="45716" anchor="t">
            <a:spAutoFit/>
          </a:bodyPr>
          <a:p>
            <a:r>
              <a:rPr lang="en-US" altLang="zh-CN" sz="3400" b="1">
                <a:solidFill>
                  <a:srgbClr val="0000CC"/>
                </a:solidFill>
                <a:latin typeface="Times New Roman" panose="02020603050405020304" pitchFamily="18" charset="0"/>
              </a:rPr>
              <a:t>Opera House </a:t>
            </a:r>
            <a:endParaRPr lang="en-US" altLang="zh-CN" sz="3400" b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688" name="直接连接符 71687"/>
          <p:cNvSpPr/>
          <p:nvPr/>
        </p:nvSpPr>
        <p:spPr>
          <a:xfrm flipH="1">
            <a:off x="2286000" y="4419600"/>
            <a:ext cx="0" cy="1295400"/>
          </a:xfrm>
          <a:prstGeom prst="line">
            <a:avLst/>
          </a:prstGeom>
          <a:ln w="57150" cap="flat" cmpd="sng">
            <a:solidFill>
              <a:srgbClr val="00FF00"/>
            </a:solidFill>
            <a:prstDash val="solid"/>
            <a:headEnd type="none" w="med" len="med"/>
            <a:tailEnd type="stealth" w="med" len="med"/>
          </a:ln>
        </p:spPr>
      </p:sp>
      <p:sp>
        <p:nvSpPr>
          <p:cNvPr id="71689" name="文本框 71688"/>
          <p:cNvSpPr txBox="1"/>
          <p:nvPr/>
        </p:nvSpPr>
        <p:spPr>
          <a:xfrm>
            <a:off x="1493838" y="5759450"/>
            <a:ext cx="1527175" cy="609600"/>
          </a:xfrm>
          <a:prstGeom prst="rect">
            <a:avLst/>
          </a:prstGeom>
          <a:noFill/>
          <a:ln w="9525">
            <a:noFill/>
          </a:ln>
        </p:spPr>
        <p:txBody>
          <a:bodyPr wrap="none" lIns="91431" tIns="45716" rIns="91431" bIns="45716" anchor="t">
            <a:spAutoFit/>
          </a:bodyPr>
          <a:p>
            <a:r>
              <a:rPr lang="en-US" altLang="zh-CN" sz="3400" b="1">
                <a:solidFill>
                  <a:srgbClr val="FF0000"/>
                </a:solidFill>
                <a:latin typeface="Times New Roman" panose="02020603050405020304" pitchFamily="18" charset="0"/>
              </a:rPr>
              <a:t>Sydney</a:t>
            </a:r>
            <a:endParaRPr lang="en-US" altLang="zh-CN" sz="3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690" name="图片 71689" descr="084_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57200"/>
            <a:ext cx="3810000" cy="3032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/>
      <p:bldP spid="71685" grpId="0"/>
      <p:bldP spid="71687" grpId="0"/>
      <p:bldP spid="71689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演示文稿1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微软雅黑"/>
        <a:ea typeface="宋体"/>
        <a:cs typeface=""/>
      </a:majorFont>
      <a:minorFont>
        <a:latin typeface="Franklin Gothic Medium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演示文稿1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3C1DA"/>
      </a:accent5>
      <a:accent6>
        <a:srgbClr val="AC4744"/>
      </a:accent6>
      <a:hlink>
        <a:srgbClr val="0000FF"/>
      </a:hlink>
      <a:folHlink>
        <a:srgbClr val="800080"/>
      </a:folHlink>
    </a:clrScheme>
    <a:fontScheme name="">
      <a:majorFont>
        <a:latin typeface="微软雅黑"/>
        <a:ea typeface="宋体"/>
        <a:cs typeface=""/>
      </a:majorFont>
      <a:minorFont>
        <a:latin typeface="Franklin Gothic Medium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3C1DA"/>
        </a:accent5>
        <a:accent6>
          <a:srgbClr val="AC4744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8226</Words>
  <Application>WPS 演示</Application>
  <PresentationFormat>在屏幕上显示</PresentationFormat>
  <Paragraphs>395</Paragraphs>
  <Slides>46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46</vt:i4>
      </vt:variant>
    </vt:vector>
  </HeadingPairs>
  <TitlesOfParts>
    <vt:vector size="63" baseType="lpstr">
      <vt:lpstr>Arial</vt:lpstr>
      <vt:lpstr>宋体</vt:lpstr>
      <vt:lpstr>Wingdings</vt:lpstr>
      <vt:lpstr>Franklin Gothic Medium</vt:lpstr>
      <vt:lpstr>微软雅黑</vt:lpstr>
      <vt:lpstr>Symbol</vt:lpstr>
      <vt:lpstr>黑体</vt:lpstr>
      <vt:lpstr>Times New Roman</vt:lpstr>
      <vt:lpstr>Arial Unicode MS</vt:lpstr>
      <vt:lpstr>Calibri</vt:lpstr>
      <vt:lpstr>Arial Black</vt:lpstr>
      <vt:lpstr>Wingdings 2</vt:lpstr>
      <vt:lpstr>Arial Black</vt:lpstr>
      <vt:lpstr>Candara</vt:lpstr>
      <vt:lpstr>演示文稿1</vt:lpstr>
      <vt:lpstr>波形</vt:lpstr>
      <vt:lpstr>1_演示文稿1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杨晔</cp:lastModifiedBy>
  <cp:revision>34</cp:revision>
  <dcterms:created xsi:type="dcterms:W3CDTF">2020-08-23T03:13:00Z</dcterms:created>
  <dcterms:modified xsi:type="dcterms:W3CDTF">2020-08-24T04:53:12Z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KSOProductBuildVer">
    <vt:lpwstr>2052-11.1.0.9912</vt:lpwstr>
  </property>
</Properties>
</file>