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0"/>
  </p:notesMasterIdLst>
  <p:sldIdLst>
    <p:sldId id="257" r:id="rId4"/>
    <p:sldId id="258" r:id="rId5"/>
    <p:sldId id="383" r:id="rId6"/>
    <p:sldId id="384" r:id="rId7"/>
    <p:sldId id="294" r:id="rId8"/>
    <p:sldId id="305" r:id="rId9"/>
    <p:sldId id="306" r:id="rId11"/>
    <p:sldId id="307" r:id="rId12"/>
    <p:sldId id="308" r:id="rId13"/>
    <p:sldId id="332" r:id="rId14"/>
    <p:sldId id="333" r:id="rId15"/>
    <p:sldId id="302" r:id="rId16"/>
    <p:sldId id="297" r:id="rId17"/>
    <p:sldId id="298" r:id="rId18"/>
    <p:sldId id="261" r:id="rId19"/>
    <p:sldId id="262" r:id="rId20"/>
    <p:sldId id="265" r:id="rId21"/>
    <p:sldId id="263" r:id="rId22"/>
    <p:sldId id="264" r:id="rId23"/>
    <p:sldId id="269" r:id="rId24"/>
    <p:sldId id="270" r:id="rId25"/>
    <p:sldId id="271" r:id="rId26"/>
    <p:sldId id="272" r:id="rId27"/>
    <p:sldId id="385" r:id="rId28"/>
    <p:sldId id="386" r:id="rId29"/>
    <p:sldId id="387" r:id="rId30"/>
    <p:sldId id="388" r:id="rId31"/>
    <p:sldId id="317" r:id="rId32"/>
    <p:sldId id="318" r:id="rId33"/>
    <p:sldId id="326" r:id="rId34"/>
    <p:sldId id="327" r:id="rId35"/>
    <p:sldId id="328" r:id="rId36"/>
    <p:sldId id="329" r:id="rId37"/>
    <p:sldId id="274" r:id="rId38"/>
    <p:sldId id="313" r:id="rId39"/>
    <p:sldId id="316" r:id="rId40"/>
    <p:sldId id="314" r:id="rId41"/>
    <p:sldId id="315" r:id="rId42"/>
    <p:sldId id="322" r:id="rId43"/>
    <p:sldId id="323" r:id="rId44"/>
    <p:sldId id="293" r:id="rId45"/>
    <p:sldId id="287" r:id="rId46"/>
    <p:sldId id="291" r:id="rId47"/>
    <p:sldId id="292" r:id="rId48"/>
    <p:sldId id="320" r:id="rId49"/>
    <p:sldId id="321" r:id="rId50"/>
    <p:sldId id="259" r:id="rId51"/>
    <p:sldId id="260" r:id="rId52"/>
  </p:sldIdLst>
  <p:sldSz cx="9144000" cy="6858000" type="screen4x3"/>
  <p:notesSz cx="6858000" cy="9144000"/>
  <p:defaultTextStyle>
    <a:defPPr>
      <a:defRPr lang="zh-CN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99"/>
    <a:srgbClr val="FF66FF"/>
    <a:srgbClr val="008000"/>
    <a:srgbClr val="000099"/>
    <a:srgbClr val="FF0000"/>
    <a:srgbClr val="FCE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11"/>
    <p:restoredTop sz="94700"/>
  </p:normalViewPr>
  <p:slideViewPr>
    <p:cSldViewPr showGuides="1">
      <p:cViewPr varScale="1">
        <p:scale>
          <a:sx n="91" d="100"/>
          <a:sy n="91" d="100"/>
        </p:scale>
        <p:origin x="-9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slide" Target="slides/slide2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2051" name="日期占位符 205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2052" name="幻灯片图像占位符 2051"/>
          <p:cNvSpPr>
            <a:spLocks noGrp="1" noRo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文本占位符 2052"/>
          <p:cNvSpPr>
            <a:spLocks noGrp="1" noRot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 dirty="0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幻灯片图像占位符 7169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7171" name="文本占位符 7170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anchor="ctr"/>
          <a:p>
            <a:pPr lvl="0"/>
            <a:r>
              <a:rPr lang="zh-CN" altLang="en-US"/>
              <a:t>导入一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339725"/>
            <a:ext cx="1993900" cy="58372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39725"/>
            <a:ext cx="5866112" cy="58372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339725"/>
            <a:ext cx="1993900" cy="58372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39725"/>
            <a:ext cx="5866112" cy="58372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1"/>
          <p:cNvSpPr/>
          <p:nvPr userDrawn="1"/>
        </p:nvSpPr>
        <p:spPr>
          <a:xfrm>
            <a:off x="0" y="0"/>
            <a:ext cx="9153525" cy="64801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algn="ctr"/>
            <a:endParaRPr lang="zh-CN" altLang="en-US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7" name="矩形 7"/>
          <p:cNvSpPr/>
          <p:nvPr/>
        </p:nvSpPr>
        <p:spPr>
          <a:xfrm>
            <a:off x="0" y="0"/>
            <a:ext cx="6300788" cy="3429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p>
            <a:pPr lvl="0" algn="ctr"/>
            <a:endParaRPr lang="zh-CN" altLang="en-US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8" name="标题占位符 1"/>
          <p:cNvSpPr>
            <a:spLocks noGrp="1"/>
          </p:cNvSpPr>
          <p:nvPr>
            <p:ph type="title"/>
          </p:nvPr>
        </p:nvSpPr>
        <p:spPr>
          <a:xfrm>
            <a:off x="1825625" y="339725"/>
            <a:ext cx="6778625" cy="7778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9" name="矩形 6"/>
          <p:cNvSpPr/>
          <p:nvPr/>
        </p:nvSpPr>
        <p:spPr>
          <a:xfrm>
            <a:off x="2124075" y="0"/>
            <a:ext cx="7019925" cy="347663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anchor="ctr"/>
          <a:p>
            <a:pPr lvl="0" algn="ctr"/>
            <a:endParaRPr lang="zh-CN" altLang="en-US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30" name="矩形 6"/>
          <p:cNvSpPr/>
          <p:nvPr userDrawn="1"/>
        </p:nvSpPr>
        <p:spPr>
          <a:xfrm>
            <a:off x="0" y="6742113"/>
            <a:ext cx="7380288" cy="115887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anchor="ctr"/>
          <a:p>
            <a:pPr lvl="0" algn="ctr"/>
            <a:endParaRPr lang="zh-CN" altLang="en-US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sldNum="0" hdr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rgbClr val="716F70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1"/>
          <p:cNvSpPr/>
          <p:nvPr userDrawn="1"/>
        </p:nvSpPr>
        <p:spPr>
          <a:xfrm>
            <a:off x="0" y="0"/>
            <a:ext cx="9153525" cy="64801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algn="ctr"/>
            <a:endParaRPr lang="zh-CN" altLang="en-US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7" name="矩形 7"/>
          <p:cNvSpPr/>
          <p:nvPr/>
        </p:nvSpPr>
        <p:spPr>
          <a:xfrm>
            <a:off x="0" y="0"/>
            <a:ext cx="6300788" cy="3429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p>
            <a:pPr lvl="0" algn="ctr"/>
            <a:endParaRPr lang="zh-CN" altLang="en-US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8" name="标题占位符 1"/>
          <p:cNvSpPr>
            <a:spLocks noGrp="1"/>
          </p:cNvSpPr>
          <p:nvPr>
            <p:ph type="title"/>
          </p:nvPr>
        </p:nvSpPr>
        <p:spPr>
          <a:xfrm>
            <a:off x="1825625" y="339725"/>
            <a:ext cx="6778625" cy="7778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9" name="矩形 6"/>
          <p:cNvSpPr/>
          <p:nvPr/>
        </p:nvSpPr>
        <p:spPr>
          <a:xfrm>
            <a:off x="2124075" y="0"/>
            <a:ext cx="7019925" cy="347663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anchor="ctr"/>
          <a:p>
            <a:pPr lvl="0" algn="ctr"/>
            <a:endParaRPr lang="zh-CN" altLang="en-US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30" name="矩形 6"/>
          <p:cNvSpPr/>
          <p:nvPr userDrawn="1"/>
        </p:nvSpPr>
        <p:spPr>
          <a:xfrm>
            <a:off x="0" y="6742113"/>
            <a:ext cx="7380288" cy="115887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anchor="ctr"/>
          <a:p>
            <a:pPr lvl="0" algn="ctr"/>
            <a:endParaRPr lang="zh-CN" altLang="en-US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hf sldNum="0" hdr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rgbClr val="716F70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hyperlink" Target="&#38142;&#25509;&#36164;&#28304;/Module%205%20Unit%201%20Activity%202.mp3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hyperlink" Target="&#38142;&#25509;&#36164;&#28304;/Module%205%20Unit%201%20Activity%203.avi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3.png"/><Relationship Id="rId2" Type="http://schemas.microsoft.com/office/2007/relationships/media" Target="../media/media3.mp3"/><Relationship Id="rId1" Type="http://schemas.openxmlformats.org/officeDocument/2006/relationships/audio" Target="../media/media3.mp3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1.jpeg"/><Relationship Id="rId1" Type="http://schemas.openxmlformats.org/officeDocument/2006/relationships/hyperlink" Target="&#38142;&#25509;&#36164;&#28304;/Module%205%20Unit%201%20Activity%203.avi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GIF"/><Relationship Id="rId1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074" name="WordArt 3"/>
          <p:cNvSpPr>
            <a:spLocks noTextEdit="1"/>
          </p:cNvSpPr>
          <p:nvPr/>
        </p:nvSpPr>
        <p:spPr>
          <a:xfrm>
            <a:off x="2895600" y="1981200"/>
            <a:ext cx="58197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p>
            <a:pPr algn="ctr"/>
            <a:r>
              <a:rPr lang="zh-CN" altLang="en-US" sz="3600">
                <a:ln w="9525" cap="flat" cmpd="sng">
                  <a:solidFill>
                    <a:srgbClr val="99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外研八年级（下） 授课教师 杨晔</a:t>
            </a:r>
            <a:endParaRPr lang="en-US" altLang="zh-CN" sz="3600">
              <a:ln w="952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9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075" name="Picture 4" descr="QQ截图201212281523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14600"/>
            <a:ext cx="9144000" cy="434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5" descr="QQ截图20121228152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28600"/>
            <a:ext cx="3581400" cy="1446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游戏原声 - Theme From SWAT-Rhythm Heritage [mqms]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79665" y="52260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50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5563" name="组合 65562"/>
          <p:cNvGrpSpPr/>
          <p:nvPr/>
        </p:nvGrpSpPr>
        <p:grpSpPr>
          <a:xfrm>
            <a:off x="457200" y="533400"/>
            <a:ext cx="8407400" cy="5908675"/>
            <a:chOff x="288" y="336"/>
            <a:chExt cx="5296" cy="3722"/>
          </a:xfrm>
        </p:grpSpPr>
        <p:pic>
          <p:nvPicPr>
            <p:cNvPr id="65542" name="图片 65541" descr="u=185641437,4278486426&amp;fm=23&amp;gp=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680" y="432"/>
              <a:ext cx="1200" cy="7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5543" name="图片 65542" descr="u=1988090846,1804565902&amp;fm=21&amp;gp=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" y="3120"/>
              <a:ext cx="1344" cy="7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5544" name="图片 65543" descr="u=3736575990,4282896885&amp;fm=21&amp;gp=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6" y="912"/>
              <a:ext cx="864" cy="8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5545" name="图片 65544" descr="u=1603938772,979918025&amp;fm=21&amp;gp=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" y="864"/>
              <a:ext cx="912" cy="9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5546" name="图片 65545" descr="维尼熊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8" y="1824"/>
              <a:ext cx="934" cy="9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5547" name="图片 65546" descr="u=3147120806,3281850984&amp;fm=23&amp;gp=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53" y="2304"/>
              <a:ext cx="831" cy="11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5548" name="图片 65547" descr="u=1737749782,1343079830&amp;fm=23&amp;gp=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20" y="336"/>
              <a:ext cx="1392" cy="11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5549" name="图片 65548" descr="u=590591858,2406134788&amp;fm=23&amp;gp=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12" y="3312"/>
              <a:ext cx="1332" cy="74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5550" name="图片 65549" descr="u=1558560555,3288878816&amp;fm=90&amp;gp=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64" y="3120"/>
              <a:ext cx="1044" cy="78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5552" name="流程图: 可选过程 65551"/>
          <p:cNvSpPr/>
          <p:nvPr/>
        </p:nvSpPr>
        <p:spPr>
          <a:xfrm>
            <a:off x="2743200" y="2895600"/>
            <a:ext cx="4191000" cy="1295400"/>
          </a:xfrm>
          <a:prstGeom prst="flowChartAlternateProcess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cartoon characters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53" name="文本框 65552"/>
          <p:cNvSpPr txBox="1"/>
          <p:nvPr/>
        </p:nvSpPr>
        <p:spPr>
          <a:xfrm>
            <a:off x="3810000" y="2819400"/>
            <a:ext cx="2057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卡通人物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pSp>
        <p:nvGrpSpPr>
          <p:cNvPr id="65566" name="组合 65565"/>
          <p:cNvGrpSpPr/>
          <p:nvPr/>
        </p:nvGrpSpPr>
        <p:grpSpPr>
          <a:xfrm>
            <a:off x="1981200" y="1981200"/>
            <a:ext cx="5715000" cy="3124200"/>
            <a:chOff x="1248" y="1248"/>
            <a:chExt cx="3600" cy="1968"/>
          </a:xfrm>
        </p:grpSpPr>
        <p:sp>
          <p:nvSpPr>
            <p:cNvPr id="65556" name="直接连接符 65555"/>
            <p:cNvSpPr/>
            <p:nvPr/>
          </p:nvSpPr>
          <p:spPr>
            <a:xfrm>
              <a:off x="2352" y="1296"/>
              <a:ext cx="144" cy="480"/>
            </a:xfrm>
            <a:prstGeom prst="line">
              <a:avLst/>
            </a:prstGeom>
            <a:ln w="57150" cap="flat" cmpd="sng">
              <a:solidFill>
                <a:schemeClr val="hlink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5557" name="直接连接符 65556"/>
            <p:cNvSpPr/>
            <p:nvPr/>
          </p:nvSpPr>
          <p:spPr>
            <a:xfrm flipH="1">
              <a:off x="3792" y="1248"/>
              <a:ext cx="240" cy="480"/>
            </a:xfrm>
            <a:prstGeom prst="line">
              <a:avLst/>
            </a:prstGeom>
            <a:ln w="57150" cap="flat" cmpd="sng">
              <a:solidFill>
                <a:schemeClr val="hlink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5558" name="直接连接符 65557"/>
            <p:cNvSpPr/>
            <p:nvPr/>
          </p:nvSpPr>
          <p:spPr>
            <a:xfrm flipH="1">
              <a:off x="4368" y="1536"/>
              <a:ext cx="384" cy="240"/>
            </a:xfrm>
            <a:prstGeom prst="line">
              <a:avLst/>
            </a:prstGeom>
            <a:ln w="57150" cap="flat" cmpd="sng">
              <a:solidFill>
                <a:schemeClr val="hlink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5559" name="直接连接符 65558"/>
            <p:cNvSpPr/>
            <p:nvPr/>
          </p:nvSpPr>
          <p:spPr>
            <a:xfrm>
              <a:off x="1584" y="1536"/>
              <a:ext cx="336" cy="240"/>
            </a:xfrm>
            <a:prstGeom prst="line">
              <a:avLst/>
            </a:prstGeom>
            <a:ln w="57150" cap="flat" cmpd="sng">
              <a:solidFill>
                <a:schemeClr val="hlink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5560" name="直接连接符 65559"/>
            <p:cNvSpPr/>
            <p:nvPr/>
          </p:nvSpPr>
          <p:spPr>
            <a:xfrm flipV="1">
              <a:off x="1680" y="2784"/>
              <a:ext cx="192" cy="288"/>
            </a:xfrm>
            <a:prstGeom prst="line">
              <a:avLst/>
            </a:prstGeom>
            <a:ln w="57150" cap="flat" cmpd="sng">
              <a:solidFill>
                <a:schemeClr val="hlink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5561" name="直接连接符 65560"/>
            <p:cNvSpPr/>
            <p:nvPr/>
          </p:nvSpPr>
          <p:spPr>
            <a:xfrm flipV="1">
              <a:off x="2640" y="2736"/>
              <a:ext cx="0" cy="336"/>
            </a:xfrm>
            <a:prstGeom prst="line">
              <a:avLst/>
            </a:prstGeom>
            <a:ln w="57150" cap="flat" cmpd="sng">
              <a:solidFill>
                <a:schemeClr val="hlink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5562" name="直接连接符 65561"/>
            <p:cNvSpPr/>
            <p:nvPr/>
          </p:nvSpPr>
          <p:spPr>
            <a:xfrm flipH="1" flipV="1">
              <a:off x="3552" y="2688"/>
              <a:ext cx="288" cy="528"/>
            </a:xfrm>
            <a:prstGeom prst="line">
              <a:avLst/>
            </a:prstGeom>
            <a:ln w="57150" cap="flat" cmpd="sng">
              <a:solidFill>
                <a:schemeClr val="hlink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5564" name="直接连接符 65563"/>
            <p:cNvSpPr/>
            <p:nvPr/>
          </p:nvSpPr>
          <p:spPr>
            <a:xfrm flipH="1" flipV="1">
              <a:off x="4416" y="2304"/>
              <a:ext cx="432" cy="240"/>
            </a:xfrm>
            <a:prstGeom prst="line">
              <a:avLst/>
            </a:prstGeom>
            <a:ln w="57150" cap="flat" cmpd="sng">
              <a:solidFill>
                <a:schemeClr val="hlink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5565" name="直接连接符 65564"/>
            <p:cNvSpPr/>
            <p:nvPr/>
          </p:nvSpPr>
          <p:spPr>
            <a:xfrm flipV="1">
              <a:off x="1248" y="2256"/>
              <a:ext cx="432" cy="96"/>
            </a:xfrm>
            <a:prstGeom prst="line">
              <a:avLst/>
            </a:prstGeom>
            <a:ln w="57150" cap="flat" cmpd="sng">
              <a:solidFill>
                <a:schemeClr val="hlink"/>
              </a:solidFill>
              <a:prstDash val="solid"/>
              <a:headEnd type="none" w="med" len="med"/>
              <a:tailEnd type="triangle" w="med" len="med"/>
            </a:ln>
          </p:spPr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2" grpId="0" animBg="1"/>
      <p:bldP spid="65553" grpId="0"/>
      <p:bldP spid="6555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588" name="图片 66587" descr="熊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90800"/>
            <a:ext cx="41148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85" name="圆角矩形标注 66584"/>
          <p:cNvSpPr/>
          <p:nvPr/>
        </p:nvSpPr>
        <p:spPr>
          <a:xfrm>
            <a:off x="2362200" y="685800"/>
            <a:ext cx="6477000" cy="1447800"/>
          </a:xfrm>
          <a:prstGeom prst="wedgeRoundRectCallout">
            <a:avLst>
              <a:gd name="adj1" fmla="val -38356"/>
              <a:gd name="adj2" fmla="val 102741"/>
              <a:gd name="adj3" fmla="val 16667"/>
            </a:avLst>
          </a:prstGeom>
          <a:solidFill>
            <a:srgbClr val="FFFFFF"/>
          </a:solidFill>
          <a:ln w="57150" cap="flat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l"/>
            <a:r>
              <a:rPr lang="en-US" altLang="zh-CN" sz="4000" b="1">
                <a:latin typeface="Times New Roman" panose="02020603050405020304" pitchFamily="18" charset="0"/>
              </a:rPr>
              <a:t>Do you know any other cartoon characters?</a:t>
            </a:r>
            <a:endParaRPr lang="en-US" altLang="zh-CN" sz="4000" b="1">
              <a:latin typeface="Times New Roman" panose="02020603050405020304" pitchFamily="18" charset="0"/>
            </a:endParaRPr>
          </a:p>
          <a:p>
            <a:pPr algn="l"/>
            <a:endParaRPr lang="en-US" altLang="zh-CN" sz="4000" b="1">
              <a:latin typeface="Times New Roman" panose="02020603050405020304" pitchFamily="18" charset="0"/>
            </a:endParaRPr>
          </a:p>
        </p:txBody>
      </p:sp>
      <p:sp>
        <p:nvSpPr>
          <p:cNvPr id="66587" name="圆角矩形标注 66586"/>
          <p:cNvSpPr/>
          <p:nvPr/>
        </p:nvSpPr>
        <p:spPr>
          <a:xfrm>
            <a:off x="3886200" y="4953000"/>
            <a:ext cx="4724400" cy="1447800"/>
          </a:xfrm>
          <a:prstGeom prst="wedgeRoundRectCallout">
            <a:avLst>
              <a:gd name="adj1" fmla="val -51681"/>
              <a:gd name="adj2" fmla="val -78509"/>
              <a:gd name="adj3" fmla="val 16667"/>
            </a:avLst>
          </a:prstGeom>
          <a:solidFill>
            <a:srgbClr val="FFFFFF"/>
          </a:solidFill>
          <a:ln w="571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4000" b="1">
                <a:latin typeface="Times New Roman" panose="02020603050405020304" pitchFamily="18" charset="0"/>
              </a:rPr>
              <a:t>Let’s learn more together!</a:t>
            </a:r>
            <a:endParaRPr lang="zh-CN" altLang="en-US" sz="4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5" grpId="0" animBg="1"/>
      <p:bldP spid="665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图片 12289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813" y="609600"/>
            <a:ext cx="8334375" cy="5881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文本框 11267"/>
          <p:cNvSpPr txBox="1"/>
          <p:nvPr/>
        </p:nvSpPr>
        <p:spPr>
          <a:xfrm>
            <a:off x="612775" y="609600"/>
            <a:ext cx="198913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Superman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图片 1536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609600"/>
            <a:ext cx="75438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文本框 13314"/>
          <p:cNvSpPr txBox="1"/>
          <p:nvPr/>
        </p:nvSpPr>
        <p:spPr>
          <a:xfrm>
            <a:off x="626110" y="609600"/>
            <a:ext cx="21018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Spiderman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1" name="图片 17410" descr="Tom  Jerr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838200"/>
            <a:ext cx="7162800" cy="535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4" name="图片 18433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725" y="0"/>
            <a:ext cx="3343275" cy="23736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WordArt 11"/>
          <p:cNvSpPr>
            <a:spLocks noTextEdit="1"/>
          </p:cNvSpPr>
          <p:nvPr/>
        </p:nvSpPr>
        <p:spPr>
          <a:xfrm>
            <a:off x="457200" y="457200"/>
            <a:ext cx="80772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2800" b="1" spc="-28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Listening and vocabulary</a:t>
            </a:r>
            <a:endParaRPr lang="zh-CN" altLang="en-US" sz="2800" b="1" spc="-28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5" name="矩形 23554"/>
          <p:cNvSpPr/>
          <p:nvPr/>
        </p:nvSpPr>
        <p:spPr>
          <a:xfrm>
            <a:off x="304800" y="1676400"/>
            <a:ext cx="5562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>
              <a:buAutoNum type="arabicPeriod"/>
            </a:pPr>
            <a:r>
              <a:rPr lang="zh-CN" altLang="en-US" sz="36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000066"/>
                </a:solidFill>
                <a:latin typeface="Times New Roman" panose="02020603050405020304" pitchFamily="18" charset="0"/>
              </a:rPr>
              <a:t>Answer the questions.</a:t>
            </a:r>
            <a:endParaRPr lang="en-US" altLang="zh-CN" sz="36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6" name="矩形 23555"/>
          <p:cNvSpPr/>
          <p:nvPr/>
        </p:nvSpPr>
        <p:spPr>
          <a:xfrm>
            <a:off x="381000" y="2362200"/>
            <a:ext cx="4876800" cy="3749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>
              <a:lnSpc>
                <a:spcPct val="125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</a:rPr>
              <a:t>What kind of cartoons do you like?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25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</a:rPr>
              <a:t>Do cartoons always end in a happy way?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25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</a:rPr>
              <a:t>What cartoons do you think are funny?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pic>
        <p:nvPicPr>
          <p:cNvPr id="23557" name="图片 23556" descr="U1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7800" y="1600200"/>
            <a:ext cx="3257550" cy="4619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9" name="矩形 24578"/>
          <p:cNvSpPr/>
          <p:nvPr/>
        </p:nvSpPr>
        <p:spPr>
          <a:xfrm>
            <a:off x="381000" y="2438400"/>
            <a:ext cx="8547100" cy="579438"/>
          </a:xfrm>
          <a:prstGeom prst="rect">
            <a:avLst/>
          </a:prstGeom>
          <a:solidFill>
            <a:srgbClr val="FCE2BC"/>
          </a:solidFill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brave   cartoon   cute   funny   handsome   smart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24580" name="矩形 24579"/>
          <p:cNvSpPr/>
          <p:nvPr/>
        </p:nvSpPr>
        <p:spPr>
          <a:xfrm>
            <a:off x="914400" y="4572000"/>
            <a:ext cx="73152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Betty likes exciting cartoons; Tony likes funny cartoons.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1" name="矩形 24580"/>
          <p:cNvSpPr/>
          <p:nvPr/>
        </p:nvSpPr>
        <p:spPr>
          <a:xfrm>
            <a:off x="762000" y="3733800"/>
            <a:ext cx="668337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1. What kind of cartoons do you like?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24582" name="矩形 24581"/>
          <p:cNvSpPr/>
          <p:nvPr/>
        </p:nvSpPr>
        <p:spPr>
          <a:xfrm>
            <a:off x="381000" y="685800"/>
            <a:ext cx="814705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</a:rPr>
              <a:t>2. Listen and find out Betty's and Tony's answers to the questions in Activity 1. </a:t>
            </a:r>
            <a:endParaRPr lang="en-US" altLang="zh-CN" sz="36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Module 5 Unit 1 Activity 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534150" y="537654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36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5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矩形 25601"/>
          <p:cNvSpPr/>
          <p:nvPr/>
        </p:nvSpPr>
        <p:spPr>
          <a:xfrm>
            <a:off x="381000" y="5257800"/>
            <a:ext cx="85344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b="1">
                <a:solidFill>
                  <a:srgbClr val="000066"/>
                </a:solidFill>
                <a:latin typeface="Times New Roman" panose="02020603050405020304" pitchFamily="18" charset="0"/>
              </a:rPr>
              <a:t>Now work in pairs and check. Do they like the same cartoons as you?</a:t>
            </a:r>
            <a:endParaRPr lang="en-US" altLang="zh-CN" sz="36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矩形 25602"/>
          <p:cNvSpPr/>
          <p:nvPr/>
        </p:nvSpPr>
        <p:spPr>
          <a:xfrm>
            <a:off x="914400" y="4114800"/>
            <a:ext cx="7239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Tony thinks 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Tom and Jerry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are funny.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4" name="矩形 25603"/>
          <p:cNvSpPr/>
          <p:nvPr/>
        </p:nvSpPr>
        <p:spPr>
          <a:xfrm>
            <a:off x="533400" y="1752600"/>
            <a:ext cx="79248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Betty and Tony say cartoons always have 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  happy endings.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5" name="矩形 25604"/>
          <p:cNvSpPr/>
          <p:nvPr/>
        </p:nvSpPr>
        <p:spPr>
          <a:xfrm>
            <a:off x="457200" y="685800"/>
            <a:ext cx="8077200" cy="3140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>
              <a:lnSpc>
                <a:spcPct val="12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2. Do cartoons always end in a happy way?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25000"/>
              </a:lnSpc>
            </a:pP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25000"/>
              </a:lnSpc>
            </a:pP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25000"/>
              </a:lnSpc>
            </a:pP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2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3. What cartoons do you think are funny?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  <p:bldP spid="256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矩形 26625"/>
          <p:cNvSpPr/>
          <p:nvPr/>
        </p:nvSpPr>
        <p:spPr>
          <a:xfrm>
            <a:off x="457200" y="609600"/>
            <a:ext cx="252730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4000" b="1">
                <a:solidFill>
                  <a:srgbClr val="000099"/>
                </a:solidFill>
                <a:latin typeface="Times New Roman" panose="02020603050405020304" pitchFamily="18" charset="0"/>
              </a:rPr>
              <a:t>Tapescript</a:t>
            </a:r>
            <a:endParaRPr lang="en-US" altLang="zh-CN" sz="40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矩形 26626"/>
          <p:cNvSpPr/>
          <p:nvPr/>
        </p:nvSpPr>
        <p:spPr>
          <a:xfrm>
            <a:off x="609600" y="1447800"/>
            <a:ext cx="8001000" cy="4525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Tony: What kind of cartoons do you like, 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     Betty?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Betty: My favourite cartoon is Superman.  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     It's great!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Tony: Why do you like it so much?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Betty: The stories are so exciting! </a:t>
            </a:r>
            <a:r>
              <a:rPr lang="en-US" altLang="zh-CN" sz="3200" b="1" i="1">
                <a:latin typeface="Times New Roman" panose="02020603050405020304" pitchFamily="18" charset="0"/>
              </a:rPr>
              <a:t>Superman</a:t>
            </a:r>
            <a:r>
              <a:rPr lang="en-US" altLang="zh-CN" sz="3200" b="1">
                <a:latin typeface="Times New Roman" panose="02020603050405020304" pitchFamily="18" charset="0"/>
              </a:rPr>
              <a:t> 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     is brave... and he's very handsome too.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pic>
        <p:nvPicPr>
          <p:cNvPr id="26630" name="图片 26629" descr="灰色喇叭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685800"/>
            <a:ext cx="600075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矩形 27649"/>
          <p:cNvSpPr/>
          <p:nvPr/>
        </p:nvSpPr>
        <p:spPr>
          <a:xfrm>
            <a:off x="685800" y="990600"/>
            <a:ext cx="7696200" cy="4870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4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Tony: I don't like it much, myself. The 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     stories always have happy endings.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Betty: Yes, but all cartoons have happy 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     endings.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Tony: I guess you're right. I like watching 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     </a:t>
            </a:r>
            <a:r>
              <a:rPr lang="en-US" altLang="zh-CN" sz="3200" b="1" i="1">
                <a:latin typeface="Times New Roman" panose="02020603050405020304" pitchFamily="18" charset="0"/>
              </a:rPr>
              <a:t>Tom and Jerry</a:t>
            </a:r>
            <a:r>
              <a:rPr lang="en-US" altLang="zh-CN" sz="3200" b="1">
                <a:latin typeface="Times New Roman" panose="02020603050405020304" pitchFamily="18" charset="0"/>
              </a:rPr>
              <a:t>. It's funny!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Betty: Yes, and Jerry is smart and cute!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Oval 2"/>
          <p:cNvSpPr/>
          <p:nvPr/>
        </p:nvSpPr>
        <p:spPr>
          <a:xfrm>
            <a:off x="1042988" y="1568450"/>
            <a:ext cx="1368425" cy="11525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pPr algn="l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099" name="Text Box 3"/>
          <p:cNvSpPr txBox="1"/>
          <p:nvPr/>
        </p:nvSpPr>
        <p:spPr>
          <a:xfrm>
            <a:off x="1403350" y="1639888"/>
            <a:ext cx="1368425" cy="1096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6600" b="1">
                <a:latin typeface="Arial" panose="020B0604020202020204" pitchFamily="34" charset="0"/>
              </a:rPr>
              <a:t>5</a:t>
            </a:r>
            <a:endParaRPr lang="en-US" altLang="zh-CN" sz="6600" b="1">
              <a:latin typeface="Arial" panose="020B0604020202020204" pitchFamily="34" charset="0"/>
            </a:endParaRPr>
          </a:p>
        </p:txBody>
      </p:sp>
      <p:sp>
        <p:nvSpPr>
          <p:cNvPr id="4100" name="WordArt 4"/>
          <p:cNvSpPr>
            <a:spLocks noTextEdit="1"/>
          </p:cNvSpPr>
          <p:nvPr/>
        </p:nvSpPr>
        <p:spPr>
          <a:xfrm>
            <a:off x="2771775" y="1773238"/>
            <a:ext cx="54737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5200" b="1">
                <a:solidFill>
                  <a:srgbClr val="AE2A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Cartoons</a:t>
            </a:r>
            <a:endParaRPr lang="zh-CN" altLang="en-US" sz="5200" b="1">
              <a:solidFill>
                <a:srgbClr val="AE2A28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1" name="WordArt 5"/>
          <p:cNvSpPr>
            <a:spLocks noTextEdit="1"/>
          </p:cNvSpPr>
          <p:nvPr/>
        </p:nvSpPr>
        <p:spPr>
          <a:xfrm>
            <a:off x="971550" y="1412875"/>
            <a:ext cx="1600200" cy="533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457224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Module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2" name="Text Box 6"/>
          <p:cNvSpPr txBox="1"/>
          <p:nvPr/>
        </p:nvSpPr>
        <p:spPr>
          <a:xfrm>
            <a:off x="1258888" y="3284538"/>
            <a:ext cx="7056437" cy="1536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6100"/>
              </a:lnSpc>
              <a:spcBef>
                <a:spcPct val="50000"/>
              </a:spcBef>
            </a:pPr>
            <a:r>
              <a:rPr lang="en-US" altLang="zh-CN" sz="4400" b="1">
                <a:solidFill>
                  <a:srgbClr val="003399"/>
                </a:solidFill>
                <a:latin typeface="Times New Roman" panose="02020603050405020304" pitchFamily="18" charset="0"/>
              </a:rPr>
              <a:t>Unit 1  </a:t>
            </a:r>
            <a:endParaRPr lang="en-US" altLang="zh-CN" sz="4400" b="1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r>
              <a:rPr lang="en-US" altLang="zh-CN" sz="4400" b="1">
                <a:solidFill>
                  <a:srgbClr val="003399"/>
                </a:solidFill>
                <a:latin typeface="Times New Roman" panose="02020603050405020304" pitchFamily="18" charset="0"/>
              </a:rPr>
              <a:t>It’s time to watch a cartoon.</a:t>
            </a:r>
            <a:endParaRPr lang="zh-CN" altLang="en-US" sz="4400" b="1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WordArt 2"/>
          <p:cNvSpPr>
            <a:spLocks noTextEdit="1"/>
          </p:cNvSpPr>
          <p:nvPr/>
        </p:nvSpPr>
        <p:spPr>
          <a:xfrm>
            <a:off x="990600" y="1066800"/>
            <a:ext cx="72390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Watch and read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8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8675" name="Picture 3" descr="1230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819400"/>
            <a:ext cx="2520950" cy="176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Rectangle 4"/>
          <p:cNvSpPr/>
          <p:nvPr/>
        </p:nvSpPr>
        <p:spPr>
          <a:xfrm>
            <a:off x="4267200" y="2438400"/>
            <a:ext cx="4449763" cy="539750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wrap="none" lIns="118515" tIns="59258" rIns="118515" bIns="59258" anchor="ctr"/>
          <a:p>
            <a:pPr defTabSz="913130"/>
            <a:r>
              <a:rPr lang="en-US" altLang="zh-CN" sz="36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Everyday English</a:t>
            </a:r>
            <a:endParaRPr lang="en-US" altLang="zh-CN" sz="3600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8677" name="AutoShape 5"/>
          <p:cNvSpPr/>
          <p:nvPr/>
        </p:nvSpPr>
        <p:spPr>
          <a:xfrm>
            <a:off x="4191000" y="3124200"/>
            <a:ext cx="4648200" cy="251460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18515" tIns="59258" rIns="118515" bIns="59258"/>
          <a:p>
            <a:pPr algn="l">
              <a:lnSpc>
                <a:spcPts val="4300"/>
              </a:lnSpc>
            </a:pPr>
            <a:r>
              <a:rPr lang="en-US" altLang="zh-CN" sz="4400" b="1" baseline="-25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en-US" altLang="zh-CN" sz="4400" b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It’s time to</a:t>
            </a:r>
            <a:r>
              <a:rPr lang="en-US" altLang="zh-CN" sz="4400" b="1" baseline="-25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 sz="4400" b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baseline="-25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zh-CN" sz="4400" b="1" baseline="-25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4300"/>
              </a:lnSpc>
            </a:pPr>
            <a:r>
              <a:rPr lang="en-US" altLang="zh-CN" sz="4400" b="1" baseline="-25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en-US" altLang="zh-CN" sz="4400" b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That’s cool.</a:t>
            </a:r>
            <a:endParaRPr lang="en-US" altLang="zh-CN" sz="4400" b="1" baseline="-25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4300"/>
              </a:lnSpc>
            </a:pPr>
            <a:r>
              <a:rPr lang="en-US" altLang="zh-CN" sz="4400" b="1" baseline="-25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en-US" altLang="zh-CN" sz="4400" b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don’t think we agree.</a:t>
            </a:r>
            <a:endParaRPr lang="en-US" altLang="zh-CN" sz="4400" b="1" baseline="-25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4300"/>
              </a:lnSpc>
            </a:pPr>
            <a:endParaRPr lang="zh-CN" altLang="en-US" sz="4400" b="1" baseline="-250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80" name="文本框 28679"/>
          <p:cNvSpPr txBox="1"/>
          <p:nvPr/>
        </p:nvSpPr>
        <p:spPr>
          <a:xfrm>
            <a:off x="195263" y="4778375"/>
            <a:ext cx="381952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见视频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2" charset="-122"/>
              </a:rPr>
              <a:t>Module 5 Unit 1 Activity 3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矩形 33793"/>
          <p:cNvSpPr/>
          <p:nvPr/>
        </p:nvSpPr>
        <p:spPr>
          <a:xfrm>
            <a:off x="228600" y="1600200"/>
            <a:ext cx="8458200" cy="2041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</a:rPr>
              <a:t>What does Tony think about </a:t>
            </a:r>
            <a:r>
              <a:rPr lang="en-US" altLang="zh-CN" sz="3200" b="1" i="1">
                <a:latin typeface="Times New Roman" panose="02020603050405020304" pitchFamily="18" charset="0"/>
              </a:rPr>
              <a:t>Spiderman</a:t>
            </a:r>
            <a:r>
              <a:rPr lang="en-US" altLang="zh-CN" sz="3200" b="1">
                <a:latin typeface="Times New Roman" panose="02020603050405020304" pitchFamily="18" charset="0"/>
              </a:rPr>
              <a:t>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/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/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/>
            <a:r>
              <a:rPr lang="en-US" altLang="zh-CN" sz="3200" b="1">
                <a:latin typeface="Times New Roman" panose="02020603050405020304" pitchFamily="18" charset="0"/>
              </a:rPr>
              <a:t>2. Why does Daming think Superman is better?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33795" name="矩形 33794"/>
          <p:cNvSpPr/>
          <p:nvPr/>
        </p:nvSpPr>
        <p:spPr>
          <a:xfrm>
            <a:off x="228600" y="685800"/>
            <a:ext cx="5365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3600" b="1">
                <a:solidFill>
                  <a:srgbClr val="000066"/>
                </a:solidFill>
                <a:latin typeface="Times New Roman" panose="02020603050405020304" pitchFamily="18" charset="0"/>
              </a:rPr>
              <a:t>Now answer the questions.</a:t>
            </a:r>
            <a:endParaRPr lang="en-US" altLang="zh-CN" sz="36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6" name="矩形 33795"/>
          <p:cNvSpPr/>
          <p:nvPr/>
        </p:nvSpPr>
        <p:spPr>
          <a:xfrm>
            <a:off x="609600" y="2286000"/>
            <a:ext cx="7391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It is more modern and Spiderman is cool.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7" name="矩形 33796"/>
          <p:cNvSpPr/>
          <p:nvPr/>
        </p:nvSpPr>
        <p:spPr>
          <a:xfrm>
            <a:off x="685800" y="3886200"/>
            <a:ext cx="7391400" cy="1701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Superman is stronger than Spiderman. He can fly through the sky and fight bad people and he is a real hero.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矩形 34817"/>
          <p:cNvSpPr/>
          <p:nvPr/>
        </p:nvSpPr>
        <p:spPr>
          <a:xfrm>
            <a:off x="457200" y="762000"/>
            <a:ext cx="8229600" cy="3259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3. Why do they both like </a:t>
            </a:r>
            <a:r>
              <a:rPr lang="en-US" altLang="zh-CN" sz="3200" b="1" i="1">
                <a:latin typeface="Times New Roman" panose="02020603050405020304" pitchFamily="18" charset="0"/>
              </a:rPr>
              <a:t>Tom and Jerry</a:t>
            </a:r>
            <a:r>
              <a:rPr lang="en-US" altLang="zh-CN" sz="3200" b="1">
                <a:latin typeface="Times New Roman" panose="02020603050405020304" pitchFamily="18" charset="0"/>
              </a:rPr>
              <a:t>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endParaRPr lang="en-US" altLang="zh-CN" sz="3200" b="1"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endParaRPr lang="en-US" altLang="zh-CN" sz="3200" b="1"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4. What lesson can Tony learn from </a:t>
            </a:r>
            <a:r>
              <a:rPr lang="en-US" altLang="zh-CN" sz="3200" b="1" i="1">
                <a:latin typeface="Times New Roman" panose="02020603050405020304" pitchFamily="18" charset="0"/>
              </a:rPr>
              <a:t>Tom and Jerry</a:t>
            </a:r>
            <a:r>
              <a:rPr lang="en-US" altLang="zh-CN" sz="3200" b="1">
                <a:latin typeface="Times New Roman" panose="02020603050405020304" pitchFamily="18" charset="0"/>
              </a:rPr>
              <a:t>?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34819" name="矩形 34818"/>
          <p:cNvSpPr/>
          <p:nvPr/>
        </p:nvSpPr>
        <p:spPr>
          <a:xfrm>
            <a:off x="762000" y="1676400"/>
            <a:ext cx="73914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It’s humorous and Tom and Jerry are very funny.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0" name="矩形 34819"/>
          <p:cNvSpPr/>
          <p:nvPr/>
        </p:nvSpPr>
        <p:spPr>
          <a:xfrm>
            <a:off x="838200" y="4114800"/>
            <a:ext cx="7391400" cy="1844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He can learn a lot about people and life from them — although they fight a lot, they love, help and protect each other too.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矩形 35841"/>
          <p:cNvSpPr/>
          <p:nvPr/>
        </p:nvSpPr>
        <p:spPr>
          <a:xfrm>
            <a:off x="457200" y="2514600"/>
            <a:ext cx="8458200" cy="3990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3200" b="1">
                <a:latin typeface="Times New Roman" panose="02020603050405020304" pitchFamily="18" charset="0"/>
              </a:rPr>
              <a:t>    </a:t>
            </a:r>
            <a:r>
              <a:rPr lang="en-US" altLang="zh-CN" sz="3200" b="1">
                <a:latin typeface="Times New Roman" panose="02020603050405020304" pitchFamily="18" charset="0"/>
              </a:rPr>
              <a:t>Children and adults all over the world love (1)_________. Some, like </a:t>
            </a:r>
            <a:r>
              <a:rPr lang="en-US" altLang="zh-CN" sz="3200" b="1" i="1">
                <a:latin typeface="Times New Roman" panose="02020603050405020304" pitchFamily="18" charset="0"/>
              </a:rPr>
              <a:t>Tom and Jerry</a:t>
            </a:r>
            <a:r>
              <a:rPr lang="en-US" altLang="zh-CN" sz="3200" b="1">
                <a:latin typeface="Times New Roman" panose="02020603050405020304" pitchFamily="18" charset="0"/>
              </a:rPr>
              <a:t>, are (2)__________, and people enjoy (3)_________ at the funny stories in them. Others, like </a:t>
            </a:r>
            <a:r>
              <a:rPr lang="en-US" altLang="zh-CN" sz="3200" b="1" i="1">
                <a:latin typeface="Times New Roman" panose="02020603050405020304" pitchFamily="18" charset="0"/>
              </a:rPr>
              <a:t>Superman</a:t>
            </a:r>
            <a:r>
              <a:rPr lang="en-US" altLang="zh-CN" sz="3200" b="1">
                <a:latin typeface="Times New Roman" panose="02020603050405020304" pitchFamily="18" charset="0"/>
              </a:rPr>
              <a:t> and </a:t>
            </a:r>
            <a:r>
              <a:rPr lang="en-US" altLang="zh-CN" sz="3200" b="1" i="1">
                <a:latin typeface="Times New Roman" panose="02020603050405020304" pitchFamily="18" charset="0"/>
              </a:rPr>
              <a:t>Spiderman</a:t>
            </a:r>
            <a:r>
              <a:rPr lang="en-US" altLang="zh-CN" sz="3200" b="1">
                <a:latin typeface="Times New Roman" panose="02020603050405020304" pitchFamily="18" charset="0"/>
              </a:rPr>
              <a:t>, are about (4)_____ 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They (5)______ bad people to protect the world. These cartoons are not just stories — they also teach (6)_______about good and bad.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35843" name="矩形 35842"/>
          <p:cNvSpPr/>
          <p:nvPr/>
        </p:nvSpPr>
        <p:spPr>
          <a:xfrm>
            <a:off x="381000" y="381000"/>
            <a:ext cx="85344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b="1">
                <a:solidFill>
                  <a:srgbClr val="000066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sz="36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Complete the passage with the correct form of the words in the box.</a:t>
            </a:r>
            <a:endParaRPr lang="zh-CN" altLang="en-US" sz="36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4" name="矩形 35843"/>
          <p:cNvSpPr/>
          <p:nvPr/>
        </p:nvSpPr>
        <p:spPr>
          <a:xfrm>
            <a:off x="381000" y="1676400"/>
            <a:ext cx="8412163" cy="579438"/>
          </a:xfrm>
          <a:prstGeom prst="rect">
            <a:avLst/>
          </a:prstGeom>
          <a:solidFill>
            <a:srgbClr val="FCE2BC"/>
          </a:solidFill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cartoon </a:t>
            </a:r>
            <a:r>
              <a:rPr lang="zh-CN" altLang="en-US" sz="3200" b="1" dirty="0">
                <a:latin typeface="Times New Roman" panose="02020603050405020304" pitchFamily="18" charset="0"/>
              </a:rPr>
              <a:t>  </a:t>
            </a:r>
            <a:r>
              <a:rPr lang="en-US" altLang="zh-CN" sz="3200" b="1">
                <a:latin typeface="Times New Roman" panose="02020603050405020304" pitchFamily="18" charset="0"/>
              </a:rPr>
              <a:t>fight </a:t>
            </a:r>
            <a:r>
              <a:rPr lang="zh-CN" altLang="en-US" sz="3200" b="1" dirty="0">
                <a:latin typeface="Times New Roman" panose="02020603050405020304" pitchFamily="18" charset="0"/>
              </a:rPr>
              <a:t>  </a:t>
            </a:r>
            <a:r>
              <a:rPr lang="en-US" altLang="zh-CN" sz="3200" b="1">
                <a:latin typeface="Times New Roman" panose="02020603050405020304" pitchFamily="18" charset="0"/>
              </a:rPr>
              <a:t>hero </a:t>
            </a:r>
            <a:r>
              <a:rPr lang="zh-CN" altLang="en-US" sz="3200" b="1" dirty="0">
                <a:latin typeface="Times New Roman" panose="02020603050405020304" pitchFamily="18" charset="0"/>
              </a:rPr>
              <a:t>  </a:t>
            </a:r>
            <a:r>
              <a:rPr lang="en-US" altLang="zh-CN" sz="3200" b="1">
                <a:latin typeface="Times New Roman" panose="02020603050405020304" pitchFamily="18" charset="0"/>
              </a:rPr>
              <a:t>humorous </a:t>
            </a:r>
            <a:r>
              <a:rPr lang="zh-CN" altLang="en-US" sz="3200" b="1" dirty="0">
                <a:latin typeface="Times New Roman" panose="02020603050405020304" pitchFamily="18" charset="0"/>
              </a:rPr>
              <a:t>  </a:t>
            </a:r>
            <a:r>
              <a:rPr lang="en-US" altLang="zh-CN" sz="3200" b="1">
                <a:latin typeface="Times New Roman" panose="02020603050405020304" pitchFamily="18" charset="0"/>
              </a:rPr>
              <a:t>laugh </a:t>
            </a:r>
            <a:r>
              <a:rPr lang="zh-CN" altLang="en-US" sz="3200" b="1" dirty="0">
                <a:latin typeface="Times New Roman" panose="02020603050405020304" pitchFamily="18" charset="0"/>
              </a:rPr>
              <a:t>  </a:t>
            </a:r>
            <a:r>
              <a:rPr lang="en-US" altLang="zh-CN" sz="3200" b="1">
                <a:latin typeface="Times New Roman" panose="02020603050405020304" pitchFamily="18" charset="0"/>
              </a:rPr>
              <a:t>lesson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35845" name="矩形 35844"/>
          <p:cNvSpPr/>
          <p:nvPr/>
        </p:nvSpPr>
        <p:spPr>
          <a:xfrm>
            <a:off x="1066800" y="3048000"/>
            <a:ext cx="167481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car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oon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6" name="矩形 35845"/>
          <p:cNvSpPr/>
          <p:nvPr/>
        </p:nvSpPr>
        <p:spPr>
          <a:xfrm>
            <a:off x="1066800" y="3505200"/>
            <a:ext cx="20462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humorous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7" name="矩形 35846"/>
          <p:cNvSpPr/>
          <p:nvPr/>
        </p:nvSpPr>
        <p:spPr>
          <a:xfrm>
            <a:off x="6705600" y="3505200"/>
            <a:ext cx="16954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laugh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ing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8" name="矩形 35847"/>
          <p:cNvSpPr/>
          <p:nvPr/>
        </p:nvSpPr>
        <p:spPr>
          <a:xfrm>
            <a:off x="7340600" y="4369435"/>
            <a:ext cx="130365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heroes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9" name="矩形 35848"/>
          <p:cNvSpPr/>
          <p:nvPr/>
        </p:nvSpPr>
        <p:spPr>
          <a:xfrm>
            <a:off x="2133600" y="4953000"/>
            <a:ext cx="99536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fight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0" name="矩形 35849"/>
          <p:cNvSpPr/>
          <p:nvPr/>
        </p:nvSpPr>
        <p:spPr>
          <a:xfrm>
            <a:off x="2133600" y="5973763"/>
            <a:ext cx="1382713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lessons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4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7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7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47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8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8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848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849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49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849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5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5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85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WordArt 7"/>
          <p:cNvSpPr>
            <a:spLocks noTextEdit="1"/>
          </p:cNvSpPr>
          <p:nvPr/>
        </p:nvSpPr>
        <p:spPr>
          <a:xfrm>
            <a:off x="381000" y="381000"/>
            <a:ext cx="79248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2800" b="1" spc="-28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Pronunciation and speaking</a:t>
            </a:r>
            <a:endParaRPr lang="zh-CN" altLang="en-US" sz="2800" b="1" spc="-28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8915" name="矩形 38914"/>
          <p:cNvSpPr/>
          <p:nvPr/>
        </p:nvSpPr>
        <p:spPr>
          <a:xfrm>
            <a:off x="381000" y="2209800"/>
            <a:ext cx="8763000" cy="3502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75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That's a real hero!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75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I don't think we agree.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75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They fight a lot, but they really love each other. 4. I think there’s a lesson there!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6" name="矩形 38915"/>
          <p:cNvSpPr/>
          <p:nvPr/>
        </p:nvSpPr>
        <p:spPr>
          <a:xfrm>
            <a:off x="304800" y="1295400"/>
            <a:ext cx="74676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6.</a:t>
            </a:r>
            <a:r>
              <a:rPr lang="en-US" altLang="zh-CN" sz="36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Listen and underline the words the speaker stresses.</a:t>
            </a:r>
            <a:endParaRPr lang="zh-CN" altLang="en-US" sz="36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7" name="矩形 38916"/>
          <p:cNvSpPr/>
          <p:nvPr/>
        </p:nvSpPr>
        <p:spPr>
          <a:xfrm>
            <a:off x="457200" y="5791200"/>
            <a:ext cx="5848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3600" b="1">
                <a:solidFill>
                  <a:srgbClr val="000066"/>
                </a:solidFill>
                <a:latin typeface="Times New Roman" panose="02020603050405020304" pitchFamily="18" charset="0"/>
              </a:rPr>
              <a:t>Now listen again and repeat. </a:t>
            </a:r>
            <a:endParaRPr lang="en-US" altLang="zh-CN" sz="36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0" name="直接连接符 38919"/>
          <p:cNvSpPr/>
          <p:nvPr/>
        </p:nvSpPr>
        <p:spPr>
          <a:xfrm>
            <a:off x="914400" y="2971800"/>
            <a:ext cx="762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21" name="直接连接符 38920"/>
          <p:cNvSpPr/>
          <p:nvPr/>
        </p:nvSpPr>
        <p:spPr>
          <a:xfrm>
            <a:off x="2286000" y="2971800"/>
            <a:ext cx="762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22" name="直接连接符 38921"/>
          <p:cNvSpPr/>
          <p:nvPr/>
        </p:nvSpPr>
        <p:spPr>
          <a:xfrm>
            <a:off x="3200400" y="2971800"/>
            <a:ext cx="762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23" name="直接连接符 38922"/>
          <p:cNvSpPr/>
          <p:nvPr/>
        </p:nvSpPr>
        <p:spPr>
          <a:xfrm>
            <a:off x="1143000" y="3810000"/>
            <a:ext cx="8382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24" name="直接连接符 38923"/>
          <p:cNvSpPr/>
          <p:nvPr/>
        </p:nvSpPr>
        <p:spPr>
          <a:xfrm>
            <a:off x="2209800" y="3810000"/>
            <a:ext cx="762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25" name="直接连接符 38924"/>
          <p:cNvSpPr/>
          <p:nvPr/>
        </p:nvSpPr>
        <p:spPr>
          <a:xfrm>
            <a:off x="3733800" y="3886200"/>
            <a:ext cx="9906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26" name="直接连接符 38925"/>
          <p:cNvSpPr/>
          <p:nvPr/>
        </p:nvSpPr>
        <p:spPr>
          <a:xfrm>
            <a:off x="1905000" y="4724400"/>
            <a:ext cx="762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27" name="直接连接符 38926"/>
          <p:cNvSpPr/>
          <p:nvPr/>
        </p:nvSpPr>
        <p:spPr>
          <a:xfrm>
            <a:off x="3048000" y="4724400"/>
            <a:ext cx="4572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28" name="直接连接符 38927"/>
          <p:cNvSpPr/>
          <p:nvPr/>
        </p:nvSpPr>
        <p:spPr>
          <a:xfrm>
            <a:off x="5334000" y="4724400"/>
            <a:ext cx="762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29" name="直接连接符 38928"/>
          <p:cNvSpPr/>
          <p:nvPr/>
        </p:nvSpPr>
        <p:spPr>
          <a:xfrm>
            <a:off x="6324600" y="4724400"/>
            <a:ext cx="762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30" name="直接连接符 38929"/>
          <p:cNvSpPr/>
          <p:nvPr/>
        </p:nvSpPr>
        <p:spPr>
          <a:xfrm>
            <a:off x="8077200" y="4724400"/>
            <a:ext cx="762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31" name="直接连接符 38930"/>
          <p:cNvSpPr/>
          <p:nvPr/>
        </p:nvSpPr>
        <p:spPr>
          <a:xfrm>
            <a:off x="1219200" y="5562600"/>
            <a:ext cx="762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32" name="直接连接符 38931"/>
          <p:cNvSpPr/>
          <p:nvPr/>
        </p:nvSpPr>
        <p:spPr>
          <a:xfrm>
            <a:off x="3810000" y="5562600"/>
            <a:ext cx="914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" name="Module 5 Unit 1 Activity 6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096000" y="266255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8" dur="209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文本框 39937"/>
          <p:cNvSpPr txBox="1"/>
          <p:nvPr/>
        </p:nvSpPr>
        <p:spPr>
          <a:xfrm>
            <a:off x="304800" y="1295400"/>
            <a:ext cx="8604250" cy="4211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英语句子一般由多个单词构成，这些单词的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重读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(stress)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一般遵循以下规律：</a:t>
            </a:r>
            <a:endParaRPr lang="zh-CN" altLang="en-US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名词、形容词、数词、动词、副词、代词和表达强烈思想感情的感叹词</a:t>
            </a:r>
            <a:r>
              <a:rPr lang="zh-CN" altLang="en-US" sz="3600" b="1">
                <a:solidFill>
                  <a:srgbClr val="0000EE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需要重读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；人称代词、连词、冠词、介词、以及少数系动词和助动词等主要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起语法作用的单词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一般</a:t>
            </a:r>
            <a:r>
              <a:rPr lang="zh-CN" altLang="en-US" sz="3600" b="1">
                <a:solidFill>
                  <a:srgbClr val="0000EE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不重读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（当然有少数例外）。</a:t>
            </a:r>
            <a:endParaRPr lang="zh-CN" altLang="en-US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WordArt 2"/>
          <p:cNvSpPr>
            <a:spLocks noTextEdit="1"/>
          </p:cNvSpPr>
          <p:nvPr/>
        </p:nvSpPr>
        <p:spPr>
          <a:xfrm>
            <a:off x="990600" y="1066800"/>
            <a:ext cx="72390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Watch and read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8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8675" name="Picture 3" descr="1230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819400"/>
            <a:ext cx="2520950" cy="176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Rectangle 4"/>
          <p:cNvSpPr/>
          <p:nvPr/>
        </p:nvSpPr>
        <p:spPr>
          <a:xfrm>
            <a:off x="4267200" y="2438400"/>
            <a:ext cx="4449763" cy="539750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wrap="none" lIns="118515" tIns="59258" rIns="118515" bIns="59258" anchor="ctr"/>
          <a:p>
            <a:pPr defTabSz="913130"/>
            <a:r>
              <a:rPr lang="en-US" altLang="zh-CN" sz="36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Everyday English</a:t>
            </a:r>
            <a:endParaRPr lang="en-US" altLang="zh-CN" sz="3600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8677" name="AutoShape 5"/>
          <p:cNvSpPr/>
          <p:nvPr/>
        </p:nvSpPr>
        <p:spPr>
          <a:xfrm>
            <a:off x="4191000" y="3124200"/>
            <a:ext cx="4648200" cy="251460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18515" tIns="59258" rIns="118515" bIns="59258"/>
          <a:p>
            <a:pPr algn="l">
              <a:lnSpc>
                <a:spcPts val="4300"/>
              </a:lnSpc>
            </a:pPr>
            <a:r>
              <a:rPr lang="en-US" altLang="zh-CN" sz="4400" b="1" baseline="-25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en-US" altLang="zh-CN" sz="4400" b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It’s time to</a:t>
            </a:r>
            <a:r>
              <a:rPr lang="en-US" altLang="zh-CN" sz="4400" b="1" baseline="-25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 sz="4400" b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baseline="-25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zh-CN" sz="4400" b="1" baseline="-25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4300"/>
              </a:lnSpc>
            </a:pPr>
            <a:r>
              <a:rPr lang="en-US" altLang="zh-CN" sz="4400" b="1" baseline="-25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en-US" altLang="zh-CN" sz="4400" b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That’s cool.</a:t>
            </a:r>
            <a:endParaRPr lang="en-US" altLang="zh-CN" sz="4400" b="1" baseline="-25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4300"/>
              </a:lnSpc>
            </a:pPr>
            <a:r>
              <a:rPr lang="en-US" altLang="zh-CN" sz="4400" b="1" baseline="-25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en-US" altLang="zh-CN" sz="4400" b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don’t think we agree.</a:t>
            </a:r>
            <a:endParaRPr lang="en-US" altLang="zh-CN" sz="4400" b="1" baseline="-25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4300"/>
              </a:lnSpc>
            </a:pPr>
            <a:endParaRPr lang="zh-CN" altLang="en-US" sz="4400" b="1" baseline="-250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80" name="文本框 28679"/>
          <p:cNvSpPr txBox="1"/>
          <p:nvPr/>
        </p:nvSpPr>
        <p:spPr>
          <a:xfrm>
            <a:off x="195263" y="4778375"/>
            <a:ext cx="381952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见视频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2" charset="-122"/>
              </a:rPr>
              <a:t>Module 5 Unit 1 Activity 3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1" name="文本框 32770"/>
          <p:cNvSpPr txBox="1"/>
          <p:nvPr/>
        </p:nvSpPr>
        <p:spPr>
          <a:xfrm>
            <a:off x="1143000" y="2286000"/>
            <a:ext cx="7162800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40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1.</a:t>
            </a:r>
            <a:r>
              <a:rPr lang="zh-CN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Read the dialogue aloud for a  </a:t>
            </a:r>
            <a:endParaRPr lang="zh-CN" altLang="en-US" sz="40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zh-CN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few minutes by yourself;</a:t>
            </a:r>
            <a:endParaRPr lang="zh-CN" altLang="en-US" sz="40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zh-CN" altLang="en-US" sz="40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2.</a:t>
            </a:r>
            <a:r>
              <a:rPr lang="zh-CN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Role play in groups;</a:t>
            </a:r>
            <a:endParaRPr lang="zh-CN" altLang="en-US" sz="40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zh-CN" altLang="en-US" sz="40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3.</a:t>
            </a:r>
            <a:r>
              <a:rPr lang="zh-CN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Role play in front of the class</a:t>
            </a:r>
            <a:endParaRPr lang="zh-CN" altLang="en-US" sz="40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2" name="椭圆 32771"/>
          <p:cNvSpPr/>
          <p:nvPr/>
        </p:nvSpPr>
        <p:spPr>
          <a:xfrm>
            <a:off x="304800" y="1905000"/>
            <a:ext cx="8686800" cy="3352800"/>
          </a:xfrm>
          <a:prstGeom prst="ellipse">
            <a:avLst/>
          </a:prstGeom>
          <a:noFill/>
          <a:ln w="38100" cap="flat" cmpd="dbl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73" name="矩形 32772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74" name="文本框 32773"/>
          <p:cNvSpPr txBox="1"/>
          <p:nvPr/>
        </p:nvSpPr>
        <p:spPr>
          <a:xfrm>
            <a:off x="990600" y="2590800"/>
            <a:ext cx="7620000" cy="2012950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altLang="zh-CN" sz="60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We’ll see which group does the best.</a:t>
            </a:r>
            <a:endParaRPr lang="en-US" altLang="zh-CN" sz="6000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5" name="WordArt 2"/>
          <p:cNvSpPr>
            <a:spLocks noTextEdit="1"/>
          </p:cNvSpPr>
          <p:nvPr/>
        </p:nvSpPr>
        <p:spPr>
          <a:xfrm>
            <a:off x="533400" y="533400"/>
            <a:ext cx="4724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Role-play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8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4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72" name="图片 36871" descr="米老鼠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743200"/>
            <a:ext cx="23622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6" name="文本框 36865"/>
          <p:cNvSpPr txBox="1"/>
          <p:nvPr/>
        </p:nvSpPr>
        <p:spPr>
          <a:xfrm>
            <a:off x="457200" y="609600"/>
            <a:ext cx="8382000" cy="2289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000066"/>
                </a:solidFill>
                <a:latin typeface="Times New Roman" panose="02020603050405020304" pitchFamily="18" charset="0"/>
              </a:rPr>
              <a:t>5. Work in pairs. Describe your favourite cartoon character or the characters below. Use the words in the box in Activity 2 to help you.  </a:t>
            </a:r>
            <a:endParaRPr lang="en-US" altLang="zh-CN" sz="36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文本框 36866"/>
          <p:cNvSpPr txBox="1"/>
          <p:nvPr/>
        </p:nvSpPr>
        <p:spPr>
          <a:xfrm>
            <a:off x="2667000" y="2971800"/>
            <a:ext cx="4038600" cy="270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25000"/>
              </a:spcBef>
            </a:pPr>
            <a:r>
              <a:rPr lang="zh-CN" altLang="en-US" sz="3600" b="1">
                <a:solidFill>
                  <a:srgbClr val="CC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☺</a:t>
            </a:r>
            <a:r>
              <a:rPr lang="zh-CN" altLang="en-US" sz="3600" b="1">
                <a:solidFill>
                  <a:srgbClr val="6633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663300"/>
                </a:solidFill>
                <a:latin typeface="Times New Roman" panose="02020603050405020304" pitchFamily="18" charset="0"/>
              </a:rPr>
              <a:t>Nezha</a:t>
            </a:r>
            <a:endParaRPr lang="en-US" altLang="zh-CN" sz="3600" b="1">
              <a:solidFill>
                <a:srgbClr val="663300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25000"/>
              </a:spcBef>
            </a:pPr>
            <a:r>
              <a:rPr lang="en-US" altLang="zh-CN" sz="36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☺</a:t>
            </a:r>
            <a:r>
              <a:rPr lang="en-US" altLang="zh-CN" sz="3600" b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663300"/>
                </a:solidFill>
                <a:latin typeface="Times New Roman" panose="02020603050405020304" pitchFamily="18" charset="0"/>
              </a:rPr>
              <a:t>Mickey Mouse</a:t>
            </a:r>
            <a:endParaRPr lang="en-US" altLang="zh-CN" sz="3600" b="1">
              <a:solidFill>
                <a:srgbClr val="663300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25000"/>
              </a:spcBef>
            </a:pPr>
            <a:r>
              <a:rPr lang="en-US" altLang="zh-CN" sz="36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☺</a:t>
            </a:r>
            <a:r>
              <a:rPr lang="en-US" altLang="zh-CN" sz="3600" b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663300"/>
                </a:solidFill>
                <a:latin typeface="Times New Roman" panose="02020603050405020304" pitchFamily="18" charset="0"/>
              </a:rPr>
              <a:t>Pleasant goat</a:t>
            </a:r>
            <a:endParaRPr lang="en-US" altLang="zh-CN" sz="3600" b="1">
              <a:solidFill>
                <a:srgbClr val="663300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25000"/>
              </a:spcBef>
            </a:pPr>
            <a:r>
              <a:rPr lang="en-US" altLang="zh-CN" sz="36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☺</a:t>
            </a:r>
            <a:r>
              <a:rPr lang="en-US" altLang="zh-CN" sz="3600" b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663300"/>
                </a:solidFill>
                <a:latin typeface="Times New Roman" panose="02020603050405020304" pitchFamily="18" charset="0"/>
              </a:rPr>
              <a:t>Snow White</a:t>
            </a:r>
            <a:endParaRPr lang="en-US" altLang="zh-CN" sz="3600" b="1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6868" name="图片 36867" descr="u=912132283,3034400459&amp;fm=23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438400"/>
            <a:ext cx="2362200" cy="1849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9" name="图片 36868" descr="u=1336248780,811604965&amp;fm=23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572000"/>
            <a:ext cx="2362200" cy="1881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3" name="图片 36872" descr="白雪公主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800600"/>
            <a:ext cx="2514600" cy="1738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8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67">
                                            <p:txEl>
                                              <p:charRg st="8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7">
                                            <p:txEl>
                                              <p:charRg st="8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23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67">
                                            <p:txEl>
                                              <p:charRg st="23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67">
                                            <p:txEl>
                                              <p:charRg st="23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39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charRg st="39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867">
                                            <p:txEl>
                                              <p:charRg st="39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文本框 37889"/>
          <p:cNvSpPr txBox="1"/>
          <p:nvPr/>
        </p:nvSpPr>
        <p:spPr>
          <a:xfrm>
            <a:off x="1066800" y="768350"/>
            <a:ext cx="7162800" cy="36360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Example: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— I think Nezha is brave. And he can fly. </a:t>
            </a:r>
            <a:endParaRPr lang="en-US" altLang="zh-CN" sz="3600" b="1">
              <a:solidFill>
                <a:srgbClr val="6600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— Yes, I think so too. / No, I think he is very naughty. And he brings his family a lot of trouble.</a:t>
            </a:r>
            <a:endParaRPr lang="en-US" altLang="zh-CN" sz="3600" b="1">
              <a:solidFill>
                <a:srgbClr val="6600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7891" name="文本框 37890"/>
          <p:cNvSpPr txBox="1"/>
          <p:nvPr/>
        </p:nvSpPr>
        <p:spPr>
          <a:xfrm>
            <a:off x="1066800" y="4653915"/>
            <a:ext cx="7162800" cy="1198880"/>
          </a:xfrm>
          <a:prstGeom prst="rect">
            <a:avLst/>
          </a:prstGeom>
          <a:noFill/>
          <a:ln w="38100" cap="flat" cmpd="dbl">
            <a:solidFill>
              <a:srgbClr val="6666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663300"/>
                </a:solidFill>
                <a:latin typeface="Times New Roman" panose="02020603050405020304" pitchFamily="18" charset="0"/>
              </a:rPr>
              <a:t>Please describe what characters do or can do, and what they are like.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矩形 1"/>
          <p:cNvSpPr/>
          <p:nvPr/>
        </p:nvSpPr>
        <p:spPr>
          <a:xfrm>
            <a:off x="304800" y="1447800"/>
            <a:ext cx="8382000" cy="4775200"/>
          </a:xfrm>
          <a:prstGeom prst="rect">
            <a:avLst/>
          </a:prstGeom>
          <a:noFill/>
          <a:ln w="9525">
            <a:noFill/>
          </a:ln>
        </p:spPr>
        <p:txBody>
          <a:bodyPr lIns="118510" tIns="59255" rIns="118510" bIns="59255">
            <a:spAutoFit/>
          </a:bodyPr>
          <a:p>
            <a:pPr marL="342900" indent="-342900" algn="l">
              <a:lnSpc>
                <a:spcPct val="150000"/>
              </a:lnSpc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Teaching aims:</a:t>
            </a:r>
            <a:endParaRPr lang="en-US" altLang="zh-CN" sz="3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Char char="•"/>
            </a:pP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To be able to understand conversations about cartoon characters and identify specific information</a:t>
            </a:r>
            <a:endParaRPr lang="en-US" altLang="zh-CN" sz="3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Char char="•"/>
            </a:pP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To be able to talk about one’s favourite cartoon character(s)</a:t>
            </a:r>
            <a:endParaRPr lang="en-US" altLang="zh-CN" sz="3400" b="1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9" name="TextBox 2"/>
          <p:cNvSpPr txBox="1"/>
          <p:nvPr/>
        </p:nvSpPr>
        <p:spPr>
          <a:xfrm>
            <a:off x="2286000" y="609600"/>
            <a:ext cx="4479925" cy="849313"/>
          </a:xfrm>
          <a:prstGeom prst="rect">
            <a:avLst/>
          </a:prstGeom>
          <a:noFill/>
          <a:ln w="9525">
            <a:noFill/>
          </a:ln>
        </p:spPr>
        <p:txBody>
          <a:bodyPr wrap="none" lIns="118510" tIns="59255" rIns="118510" bIns="59255">
            <a:spAutoFit/>
          </a:bodyPr>
          <a:p>
            <a:pPr algn="l"/>
            <a:r>
              <a:rPr lang="en-US" altLang="zh-CN" sz="4800" b="1">
                <a:solidFill>
                  <a:srgbClr val="000099"/>
                </a:solidFill>
                <a:latin typeface="Arial" panose="020B0604020202020204" pitchFamily="34" charset="0"/>
              </a:rPr>
              <a:t>Teaching aims</a:t>
            </a:r>
            <a:endParaRPr lang="en-US" altLang="zh-CN" sz="4800" b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9394" name="图片 59393" descr="边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1400" y="1295400"/>
            <a:ext cx="5410200" cy="5057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5" name="文本框 59394"/>
          <p:cNvSpPr txBox="1"/>
          <p:nvPr/>
        </p:nvSpPr>
        <p:spPr>
          <a:xfrm>
            <a:off x="4572000" y="2517775"/>
            <a:ext cx="4114800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buFontTx/>
            </a:pPr>
            <a:r>
              <a:rPr lang="en-US" altLang="zh-CN" sz="4000" b="1">
                <a:latin typeface="Times New Roman" panose="02020603050405020304" pitchFamily="18" charset="0"/>
              </a:rPr>
              <a:t>smart     friendly intelligent </a:t>
            </a:r>
            <a:endParaRPr lang="en-US" altLang="zh-CN" sz="4000" b="1">
              <a:latin typeface="Times New Roman" panose="02020603050405020304" pitchFamily="18" charset="0"/>
            </a:endParaRPr>
          </a:p>
          <a:p>
            <a:pPr algn="l">
              <a:buFontTx/>
            </a:pPr>
            <a:r>
              <a:rPr lang="en-US" altLang="zh-CN" sz="4000" b="1">
                <a:latin typeface="Times New Roman" panose="02020603050405020304" pitchFamily="18" charset="0"/>
              </a:rPr>
              <a:t>clever      fun </a:t>
            </a:r>
            <a:endParaRPr lang="en-US" altLang="zh-CN" sz="4000" b="1">
              <a:latin typeface="Times New Roman" panose="02020603050405020304" pitchFamily="18" charset="0"/>
            </a:endParaRPr>
          </a:p>
          <a:p>
            <a:pPr algn="l">
              <a:buFontTx/>
            </a:pPr>
            <a:r>
              <a:rPr lang="en-US" altLang="zh-CN" sz="4000" b="1">
                <a:latin typeface="Times New Roman" panose="02020603050405020304" pitchFamily="18" charset="0"/>
              </a:rPr>
              <a:t>brave      cool</a:t>
            </a:r>
            <a:endParaRPr lang="en-US" altLang="zh-CN" sz="4000" b="1">
              <a:latin typeface="Times New Roman" panose="02020603050405020304" pitchFamily="18" charset="0"/>
            </a:endParaRPr>
          </a:p>
        </p:txBody>
      </p:sp>
      <p:sp>
        <p:nvSpPr>
          <p:cNvPr id="59396" name="文本框 59395"/>
          <p:cNvSpPr txBox="1"/>
          <p:nvPr/>
        </p:nvSpPr>
        <p:spPr>
          <a:xfrm>
            <a:off x="838200" y="5562600"/>
            <a:ext cx="22098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zh-CN" sz="4800" b="1" err="1">
                <a:solidFill>
                  <a:srgbClr val="FF0000"/>
                </a:solidFill>
                <a:latin typeface="Times New Roman" panose="02020603050405020304" pitchFamily="18" charset="0"/>
              </a:rPr>
              <a:t>Nezha</a:t>
            </a:r>
            <a:endParaRPr lang="en-US" altLang="zh-CN" sz="4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9397" name="图片 59396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5" y="1524000"/>
            <a:ext cx="3203575" cy="381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0418" name="组合 60417"/>
          <p:cNvGrpSpPr/>
          <p:nvPr/>
        </p:nvGrpSpPr>
        <p:grpSpPr>
          <a:xfrm>
            <a:off x="228600" y="914400"/>
            <a:ext cx="5080000" cy="4749800"/>
            <a:chOff x="192" y="1056"/>
            <a:chExt cx="3200" cy="2992"/>
          </a:xfrm>
        </p:grpSpPr>
        <p:pic>
          <p:nvPicPr>
            <p:cNvPr id="60419" name="图片 60418" descr="边框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2" y="1056"/>
              <a:ext cx="3200" cy="29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0420" name="文本框 60419"/>
            <p:cNvSpPr txBox="1"/>
            <p:nvPr/>
          </p:nvSpPr>
          <p:spPr>
            <a:xfrm>
              <a:off x="720" y="1728"/>
              <a:ext cx="2640" cy="15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buFontTx/>
              </a:pPr>
              <a:r>
                <a:rPr lang="en-US" altLang="zh-CN" sz="4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beautiful   smart friendly    cute </a:t>
              </a:r>
              <a:endPara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pPr algn="l">
                <a:buFontTx/>
              </a:pPr>
              <a:r>
                <a:rPr lang="en-US" altLang="zh-CN" sz="4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lovely      clever intelligent </a:t>
              </a:r>
              <a:endPara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0421" name="文本框 60420"/>
          <p:cNvSpPr txBox="1"/>
          <p:nvPr/>
        </p:nvSpPr>
        <p:spPr>
          <a:xfrm>
            <a:off x="6324600" y="1524000"/>
            <a:ext cx="22098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FontTx/>
            </a:pPr>
            <a:r>
              <a:rPr lang="en-US" altLang="zh-CN" sz="4800" b="1">
                <a:latin typeface="Times New Roman" panose="02020603050405020304" pitchFamily="18" charset="0"/>
              </a:rPr>
              <a:t>Mickey Mouse</a:t>
            </a:r>
            <a:endParaRPr lang="en-US" altLang="zh-CN" sz="4800" b="1">
              <a:latin typeface="Times New Roman" panose="02020603050405020304" pitchFamily="18" charset="0"/>
            </a:endParaRPr>
          </a:p>
        </p:txBody>
      </p:sp>
      <p:pic>
        <p:nvPicPr>
          <p:cNvPr id="60422" name="图片 60421" descr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124200"/>
            <a:ext cx="3124200" cy="2720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42" name="组合 61441"/>
          <p:cNvGrpSpPr/>
          <p:nvPr/>
        </p:nvGrpSpPr>
        <p:grpSpPr>
          <a:xfrm>
            <a:off x="3657600" y="152400"/>
            <a:ext cx="5080000" cy="4749800"/>
            <a:chOff x="144" y="816"/>
            <a:chExt cx="3200" cy="2992"/>
          </a:xfrm>
        </p:grpSpPr>
        <p:pic>
          <p:nvPicPr>
            <p:cNvPr id="61443" name="图片 61442" descr="边框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4" y="816"/>
              <a:ext cx="3200" cy="29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444" name="文本框 61443"/>
            <p:cNvSpPr txBox="1"/>
            <p:nvPr/>
          </p:nvSpPr>
          <p:spPr>
            <a:xfrm>
              <a:off x="624" y="1488"/>
              <a:ext cx="2496" cy="15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buFontTx/>
              </a:pPr>
              <a:r>
                <a:rPr lang="en-US" altLang="zh-CN" sz="4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beautiful   smart friendly    cute </a:t>
              </a:r>
              <a:endPara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pPr algn="l">
                <a:buFontTx/>
              </a:pPr>
              <a:r>
                <a:rPr lang="en-US" altLang="zh-CN" sz="4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fun    interesting lovely    clever</a:t>
              </a:r>
              <a:endPara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1445" name="组合 61444"/>
          <p:cNvGrpSpPr/>
          <p:nvPr/>
        </p:nvGrpSpPr>
        <p:grpSpPr>
          <a:xfrm>
            <a:off x="304800" y="1828800"/>
            <a:ext cx="3276600" cy="4513263"/>
            <a:chOff x="3552" y="1344"/>
            <a:chExt cx="2064" cy="2843"/>
          </a:xfrm>
        </p:grpSpPr>
        <p:sp>
          <p:nvSpPr>
            <p:cNvPr id="61446" name="文本框 61445"/>
            <p:cNvSpPr txBox="1"/>
            <p:nvPr/>
          </p:nvSpPr>
          <p:spPr>
            <a:xfrm>
              <a:off x="4080" y="1344"/>
              <a:ext cx="1536" cy="9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  <a:buFontTx/>
              </a:pPr>
              <a:r>
                <a:rPr lang="en-US" altLang="zh-CN" sz="4800" b="1">
                  <a:latin typeface="Times New Roman" panose="02020603050405020304" pitchFamily="18" charset="0"/>
                </a:rPr>
                <a:t>Pleasant Goat</a:t>
              </a:r>
              <a:endParaRPr lang="en-US" altLang="zh-CN" sz="4800" b="1">
                <a:latin typeface="Times New Roman" panose="02020603050405020304" pitchFamily="18" charset="0"/>
              </a:endParaRPr>
            </a:p>
          </p:txBody>
        </p:sp>
        <p:pic>
          <p:nvPicPr>
            <p:cNvPr id="61447" name="图片 61446" descr="图片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2" y="2544"/>
              <a:ext cx="2064" cy="164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2466" name="组合 62465"/>
          <p:cNvGrpSpPr/>
          <p:nvPr/>
        </p:nvGrpSpPr>
        <p:grpSpPr>
          <a:xfrm>
            <a:off x="0" y="0"/>
            <a:ext cx="8915400" cy="6345238"/>
            <a:chOff x="0" y="0"/>
            <a:chExt cx="5616" cy="3997"/>
          </a:xfrm>
        </p:grpSpPr>
        <p:pic>
          <p:nvPicPr>
            <p:cNvPr id="62467" name="图片 62466" descr="边框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200" cy="29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2468" name="文本框 62467"/>
            <p:cNvSpPr txBox="1"/>
            <p:nvPr/>
          </p:nvSpPr>
          <p:spPr>
            <a:xfrm>
              <a:off x="576" y="480"/>
              <a:ext cx="2256" cy="19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buFontTx/>
              </a:pPr>
              <a:r>
                <a:rPr lang="en-US" altLang="zh-CN" sz="4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beautiful smart friendly     cute </a:t>
              </a:r>
              <a:endPara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pPr algn="l">
                <a:buFontTx/>
              </a:pPr>
              <a:r>
                <a:rPr lang="en-US" altLang="zh-CN" sz="4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fun    shy interesting </a:t>
              </a:r>
              <a:endPara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pPr algn="l">
                <a:buFontTx/>
              </a:pPr>
              <a:r>
                <a:rPr lang="en-US" altLang="zh-CN" sz="4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lovely    clever </a:t>
              </a:r>
              <a:endPara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469" name="文本框 62468"/>
            <p:cNvSpPr txBox="1"/>
            <p:nvPr/>
          </p:nvSpPr>
          <p:spPr>
            <a:xfrm>
              <a:off x="3792" y="1344"/>
              <a:ext cx="1248" cy="9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  <a:buFontTx/>
              </a:pPr>
              <a:r>
                <a:rPr lang="en-US" altLang="zh-CN" sz="4800" b="1">
                  <a:latin typeface="Times New Roman" panose="02020603050405020304" pitchFamily="18" charset="0"/>
                </a:rPr>
                <a:t>Snow White</a:t>
              </a:r>
              <a:endParaRPr lang="en-US" altLang="zh-CN" sz="4800" b="1">
                <a:latin typeface="Times New Roman" panose="02020603050405020304" pitchFamily="18" charset="0"/>
              </a:endParaRPr>
            </a:p>
          </p:txBody>
        </p:sp>
        <p:pic>
          <p:nvPicPr>
            <p:cNvPr id="62470" name="图片 62469" descr="图片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68" y="2304"/>
              <a:ext cx="2448" cy="169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矩形 40961"/>
          <p:cNvSpPr/>
          <p:nvPr/>
        </p:nvSpPr>
        <p:spPr>
          <a:xfrm>
            <a:off x="762000" y="1981200"/>
            <a:ext cx="7620000" cy="242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What cartoons do you like reading or 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watching on TV?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When do you read or watch them?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Which one do you like best? Why?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63" name="矩形 40962"/>
          <p:cNvSpPr/>
          <p:nvPr/>
        </p:nvSpPr>
        <p:spPr>
          <a:xfrm>
            <a:off x="533400" y="533400"/>
            <a:ext cx="80010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b="1">
                <a:solidFill>
                  <a:srgbClr val="000066"/>
                </a:solidFill>
                <a:latin typeface="Times New Roman" panose="02020603050405020304" pitchFamily="18" charset="0"/>
              </a:rPr>
              <a:t>7. Work in pairs. Ask and answer the  </a:t>
            </a:r>
            <a:endParaRPr lang="en-US" altLang="zh-CN" sz="3600" b="1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altLang="zh-CN" sz="3600" b="1">
                <a:solidFill>
                  <a:srgbClr val="000066"/>
                </a:solidFill>
                <a:latin typeface="Times New Roman" panose="02020603050405020304" pitchFamily="18" charset="0"/>
              </a:rPr>
              <a:t>    questions.</a:t>
            </a:r>
            <a:endParaRPr lang="en-US" altLang="zh-CN" sz="36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4" name="矩形 40963"/>
          <p:cNvSpPr/>
          <p:nvPr/>
        </p:nvSpPr>
        <p:spPr>
          <a:xfrm>
            <a:off x="609600" y="4495800"/>
            <a:ext cx="73914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b="1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36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cartoons do you like reading?</a:t>
            </a:r>
            <a:endParaRPr lang="en-US" altLang="zh-CN" sz="36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3600" b="1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36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reading...</a:t>
            </a:r>
            <a:endParaRPr lang="en-US" altLang="zh-CN" sz="3600" b="1">
              <a:solidFill>
                <a:srgbClr val="CC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文本框 41985"/>
          <p:cNvSpPr txBox="1"/>
          <p:nvPr/>
        </p:nvSpPr>
        <p:spPr>
          <a:xfrm>
            <a:off x="685800" y="1143000"/>
            <a:ext cx="77724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/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1.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It’s time to</a:t>
            </a:r>
            <a:r>
              <a:rPr lang="en-US" altLang="zh-CN" sz="3600" b="1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600" b="1" u="sng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watch a cartoon.</a:t>
            </a:r>
            <a:endParaRPr lang="en-US" altLang="zh-CN" sz="3600" b="1" u="sng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algn="l"/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该看卡通片了。</a:t>
            </a:r>
            <a:endParaRPr lang="zh-CN" altLang="en-US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1987" name="文本框 41986"/>
          <p:cNvSpPr txBox="1"/>
          <p:nvPr/>
        </p:nvSpPr>
        <p:spPr>
          <a:xfrm>
            <a:off x="990600" y="2305050"/>
            <a:ext cx="7086600" cy="1200150"/>
          </a:xfrm>
          <a:prstGeom prst="rect">
            <a:avLst/>
          </a:prstGeom>
          <a:noFill/>
          <a:ln w="9525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/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It is/was time to do sth.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l"/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到了做某事的时间了。</a:t>
            </a:r>
            <a:endParaRPr lang="zh-CN" altLang="en-US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1988" name="文本框 41987"/>
          <p:cNvSpPr txBox="1"/>
          <p:nvPr/>
        </p:nvSpPr>
        <p:spPr>
          <a:xfrm>
            <a:off x="1066800" y="4416425"/>
            <a:ext cx="7391400" cy="2289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到了上床睡觉的时间了。 </a:t>
            </a:r>
            <a:endParaRPr lang="zh-CN" altLang="en-US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It’s time to go to bed.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l"/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到了吃晚饭的时间了。</a:t>
            </a:r>
            <a:endParaRPr lang="zh-CN" altLang="en-US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It’s time to have supper.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41989" name="组合 41988"/>
          <p:cNvGrpSpPr/>
          <p:nvPr/>
        </p:nvGrpSpPr>
        <p:grpSpPr>
          <a:xfrm>
            <a:off x="533400" y="3581400"/>
            <a:ext cx="3276600" cy="842963"/>
            <a:chOff x="0" y="0"/>
            <a:chExt cx="1769" cy="651"/>
          </a:xfrm>
        </p:grpSpPr>
        <p:grpSp>
          <p:nvGrpSpPr>
            <p:cNvPr id="41990" name="组合 41989"/>
            <p:cNvGrpSpPr>
              <a:grpSpLocks noChangeAspect="1"/>
            </p:cNvGrpSpPr>
            <p:nvPr/>
          </p:nvGrpSpPr>
          <p:grpSpPr>
            <a:xfrm>
              <a:off x="0" y="0"/>
              <a:ext cx="1769" cy="651"/>
              <a:chOff x="0" y="0"/>
              <a:chExt cx="1769" cy="651"/>
            </a:xfrm>
          </p:grpSpPr>
          <p:pic>
            <p:nvPicPr>
              <p:cNvPr id="41991" name="图片 41990" descr="5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99" y="0"/>
                <a:ext cx="1270" cy="65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1992" name="图片 41991" descr="29(1)[1]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45"/>
                <a:ext cx="635" cy="5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41993" name="文本框 41992"/>
            <p:cNvSpPr txBox="1"/>
            <p:nvPr/>
          </p:nvSpPr>
          <p:spPr>
            <a:xfrm>
              <a:off x="635" y="92"/>
              <a:ext cx="1089" cy="4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lang="en-US" altLang="zh-CN" sz="3600" b="1">
                  <a:solidFill>
                    <a:schemeClr val="bg1"/>
                  </a:solidFill>
                  <a:latin typeface="Arial" panose="020B0604020202020204" pitchFamily="34" charset="0"/>
                </a:rPr>
                <a:t>Practise</a:t>
              </a:r>
              <a:endParaRPr lang="en-US" altLang="zh-CN" sz="36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1994" name="文本框 41993"/>
          <p:cNvSpPr txBox="1"/>
          <p:nvPr/>
        </p:nvSpPr>
        <p:spPr>
          <a:xfrm>
            <a:off x="685800" y="381000"/>
            <a:ext cx="7366000" cy="787400"/>
          </a:xfrm>
          <a:prstGeom prst="rect">
            <a:avLst/>
          </a:prstGeom>
          <a:noFill/>
          <a:ln w="9525">
            <a:noFill/>
          </a:ln>
        </p:spPr>
        <p:txBody>
          <a:bodyPr lIns="118508" tIns="59255" rIns="118508" bIns="59255">
            <a:spAutoFit/>
          </a:bodyPr>
          <a:p>
            <a:pPr algn="l" defTabSz="913130">
              <a:spcBef>
                <a:spcPct val="50000"/>
              </a:spcBef>
            </a:pPr>
            <a:r>
              <a:rPr lang="en-US" altLang="zh-CN" sz="32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【</a:t>
            </a:r>
            <a:r>
              <a:rPr lang="zh-CN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课文解析</a:t>
            </a:r>
            <a:r>
              <a:rPr lang="en-US" altLang="zh-CN" sz="32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r>
              <a:rPr lang="en-US" altLang="zh-CN" sz="44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Language points</a:t>
            </a:r>
            <a:r>
              <a:rPr lang="en-US" altLang="zh-CN" sz="40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en-US" altLang="zh-CN" sz="4000" b="1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988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charRg st="37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988">
                                            <p:txEl>
                                              <p:charRg st="37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charRg st="13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988">
                                            <p:txEl>
                                              <p:charRg st="13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charRg st="48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988">
                                            <p:txEl>
                                              <p:charRg st="48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animBg="1"/>
      <p:bldP spid="4198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矩形 43009"/>
          <p:cNvSpPr/>
          <p:nvPr/>
        </p:nvSpPr>
        <p:spPr>
          <a:xfrm>
            <a:off x="457200" y="609600"/>
            <a:ext cx="8305800" cy="5859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>
              <a:lnSpc>
                <a:spcPct val="15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2. He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keeps fighting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 bad people.</a:t>
            </a:r>
            <a:endParaRPr lang="en-US" altLang="zh-CN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algn="l">
              <a:lnSpc>
                <a:spcPct val="15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      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他一直在和坏人做斗争。</a:t>
            </a:r>
            <a:endParaRPr lang="zh-CN" altLang="en-US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algn="l">
              <a:lnSpc>
                <a:spcPct val="150000"/>
              </a:lnSpc>
            </a:pPr>
            <a:endParaRPr lang="zh-CN" altLang="en-US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algn="l">
              <a:lnSpc>
                <a:spcPct val="150000"/>
              </a:lnSpc>
            </a:pPr>
            <a:endParaRPr lang="zh-CN" altLang="en-US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algn="l">
              <a:lnSpc>
                <a:spcPct val="15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   He kept on repeating these words over and over. </a:t>
            </a:r>
            <a:endParaRPr lang="en-US" altLang="zh-CN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algn="l">
              <a:lnSpc>
                <a:spcPct val="15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他一遍又一遍重复这几句话。</a:t>
            </a:r>
            <a:endParaRPr lang="zh-CN" altLang="en-US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3011" name="文本框 43010"/>
          <p:cNvSpPr txBox="1"/>
          <p:nvPr/>
        </p:nvSpPr>
        <p:spPr>
          <a:xfrm>
            <a:off x="838200" y="2362200"/>
            <a:ext cx="7543800" cy="1749425"/>
          </a:xfrm>
          <a:prstGeom prst="rect">
            <a:avLst/>
          </a:prstGeom>
          <a:noFill/>
          <a:ln w="9525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keep (on) doing something </a:t>
            </a:r>
            <a:r>
              <a:rPr lang="zh-CN" altLang="en-US" sz="36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是一个固定搭配，表示“反复做，继续做某事”</a:t>
            </a:r>
            <a:endParaRPr lang="zh-CN" altLang="en-US" sz="3600" b="1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charRg st="53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0">
                                            <p:txEl>
                                              <p:charRg st="53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charRg st="105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010">
                                            <p:txEl>
                                              <p:charRg st="105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文本框 44033"/>
          <p:cNvSpPr txBox="1"/>
          <p:nvPr/>
        </p:nvSpPr>
        <p:spPr>
          <a:xfrm>
            <a:off x="838200" y="609600"/>
            <a:ext cx="7620000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3. </a:t>
            </a:r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can’t help laughing</a:t>
            </a:r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when I watch them!</a:t>
            </a:r>
            <a:endParaRPr lang="en-US" altLang="zh-CN" sz="3600" b="1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l"/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看的时候我总忍不住要笑。</a:t>
            </a:r>
            <a:endParaRPr lang="zh-CN" altLang="en-US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4035" name="文本框 44034"/>
          <p:cNvSpPr txBox="1"/>
          <p:nvPr/>
        </p:nvSpPr>
        <p:spPr>
          <a:xfrm>
            <a:off x="990600" y="2438400"/>
            <a:ext cx="7543800" cy="1200150"/>
          </a:xfrm>
          <a:prstGeom prst="rect">
            <a:avLst/>
          </a:prstGeom>
          <a:noFill/>
          <a:ln w="9525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can’t help doing sth.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表示“</a:t>
            </a:r>
            <a:r>
              <a:rPr lang="zh-CN" altLang="en-US" sz="36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忍不住做某事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”。例如：</a:t>
            </a:r>
            <a:endParaRPr lang="zh-CN" altLang="en-US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4036" name="矩形 44035"/>
          <p:cNvSpPr/>
          <p:nvPr/>
        </p:nvSpPr>
        <p:spPr>
          <a:xfrm>
            <a:off x="990600" y="3733800"/>
            <a:ext cx="7315200" cy="283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I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couldn’t help thinking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 about the past.</a:t>
            </a:r>
            <a:endParaRPr lang="en-US" altLang="zh-CN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l"/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我禁不住想起了过去。</a:t>
            </a:r>
            <a:endParaRPr lang="zh-CN" altLang="en-US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l"/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She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couldn’t help crying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.</a:t>
            </a:r>
            <a:endParaRPr lang="en-US" altLang="zh-CN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l"/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她禁不住哭了起来。</a:t>
            </a:r>
            <a:endParaRPr lang="zh-CN" altLang="en-US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4036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charRg st="41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4036">
                                            <p:txEl>
                                              <p:charRg st="41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charRg st="52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036">
                                            <p:txEl>
                                              <p:charRg st="52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charRg st="78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036">
                                            <p:txEl>
                                              <p:charRg st="78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animBg="1"/>
      <p:bldP spid="4403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文本框 45057"/>
          <p:cNvSpPr txBox="1"/>
          <p:nvPr/>
        </p:nvSpPr>
        <p:spPr>
          <a:xfrm>
            <a:off x="457200" y="685800"/>
            <a:ext cx="76962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4. </a:t>
            </a:r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The cute mouse always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beats</a:t>
            </a:r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the cat!</a:t>
            </a:r>
            <a:endParaRPr lang="en-US" altLang="zh-CN" sz="3600" b="1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l"/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这只机灵的老鼠总能打败那只猫。</a:t>
            </a:r>
            <a:endParaRPr lang="zh-CN" altLang="en-US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5059" name="文本框 45058"/>
          <p:cNvSpPr txBox="1"/>
          <p:nvPr/>
        </p:nvSpPr>
        <p:spPr>
          <a:xfrm>
            <a:off x="685800" y="1981200"/>
            <a:ext cx="8077200" cy="1749425"/>
          </a:xfrm>
          <a:prstGeom prst="rect">
            <a:avLst/>
          </a:prstGeom>
          <a:noFill/>
          <a:ln w="9525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beat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表示“</a:t>
            </a:r>
            <a:r>
              <a:rPr lang="zh-CN" altLang="en-US" sz="36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打败，胜过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”之意，后接的宾语多是某运动员或球队。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beat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还可以表示“</a:t>
            </a:r>
            <a:r>
              <a:rPr lang="zh-CN" altLang="en-US" sz="36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敲打，（心脏等）跳动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”。如：</a:t>
            </a:r>
            <a:endParaRPr lang="zh-CN" altLang="en-US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5060" name="文本框 45059"/>
          <p:cNvSpPr txBox="1"/>
          <p:nvPr/>
        </p:nvSpPr>
        <p:spPr>
          <a:xfrm>
            <a:off x="609600" y="3810000"/>
            <a:ext cx="8382000" cy="2289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Do you think the Stars will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beat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 the Bulls?</a:t>
            </a:r>
            <a:endParaRPr lang="en-US" altLang="zh-CN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l"/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你认为明星队能打败公牛队吗？</a:t>
            </a:r>
            <a:endParaRPr lang="zh-CN" altLang="en-US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l"/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His heart is still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beating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.</a:t>
            </a:r>
            <a:endParaRPr lang="en-US" altLang="zh-CN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l"/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他的心脏还在跳动。</a:t>
            </a:r>
            <a:endParaRPr lang="zh-CN" altLang="en-US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60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charRg st="44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060">
                                            <p:txEl>
                                              <p:charRg st="44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charRg st="59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5060">
                                            <p:txEl>
                                              <p:charRg st="59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charRg st="87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5060">
                                            <p:txEl>
                                              <p:charRg st="87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animBg="1"/>
      <p:bldP spid="45060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文本框 46081"/>
          <p:cNvSpPr txBox="1"/>
          <p:nvPr/>
        </p:nvSpPr>
        <p:spPr>
          <a:xfrm>
            <a:off x="1143000" y="1600200"/>
            <a:ext cx="6624638" cy="4768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>
              <a:lnSpc>
                <a:spcPct val="160000"/>
              </a:lnSpc>
              <a:buAutoNum type="arabicPeriod"/>
            </a:pPr>
            <a:r>
              <a:rPr lang="zh-CN" altLang="en-US" sz="3200" b="1"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</a:rPr>
              <a:t>keep doing sth.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60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</a:rPr>
              <a:t> can’t help doing sth.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60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</a:rPr>
              <a:t> It’s time to…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60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</a:rPr>
              <a:t> I don’t think we agree.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60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</a:rPr>
              <a:t> We’ve finished our homework.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60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</a:rPr>
              <a:t> Why don’t we…?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46083" name="文本框 46082"/>
          <p:cNvSpPr txBox="1"/>
          <p:nvPr/>
        </p:nvSpPr>
        <p:spPr>
          <a:xfrm>
            <a:off x="2133600" y="1143000"/>
            <a:ext cx="4962525" cy="609600"/>
          </a:xfrm>
          <a:prstGeom prst="rect">
            <a:avLst/>
          </a:prstGeom>
          <a:solidFill>
            <a:srgbClr val="0000FF">
              <a:alpha val="28999"/>
            </a:srgb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400" b="1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本课时主要短语和句型</a:t>
            </a:r>
            <a:endParaRPr lang="zh-CN" altLang="en-US" sz="3400" b="1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46084" name="组合 46083"/>
          <p:cNvGrpSpPr/>
          <p:nvPr/>
        </p:nvGrpSpPr>
        <p:grpSpPr>
          <a:xfrm>
            <a:off x="0" y="304800"/>
            <a:ext cx="3455988" cy="762000"/>
            <a:chOff x="0" y="-19"/>
            <a:chExt cx="1859" cy="480"/>
          </a:xfrm>
        </p:grpSpPr>
        <p:pic>
          <p:nvPicPr>
            <p:cNvPr id="46085" name="图片 46084" descr="未标题-2副本"/>
            <p:cNvPicPr>
              <a:picLocks noChangeAspect="1"/>
            </p:cNvPicPr>
            <p:nvPr/>
          </p:nvPicPr>
          <p:blipFill>
            <a:blip r:embed="rId1"/>
            <a:srcRect l="2907" t="26656" r="20288" b="45378"/>
            <a:stretch>
              <a:fillRect/>
            </a:stretch>
          </p:blipFill>
          <p:spPr>
            <a:xfrm>
              <a:off x="0" y="45"/>
              <a:ext cx="1859" cy="4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086" name="矩形 46085"/>
            <p:cNvSpPr/>
            <p:nvPr/>
          </p:nvSpPr>
          <p:spPr>
            <a:xfrm>
              <a:off x="323" y="-19"/>
              <a:ext cx="1400" cy="480"/>
            </a:xfrm>
            <a:prstGeom prst="rect">
              <a:avLst/>
            </a:prstGeom>
            <a:noFill/>
            <a:ln w="9525">
              <a:noFill/>
            </a:ln>
            <a:effectLst>
              <a:outerShdw dist="12700" dir="5400000" algn="ctr" rotWithShape="0">
                <a:schemeClr val="bg1"/>
              </a:outerShdw>
            </a:effectLst>
          </p:spPr>
          <p:txBody>
            <a:bodyPr anchor="ctr">
              <a:spAutoFit/>
            </a:bodyPr>
            <a:p>
              <a:pPr algn="l"/>
              <a:r>
                <a:rPr lang="zh-CN" altLang="en-US" sz="4400" b="1">
                  <a:solidFill>
                    <a:srgbClr val="6600FF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课后回顾</a:t>
              </a:r>
              <a:endParaRPr lang="zh-CN" altLang="en-US" sz="4400" b="1">
                <a:solidFill>
                  <a:srgbClr val="6600FF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pic>
        <p:nvPicPr>
          <p:cNvPr id="46087" name="图片 46086" descr="808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32" t="47234" r="2248" b="14819"/>
          <a:stretch>
            <a:fillRect/>
          </a:stretch>
        </p:blipFill>
        <p:spPr>
          <a:xfrm>
            <a:off x="6858000" y="5334000"/>
            <a:ext cx="1835150" cy="1236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8" name="文本框 46087"/>
          <p:cNvSpPr txBox="1"/>
          <p:nvPr/>
        </p:nvSpPr>
        <p:spPr>
          <a:xfrm>
            <a:off x="5867400" y="2590800"/>
            <a:ext cx="2895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6089" name="文本框 46088"/>
          <p:cNvSpPr txBox="1"/>
          <p:nvPr/>
        </p:nvSpPr>
        <p:spPr>
          <a:xfrm>
            <a:off x="1600200" y="2089150"/>
            <a:ext cx="4572000" cy="461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7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反复做；继续做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……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l">
              <a:lnSpc>
                <a:spcPct val="19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忍不住做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……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l">
              <a:lnSpc>
                <a:spcPct val="17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到了做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……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的时间了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l">
              <a:lnSpc>
                <a:spcPct val="17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我们不同意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l">
              <a:lnSpc>
                <a:spcPct val="18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我们做完家庭作业了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l">
              <a:lnSpc>
                <a:spcPct val="18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我们为什么不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……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17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6082">
                                            <p:txEl>
                                              <p:charRg st="17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4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6082">
                                            <p:txEl>
                                              <p:charRg st="40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55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6082">
                                            <p:txEl>
                                              <p:charRg st="55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80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6082">
                                            <p:txEl>
                                              <p:charRg st="80" end="1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110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6082">
                                            <p:txEl>
                                              <p:charRg st="110" end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08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08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charRg st="1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089">
                                            <p:txEl>
                                              <p:charRg st="1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089">
                                            <p:txEl>
                                              <p:charRg st="1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089">
                                            <p:txEl>
                                              <p:charRg st="1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charRg st="1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089">
                                            <p:txEl>
                                              <p:charRg st="1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089">
                                            <p:txEl>
                                              <p:charRg st="1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089">
                                            <p:txEl>
                                              <p:charRg st="1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charRg st="27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089">
                                            <p:txEl>
                                              <p:charRg st="27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089">
                                            <p:txEl>
                                              <p:charRg st="27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089">
                                            <p:txEl>
                                              <p:charRg st="27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charRg st="3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089">
                                            <p:txEl>
                                              <p:charRg st="3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089">
                                            <p:txEl>
                                              <p:charRg st="3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089">
                                            <p:txEl>
                                              <p:charRg st="33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charRg st="43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089">
                                            <p:txEl>
                                              <p:charRg st="43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089">
                                            <p:txEl>
                                              <p:charRg st="43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6089">
                                            <p:txEl>
                                              <p:charRg st="43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矩形 20481"/>
          <p:cNvSpPr/>
          <p:nvPr/>
        </p:nvSpPr>
        <p:spPr>
          <a:xfrm>
            <a:off x="381000" y="533400"/>
            <a:ext cx="8534400" cy="5526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50000"/>
              </a:lnSpc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Main contents:</a:t>
            </a:r>
            <a:endParaRPr lang="en-US" altLang="zh-CN" sz="3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Char char="•"/>
            </a:pP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Key vocabulary </a:t>
            </a:r>
            <a:endParaRPr lang="en-US" altLang="zh-CN" sz="3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cartoon, handsome, smart, fight, cool, hero,  </a:t>
            </a:r>
            <a:endParaRPr lang="en-US" altLang="zh-CN" sz="3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3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humorous, can’t help doing sth., laugh</a:t>
            </a:r>
            <a:endParaRPr lang="en-US" altLang="zh-CN" sz="3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Char char="•"/>
            </a:pP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Key structures </a:t>
            </a:r>
            <a:endParaRPr lang="en-US" altLang="zh-CN" sz="3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We’ve finished our homework.</a:t>
            </a:r>
            <a:endParaRPr lang="en-US" altLang="zh-CN" sz="3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3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It’s time to watch a cartoon.</a:t>
            </a:r>
            <a:endParaRPr lang="en-US" altLang="zh-CN" sz="3400" b="1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矩形 47105"/>
          <p:cNvSpPr/>
          <p:nvPr/>
        </p:nvSpPr>
        <p:spPr>
          <a:xfrm>
            <a:off x="0" y="10668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99"/>
                </a:solidFill>
                <a:latin typeface="Arial" panose="020B0604020202020204" pitchFamily="34" charset="0"/>
              </a:rPr>
              <a:t>Now 2 minuets to test your spelling.</a:t>
            </a:r>
            <a:endParaRPr lang="en-US" altLang="zh-CN" sz="3600" b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47108" name="文本框 47107"/>
          <p:cNvSpPr txBox="1"/>
          <p:nvPr/>
        </p:nvSpPr>
        <p:spPr>
          <a:xfrm>
            <a:off x="381000" y="1752600"/>
            <a:ext cx="8763000" cy="3495675"/>
          </a:xfrm>
          <a:prstGeom prst="rect">
            <a:avLst/>
          </a:prstGeom>
          <a:solidFill>
            <a:schemeClr val="bg1">
              <a:alpha val="54999"/>
            </a:schemeClr>
          </a:solidFill>
          <a:ln w="9525">
            <a:noFill/>
          </a:ln>
        </p:spPr>
        <p:txBody>
          <a:bodyPr>
            <a:spAutoFit/>
          </a:bodyPr>
          <a:p>
            <a:pPr marL="342900" indent="-342900" algn="l">
              <a:spcBef>
                <a:spcPct val="5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1. English-Chinese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algn="l">
              <a:spcBef>
                <a:spcPct val="5000"/>
              </a:spcBef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    humorous      cartoon     hero       lesson       handsome       sky        smart </a:t>
            </a:r>
            <a:endParaRPr lang="en-US" altLang="zh-CN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algn="l">
              <a:spcBef>
                <a:spcPct val="5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2. Chinese-English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algn="l">
              <a:spcBef>
                <a:spcPct val="5000"/>
              </a:spcBef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与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……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战斗，战争      忍不住做某事     </a:t>
            </a:r>
            <a:endParaRPr lang="zh-CN" altLang="en-US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algn="l">
              <a:spcBef>
                <a:spcPct val="5000"/>
              </a:spcBef>
            </a:pP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     笑，发笑       时髦的，酷的</a:t>
            </a:r>
            <a:endParaRPr lang="zh-CN" altLang="en-US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7109" name="文本框 47108"/>
          <p:cNvSpPr txBox="1"/>
          <p:nvPr/>
        </p:nvSpPr>
        <p:spPr>
          <a:xfrm>
            <a:off x="685800" y="5410200"/>
            <a:ext cx="7848600" cy="1190625"/>
          </a:xfrm>
          <a:prstGeom prst="rect">
            <a:avLst/>
          </a:prstGeom>
          <a:solidFill>
            <a:srgbClr val="FFCCCC"/>
          </a:solidFill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When finished, exchange your papers to see who does the best.</a:t>
            </a:r>
            <a:endParaRPr lang="en-US" altLang="zh-CN" sz="36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7110" name="图片 47109" descr="th (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00" y="381000"/>
            <a:ext cx="1376363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11" name="WordArt 2"/>
          <p:cNvSpPr>
            <a:spLocks noTextEdit="1"/>
          </p:cNvSpPr>
          <p:nvPr/>
        </p:nvSpPr>
        <p:spPr>
          <a:xfrm>
            <a:off x="533400" y="533400"/>
            <a:ext cx="5334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Spelling bee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8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8" grpId="0" animBg="1"/>
      <p:bldP spid="4710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矩形 48129"/>
          <p:cNvSpPr/>
          <p:nvPr/>
        </p:nvSpPr>
        <p:spPr>
          <a:xfrm>
            <a:off x="533400" y="1752600"/>
            <a:ext cx="8305800" cy="4625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>
              <a:lnSpc>
                <a:spcPct val="15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1. Miss Lee _____ to</a:t>
            </a:r>
            <a:r>
              <a:rPr lang="en-US" altLang="zh-CN">
                <a:latin typeface="Arial" panose="020B0604020202020204" pitchFamily="34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</a:rPr>
              <a:t>Pairs once.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5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A. goes	 B. went    C. has gone    D. has been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5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2. —Who works______ </a:t>
            </a:r>
            <a:r>
              <a:rPr lang="zh-CN" altLang="en-US" sz="3200" b="1">
                <a:latin typeface="Times New Roman" panose="02020603050405020304" pitchFamily="18" charset="0"/>
              </a:rPr>
              <a:t>，</a:t>
            </a:r>
            <a:r>
              <a:rPr lang="en-US" altLang="zh-CN" sz="3200" b="1">
                <a:latin typeface="Times New Roman" panose="02020603050405020304" pitchFamily="18" charset="0"/>
              </a:rPr>
              <a:t>Mike or Jim?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5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—Mike.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5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 A. hard	               B. harder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5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C. hardest                  D. the hardest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48131" name="矩形 48130"/>
          <p:cNvSpPr/>
          <p:nvPr/>
        </p:nvSpPr>
        <p:spPr>
          <a:xfrm>
            <a:off x="2895600" y="1981200"/>
            <a:ext cx="514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2" name="矩形 48131"/>
          <p:cNvSpPr/>
          <p:nvPr/>
        </p:nvSpPr>
        <p:spPr>
          <a:xfrm>
            <a:off x="3733800" y="3429000"/>
            <a:ext cx="488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3" name="矩形 48132"/>
          <p:cNvSpPr/>
          <p:nvPr/>
        </p:nvSpPr>
        <p:spPr>
          <a:xfrm>
            <a:off x="3048000" y="457200"/>
            <a:ext cx="3200400" cy="614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 u="none" kern="1200" baseline="0">
                <a:solidFill>
                  <a:srgbClr val="716F7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</a:lstStyle>
          <a:p>
            <a:pPr lvl="0"/>
            <a:r>
              <a:rPr lang="en-US" altLang="zh-CN" sz="4800">
                <a:solidFill>
                  <a:srgbClr val="003399"/>
                </a:solidFill>
                <a:latin typeface="Arial" panose="020B0604020202020204" pitchFamily="34" charset="0"/>
              </a:rPr>
              <a:t>Exercise</a:t>
            </a:r>
            <a:endParaRPr lang="en-US" altLang="zh-CN" sz="480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48134" name="矩形 48133"/>
          <p:cNvSpPr/>
          <p:nvPr/>
        </p:nvSpPr>
        <p:spPr>
          <a:xfrm>
            <a:off x="457200" y="1219200"/>
            <a:ext cx="3395663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一、</a:t>
            </a:r>
            <a:r>
              <a:rPr lang="zh-TW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单项</a:t>
            </a:r>
            <a:r>
              <a:rPr lang="zh-CN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选择题</a:t>
            </a:r>
            <a:endParaRPr lang="zh-CN" altLang="en-US" sz="3600" b="1" dirty="0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13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矩形 49153"/>
          <p:cNvSpPr/>
          <p:nvPr/>
        </p:nvSpPr>
        <p:spPr>
          <a:xfrm>
            <a:off x="457200" y="533400"/>
            <a:ext cx="8305800" cy="5381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>
              <a:lnSpc>
                <a:spcPct val="15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3. </a:t>
            </a:r>
            <a:r>
              <a:rPr lang="en-US" altLang="zh-CN" sz="3200" b="1" i="1">
                <a:latin typeface="Times New Roman" panose="02020603050405020304" pitchFamily="18" charset="0"/>
              </a:rPr>
              <a:t>Alice’s Adventures in Wonderland</a:t>
            </a:r>
            <a:r>
              <a:rPr lang="en-US" altLang="zh-CN" sz="3200" b="1">
                <a:latin typeface="Times New Roman" panose="02020603050405020304" pitchFamily="18" charset="0"/>
              </a:rPr>
              <a:t> is one of  ______ stories.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5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A. famous	           B. more famous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5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C. most famous	  D. the most famous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5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4. We ____ each other for seven years.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5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A. have known        B. know	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5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C. knew	           D. will know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49155" name="矩形 49154"/>
          <p:cNvSpPr/>
          <p:nvPr/>
        </p:nvSpPr>
        <p:spPr>
          <a:xfrm>
            <a:off x="1219200" y="1524000"/>
            <a:ext cx="514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6" name="矩形 49155"/>
          <p:cNvSpPr/>
          <p:nvPr/>
        </p:nvSpPr>
        <p:spPr>
          <a:xfrm>
            <a:off x="1752600" y="3733800"/>
            <a:ext cx="514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15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矩形 50177"/>
          <p:cNvSpPr/>
          <p:nvPr/>
        </p:nvSpPr>
        <p:spPr>
          <a:xfrm>
            <a:off x="381000" y="914400"/>
            <a:ext cx="8305800" cy="4921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>
              <a:lnSpc>
                <a:spcPct val="16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5. It’s not right to keep her ____ so long.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6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A. waits	             B. wait	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6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C. to wait                 D. waiting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6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6. Superman keeps ____ bad people.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6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 A. fights                 B. fight	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6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 C. to fight               D. fighting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50179" name="矩形 50178"/>
          <p:cNvSpPr/>
          <p:nvPr/>
        </p:nvSpPr>
        <p:spPr>
          <a:xfrm>
            <a:off x="5410200" y="1143000"/>
            <a:ext cx="514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0" name="矩形 50179"/>
          <p:cNvSpPr/>
          <p:nvPr/>
        </p:nvSpPr>
        <p:spPr>
          <a:xfrm>
            <a:off x="3886200" y="3581400"/>
            <a:ext cx="514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18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矩形 51201"/>
          <p:cNvSpPr/>
          <p:nvPr/>
        </p:nvSpPr>
        <p:spPr>
          <a:xfrm>
            <a:off x="533400" y="838200"/>
            <a:ext cx="8382000" cy="5170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zh-CN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二、</a:t>
            </a:r>
            <a:r>
              <a:rPr lang="zh-TW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根据句意和</a:t>
            </a:r>
            <a:r>
              <a:rPr lang="zh-CN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汉语</a:t>
            </a:r>
            <a:r>
              <a:rPr lang="zh-TW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提示写单词。</a:t>
            </a:r>
            <a:endParaRPr lang="zh-CN" altLang="en-US" sz="3600" b="1" dirty="0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1. He is so __________ (</a:t>
            </a:r>
            <a:r>
              <a:rPr lang="zh-TW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幽默的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）that he 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 always makes people laugh.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2. Soldiers should _________ (</a:t>
            </a:r>
            <a:r>
              <a:rPr lang="zh-TW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保护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) their 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country.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3. They _______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(</a:t>
            </a:r>
            <a:r>
              <a:rPr lang="zh-TW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与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……</a:t>
            </a:r>
            <a:r>
              <a:rPr lang="zh-TW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战斗）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bad  people.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4. He is a ____________(</a:t>
            </a:r>
            <a:r>
              <a:rPr lang="zh-TW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英俊的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) young man.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5. A ______ (勇敢的)fireman saved the woman.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1203" name="矩形 51202"/>
          <p:cNvSpPr/>
          <p:nvPr/>
        </p:nvSpPr>
        <p:spPr>
          <a:xfrm>
            <a:off x="2438400" y="1447800"/>
            <a:ext cx="2165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humorous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4" name="矩形 51203"/>
          <p:cNvSpPr/>
          <p:nvPr/>
        </p:nvSpPr>
        <p:spPr>
          <a:xfrm>
            <a:off x="3886200" y="2743200"/>
            <a:ext cx="1581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protect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5" name="矩形 51204"/>
          <p:cNvSpPr/>
          <p:nvPr/>
        </p:nvSpPr>
        <p:spPr>
          <a:xfrm>
            <a:off x="2133600" y="4114800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fight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6" name="矩形 51205"/>
          <p:cNvSpPr/>
          <p:nvPr/>
        </p:nvSpPr>
        <p:spPr>
          <a:xfrm>
            <a:off x="2362200" y="4724400"/>
            <a:ext cx="2165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handsome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7" name="矩形 51206"/>
          <p:cNvSpPr/>
          <p:nvPr/>
        </p:nvSpPr>
        <p:spPr>
          <a:xfrm>
            <a:off x="1371600" y="5410200"/>
            <a:ext cx="1301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brave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3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3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4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4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04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0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0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06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06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06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0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0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0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文本框 52225"/>
          <p:cNvSpPr txBox="1"/>
          <p:nvPr/>
        </p:nvSpPr>
        <p:spPr>
          <a:xfrm>
            <a:off x="533400" y="533400"/>
            <a:ext cx="8077200" cy="5584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>
              <a:spcBef>
                <a:spcPct val="50000"/>
              </a:spcBef>
            </a:pPr>
            <a:r>
              <a:rPr lang="zh-CN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二、</a:t>
            </a:r>
            <a:r>
              <a:rPr lang="zh-TW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根据句意和</a:t>
            </a:r>
            <a:r>
              <a:rPr lang="zh-CN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汉语</a:t>
            </a:r>
            <a:r>
              <a:rPr lang="zh-TW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提示写单词。</a:t>
            </a:r>
            <a:endParaRPr lang="zh-CN" altLang="en-US" sz="3600" b="1" dirty="0">
              <a:solidFill>
                <a:srgbClr val="6600CC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algn="l"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2" charset="-122"/>
              </a:rPr>
              <a:t>1. 快点! 该去学校了。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algn="l"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_________________________________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algn="l"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2" charset="-122"/>
              </a:rPr>
              <a:t>2. 空气正在变得比几年前洁净得多。______________________________________________________________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algn="l"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2" charset="-122"/>
              </a:rPr>
              <a:t>3. 我们为什么不用刀子呢？   _________________________________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2227" name="文本框 52226"/>
          <p:cNvSpPr txBox="1"/>
          <p:nvPr/>
        </p:nvSpPr>
        <p:spPr>
          <a:xfrm>
            <a:off x="914400" y="2101850"/>
            <a:ext cx="7696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Hurry up! It’s time to go to school.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2228" name="文本框 52227"/>
          <p:cNvSpPr txBox="1"/>
          <p:nvPr/>
        </p:nvSpPr>
        <p:spPr>
          <a:xfrm>
            <a:off x="914400" y="3505200"/>
            <a:ext cx="79248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The air is getting much cleaner than a few years ago.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2229" name="文本框 52228"/>
          <p:cNvSpPr txBox="1"/>
          <p:nvPr/>
        </p:nvSpPr>
        <p:spPr>
          <a:xfrm>
            <a:off x="990600" y="5410200"/>
            <a:ext cx="7315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Why don’t we use the knives?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28" grpId="0"/>
      <p:bldP spid="5222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文本框 53249"/>
          <p:cNvSpPr txBox="1"/>
          <p:nvPr/>
        </p:nvSpPr>
        <p:spPr>
          <a:xfrm>
            <a:off x="609600" y="1046163"/>
            <a:ext cx="8077200" cy="4211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4. 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我们总认为他还活着。</a:t>
            </a:r>
            <a:endParaRPr lang="zh-CN" altLang="en-US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__________________________________</a:t>
            </a:r>
            <a:endParaRPr lang="en-US" altLang="zh-CN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5. 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如果人们继续砍伐森林（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cut down the forest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），他们将没有地方居住。</a:t>
            </a:r>
            <a:endParaRPr lang="zh-CN" altLang="en-US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____________________________________________________________________</a:t>
            </a:r>
            <a:endParaRPr lang="en-US" altLang="zh-CN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3251" name="文本框 53250"/>
          <p:cNvSpPr txBox="1"/>
          <p:nvPr/>
        </p:nvSpPr>
        <p:spPr>
          <a:xfrm>
            <a:off x="838200" y="1808163"/>
            <a:ext cx="7696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We can’t help thinking he’s still alive.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3252" name="文本框 53251"/>
          <p:cNvSpPr txBox="1"/>
          <p:nvPr/>
        </p:nvSpPr>
        <p:spPr>
          <a:xfrm>
            <a:off x="762000" y="4017963"/>
            <a:ext cx="75438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If people keep cutting down the forest, they will have nowhere to live.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Rectangle 2"/>
          <p:cNvSpPr/>
          <p:nvPr/>
        </p:nvSpPr>
        <p:spPr>
          <a:xfrm>
            <a:off x="2749550" y="1049338"/>
            <a:ext cx="3648075" cy="849312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>
            <a:spAutoFit/>
          </a:bodyPr>
          <a:p>
            <a:pPr algn="l" defTabSz="913130">
              <a:spcBef>
                <a:spcPct val="50000"/>
              </a:spcBef>
            </a:pPr>
            <a:r>
              <a:rPr lang="en-US" altLang="zh-CN" sz="5200" b="1">
                <a:solidFill>
                  <a:srgbClr val="003399"/>
                </a:solidFill>
                <a:latin typeface="Arial" panose="020B0604020202020204" pitchFamily="34" charset="0"/>
              </a:rPr>
              <a:t>Homework</a:t>
            </a:r>
            <a:endParaRPr lang="en-US" altLang="zh-CN" sz="5200" b="1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Rectangle 3"/>
          <p:cNvSpPr/>
          <p:nvPr/>
        </p:nvSpPr>
        <p:spPr>
          <a:xfrm>
            <a:off x="755650" y="2420938"/>
            <a:ext cx="7835900" cy="3027362"/>
          </a:xfrm>
          <a:prstGeom prst="rect">
            <a:avLst/>
          </a:prstGeom>
          <a:noFill/>
          <a:ln w="9525">
            <a:noFill/>
          </a:ln>
        </p:spPr>
        <p:txBody>
          <a:bodyPr lIns="118515" tIns="59258" rIns="118515" bIns="59258">
            <a:spAutoFit/>
          </a:bodyPr>
          <a:p>
            <a:pPr algn="l" defTabSz="913130">
              <a:lnSpc>
                <a:spcPct val="120000"/>
              </a:lnSpc>
              <a:spcBef>
                <a:spcPct val="50000"/>
              </a:spcBef>
              <a:buChar char="•"/>
            </a:pPr>
            <a:r>
              <a:rPr lang="en-US" altLang="zh-CN" sz="3600" b="1">
                <a:latin typeface="Times New Roman" panose="02020603050405020304" pitchFamily="18" charset="0"/>
              </a:rPr>
              <a:t>Learn the new words and expressions in this module.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algn="l" defTabSz="913130">
              <a:lnSpc>
                <a:spcPct val="120000"/>
              </a:lnSpc>
              <a:spcBef>
                <a:spcPct val="50000"/>
              </a:spcBef>
              <a:buChar char="•"/>
            </a:pPr>
            <a:r>
              <a:rPr lang="en-US" altLang="zh-CN" sz="3600" b="1">
                <a:latin typeface="Times New Roman" panose="02020603050405020304" pitchFamily="18" charset="0"/>
              </a:rPr>
              <a:t>Write a short paragraph about your partner’s favourite cartoon character.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299" name="Picture 2" descr="C:\Users\AppleBar\Desktop\剪头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2636838"/>
            <a:ext cx="2303463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0" name="矩形 6"/>
          <p:cNvPicPr/>
          <p:nvPr/>
        </p:nvPicPr>
        <p:blipFill>
          <a:blip r:embed="rId2"/>
          <a:stretch>
            <a:fillRect/>
          </a:stretch>
        </p:blipFill>
        <p:spPr>
          <a:xfrm>
            <a:off x="2101533" y="2868613"/>
            <a:ext cx="6383337" cy="1566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5301" name="Group 5"/>
          <p:cNvGrpSpPr/>
          <p:nvPr/>
        </p:nvGrpSpPr>
        <p:grpSpPr>
          <a:xfrm>
            <a:off x="7116445" y="1193165"/>
            <a:ext cx="1368425" cy="3454400"/>
            <a:chOff x="0" y="0"/>
            <a:chExt cx="1655762" cy="3311525"/>
          </a:xfrm>
        </p:grpSpPr>
        <p:sp>
          <p:nvSpPr>
            <p:cNvPr id="55302" name="Freeform 2"/>
            <p:cNvSpPr/>
            <p:nvPr/>
          </p:nvSpPr>
          <p:spPr>
            <a:xfrm>
              <a:off x="212725" y="0"/>
              <a:ext cx="219075" cy="863600"/>
            </a:xfrm>
            <a:custGeom>
              <a:avLst/>
              <a:gdLst>
                <a:gd name="txL" fmla="*/ 0 w 138"/>
                <a:gd name="txT" fmla="*/ 0 h 544"/>
                <a:gd name="txR" fmla="*/ 138 w 138"/>
                <a:gd name="txB" fmla="*/ 544 h 544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38" h="544">
                  <a:moveTo>
                    <a:pt x="47" y="0"/>
                  </a:moveTo>
                  <a:lnTo>
                    <a:pt x="6" y="216"/>
                  </a:lnTo>
                  <a:cubicBezTo>
                    <a:pt x="0" y="273"/>
                    <a:pt x="7" y="305"/>
                    <a:pt x="12" y="342"/>
                  </a:cubicBezTo>
                  <a:cubicBezTo>
                    <a:pt x="17" y="379"/>
                    <a:pt x="29" y="411"/>
                    <a:pt x="38" y="437"/>
                  </a:cubicBezTo>
                  <a:lnTo>
                    <a:pt x="69" y="500"/>
                  </a:lnTo>
                  <a:lnTo>
                    <a:pt x="138" y="544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5303" name="Oval 3"/>
            <p:cNvSpPr/>
            <p:nvPr/>
          </p:nvSpPr>
          <p:spPr>
            <a:xfrm>
              <a:off x="431800" y="574675"/>
              <a:ext cx="360362" cy="360362"/>
            </a:xfrm>
            <a:prstGeom prst="ellipse">
              <a:avLst/>
            </a:prstGeom>
            <a:solidFill>
              <a:schemeClr val="bg1"/>
            </a:solidFill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5304" name="Freeform 4"/>
            <p:cNvSpPr/>
            <p:nvPr/>
          </p:nvSpPr>
          <p:spPr>
            <a:xfrm>
              <a:off x="554037" y="574675"/>
              <a:ext cx="165100" cy="288925"/>
            </a:xfrm>
            <a:custGeom>
              <a:avLst/>
              <a:gdLst>
                <a:gd name="txL" fmla="*/ 0 w 104"/>
                <a:gd name="txT" fmla="*/ 0 h 182"/>
                <a:gd name="txR" fmla="*/ 104 w 104"/>
                <a:gd name="txB" fmla="*/ 182 h 182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4" h="182">
                  <a:moveTo>
                    <a:pt x="59" y="0"/>
                  </a:moveTo>
                  <a:cubicBezTo>
                    <a:pt x="53" y="19"/>
                    <a:pt x="0" y="50"/>
                    <a:pt x="25" y="113"/>
                  </a:cubicBezTo>
                  <a:cubicBezTo>
                    <a:pt x="50" y="176"/>
                    <a:pt x="88" y="168"/>
                    <a:pt x="104" y="182"/>
                  </a:cubicBezTo>
                </a:path>
              </a:pathLst>
            </a:custGeom>
            <a:solidFill>
              <a:schemeClr val="bg1"/>
            </a:solidFill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5305" name="Freeform 5"/>
            <p:cNvSpPr/>
            <p:nvPr/>
          </p:nvSpPr>
          <p:spPr>
            <a:xfrm>
              <a:off x="792162" y="719137"/>
              <a:ext cx="142875" cy="144463"/>
            </a:xfrm>
            <a:custGeom>
              <a:avLst/>
              <a:gdLst>
                <a:gd name="txL" fmla="*/ 0 w 90"/>
                <a:gd name="txT" fmla="*/ 0 h 91"/>
                <a:gd name="txR" fmla="*/ 90 w 90"/>
                <a:gd name="txB" fmla="*/ 91 h 91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90" h="91">
                  <a:moveTo>
                    <a:pt x="0" y="0"/>
                  </a:moveTo>
                  <a:lnTo>
                    <a:pt x="65" y="35"/>
                  </a:lnTo>
                  <a:lnTo>
                    <a:pt x="90" y="91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5306" name="Freeform 6"/>
            <p:cNvSpPr/>
            <p:nvPr/>
          </p:nvSpPr>
          <p:spPr>
            <a:xfrm>
              <a:off x="647700" y="792162"/>
              <a:ext cx="792162" cy="273050"/>
            </a:xfrm>
            <a:custGeom>
              <a:avLst/>
              <a:gdLst>
                <a:gd name="txL" fmla="*/ 0 w 499"/>
                <a:gd name="txT" fmla="*/ 0 h 172"/>
                <a:gd name="txR" fmla="*/ 499 w 499"/>
                <a:gd name="txB" fmla="*/ 172 h 172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499" h="172">
                  <a:moveTo>
                    <a:pt x="0" y="137"/>
                  </a:moveTo>
                  <a:lnTo>
                    <a:pt x="67" y="160"/>
                  </a:lnTo>
                  <a:lnTo>
                    <a:pt x="150" y="172"/>
                  </a:lnTo>
                  <a:lnTo>
                    <a:pt x="264" y="160"/>
                  </a:lnTo>
                  <a:lnTo>
                    <a:pt x="397" y="90"/>
                  </a:lnTo>
                  <a:lnTo>
                    <a:pt x="499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5307" name="Freeform 7"/>
            <p:cNvSpPr/>
            <p:nvPr/>
          </p:nvSpPr>
          <p:spPr>
            <a:xfrm>
              <a:off x="382587" y="962025"/>
              <a:ext cx="93663" cy="536575"/>
            </a:xfrm>
            <a:custGeom>
              <a:avLst/>
              <a:gdLst>
                <a:gd name="txL" fmla="*/ 0 w 59"/>
                <a:gd name="txT" fmla="*/ 0 h 338"/>
                <a:gd name="txR" fmla="*/ 59 w 59"/>
                <a:gd name="txB" fmla="*/ 338 h 338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9" h="338">
                  <a:moveTo>
                    <a:pt x="59" y="0"/>
                  </a:moveTo>
                  <a:lnTo>
                    <a:pt x="13" y="79"/>
                  </a:lnTo>
                  <a:lnTo>
                    <a:pt x="0" y="167"/>
                  </a:lnTo>
                  <a:lnTo>
                    <a:pt x="13" y="243"/>
                  </a:lnTo>
                  <a:lnTo>
                    <a:pt x="57" y="338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5308" name="Freeform 8"/>
            <p:cNvSpPr/>
            <p:nvPr/>
          </p:nvSpPr>
          <p:spPr>
            <a:xfrm>
              <a:off x="1587" y="1511300"/>
              <a:ext cx="503238" cy="360362"/>
            </a:xfrm>
            <a:custGeom>
              <a:avLst/>
              <a:gdLst>
                <a:gd name="txL" fmla="*/ 0 w 317"/>
                <a:gd name="txT" fmla="*/ 0 h 227"/>
                <a:gd name="txR" fmla="*/ 317 w 317"/>
                <a:gd name="txB" fmla="*/ 227 h 227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317" h="227">
                  <a:moveTo>
                    <a:pt x="317" y="0"/>
                  </a:moveTo>
                  <a:cubicBezTo>
                    <a:pt x="299" y="13"/>
                    <a:pt x="262" y="42"/>
                    <a:pt x="209" y="80"/>
                  </a:cubicBezTo>
                  <a:cubicBezTo>
                    <a:pt x="156" y="118"/>
                    <a:pt x="44" y="197"/>
                    <a:pt x="0" y="227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5309" name="Freeform 9"/>
            <p:cNvSpPr/>
            <p:nvPr/>
          </p:nvSpPr>
          <p:spPr>
            <a:xfrm>
              <a:off x="0" y="1366837"/>
              <a:ext cx="1008062" cy="661988"/>
            </a:xfrm>
            <a:custGeom>
              <a:avLst/>
              <a:gdLst>
                <a:gd name="txL" fmla="*/ 0 w 635"/>
                <a:gd name="txT" fmla="*/ 0 h 417"/>
                <a:gd name="txR" fmla="*/ 635 w 635"/>
                <a:gd name="txB" fmla="*/ 417 h 417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35" h="417">
                  <a:moveTo>
                    <a:pt x="0" y="318"/>
                  </a:moveTo>
                  <a:cubicBezTo>
                    <a:pt x="11" y="333"/>
                    <a:pt x="22" y="348"/>
                    <a:pt x="45" y="363"/>
                  </a:cubicBezTo>
                  <a:cubicBezTo>
                    <a:pt x="68" y="378"/>
                    <a:pt x="113" y="409"/>
                    <a:pt x="136" y="409"/>
                  </a:cubicBezTo>
                  <a:cubicBezTo>
                    <a:pt x="159" y="409"/>
                    <a:pt x="166" y="363"/>
                    <a:pt x="181" y="363"/>
                  </a:cubicBezTo>
                  <a:cubicBezTo>
                    <a:pt x="196" y="363"/>
                    <a:pt x="211" y="401"/>
                    <a:pt x="226" y="409"/>
                  </a:cubicBezTo>
                  <a:cubicBezTo>
                    <a:pt x="241" y="417"/>
                    <a:pt x="257" y="417"/>
                    <a:pt x="272" y="409"/>
                  </a:cubicBezTo>
                  <a:cubicBezTo>
                    <a:pt x="287" y="401"/>
                    <a:pt x="294" y="363"/>
                    <a:pt x="317" y="363"/>
                  </a:cubicBezTo>
                  <a:cubicBezTo>
                    <a:pt x="340" y="363"/>
                    <a:pt x="385" y="416"/>
                    <a:pt x="408" y="409"/>
                  </a:cubicBezTo>
                  <a:cubicBezTo>
                    <a:pt x="431" y="402"/>
                    <a:pt x="438" y="333"/>
                    <a:pt x="453" y="318"/>
                  </a:cubicBezTo>
                  <a:cubicBezTo>
                    <a:pt x="468" y="303"/>
                    <a:pt x="484" y="333"/>
                    <a:pt x="499" y="318"/>
                  </a:cubicBezTo>
                  <a:cubicBezTo>
                    <a:pt x="514" y="303"/>
                    <a:pt x="529" y="242"/>
                    <a:pt x="544" y="227"/>
                  </a:cubicBezTo>
                  <a:cubicBezTo>
                    <a:pt x="559" y="212"/>
                    <a:pt x="582" y="242"/>
                    <a:pt x="589" y="227"/>
                  </a:cubicBezTo>
                  <a:cubicBezTo>
                    <a:pt x="596" y="212"/>
                    <a:pt x="581" y="159"/>
                    <a:pt x="589" y="136"/>
                  </a:cubicBezTo>
                  <a:cubicBezTo>
                    <a:pt x="597" y="113"/>
                    <a:pt x="635" y="114"/>
                    <a:pt x="635" y="91"/>
                  </a:cubicBezTo>
                  <a:cubicBezTo>
                    <a:pt x="635" y="68"/>
                    <a:pt x="612" y="0"/>
                    <a:pt x="589" y="0"/>
                  </a:cubicBezTo>
                  <a:cubicBezTo>
                    <a:pt x="566" y="0"/>
                    <a:pt x="547" y="75"/>
                    <a:pt x="499" y="91"/>
                  </a:cubicBezTo>
                  <a:cubicBezTo>
                    <a:pt x="451" y="107"/>
                    <a:pt x="340" y="94"/>
                    <a:pt x="298" y="95"/>
                  </a:cubicBezTo>
                </a:path>
              </a:pathLst>
            </a:custGeom>
            <a:solidFill>
              <a:srgbClr val="FFFF00"/>
            </a:solidFill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5310" name="Freeform 10"/>
            <p:cNvSpPr/>
            <p:nvPr/>
          </p:nvSpPr>
          <p:spPr>
            <a:xfrm>
              <a:off x="403225" y="2087562"/>
              <a:ext cx="173037" cy="1079500"/>
            </a:xfrm>
            <a:custGeom>
              <a:avLst/>
              <a:gdLst>
                <a:gd name="txL" fmla="*/ 0 w 109"/>
                <a:gd name="txT" fmla="*/ 0 h 680"/>
                <a:gd name="txR" fmla="*/ 109 w 109"/>
                <a:gd name="txB" fmla="*/ 680 h 680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9" h="680">
                  <a:moveTo>
                    <a:pt x="18" y="0"/>
                  </a:moveTo>
                  <a:lnTo>
                    <a:pt x="0" y="242"/>
                  </a:lnTo>
                  <a:lnTo>
                    <a:pt x="109" y="68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5311" name="Freeform 11"/>
            <p:cNvSpPr/>
            <p:nvPr/>
          </p:nvSpPr>
          <p:spPr>
            <a:xfrm>
              <a:off x="935037" y="1295400"/>
              <a:ext cx="576263" cy="484187"/>
            </a:xfrm>
            <a:custGeom>
              <a:avLst/>
              <a:gdLst>
                <a:gd name="txL" fmla="*/ 0 w 363"/>
                <a:gd name="txT" fmla="*/ 0 h 305"/>
                <a:gd name="txR" fmla="*/ 363 w 363"/>
                <a:gd name="txB" fmla="*/ 305 h 305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363" h="305">
                  <a:moveTo>
                    <a:pt x="0" y="272"/>
                  </a:moveTo>
                  <a:lnTo>
                    <a:pt x="38" y="292"/>
                  </a:lnTo>
                  <a:lnTo>
                    <a:pt x="140" y="305"/>
                  </a:lnTo>
                  <a:lnTo>
                    <a:pt x="311" y="96"/>
                  </a:lnTo>
                  <a:lnTo>
                    <a:pt x="363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5312" name="Freeform 12"/>
            <p:cNvSpPr/>
            <p:nvPr/>
          </p:nvSpPr>
          <p:spPr>
            <a:xfrm>
              <a:off x="1511300" y="1152525"/>
              <a:ext cx="144462" cy="144462"/>
            </a:xfrm>
            <a:custGeom>
              <a:avLst/>
              <a:gdLst>
                <a:gd name="txL" fmla="*/ 0 w 91"/>
                <a:gd name="txT" fmla="*/ 0 h 91"/>
                <a:gd name="txR" fmla="*/ 91 w 91"/>
                <a:gd name="txB" fmla="*/ 91 h 91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91" h="91">
                  <a:moveTo>
                    <a:pt x="0" y="91"/>
                  </a:moveTo>
                  <a:lnTo>
                    <a:pt x="68" y="37"/>
                  </a:lnTo>
                  <a:lnTo>
                    <a:pt x="91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5313" name="Freeform 13"/>
            <p:cNvSpPr/>
            <p:nvPr/>
          </p:nvSpPr>
          <p:spPr>
            <a:xfrm>
              <a:off x="433387" y="3167062"/>
              <a:ext cx="144463" cy="144463"/>
            </a:xfrm>
            <a:custGeom>
              <a:avLst/>
              <a:gdLst>
                <a:gd name="txL" fmla="*/ 0 w 91"/>
                <a:gd name="txT" fmla="*/ 0 h 91"/>
                <a:gd name="txR" fmla="*/ 91 w 91"/>
                <a:gd name="txB" fmla="*/ 91 h 91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91" h="91">
                  <a:moveTo>
                    <a:pt x="91" y="0"/>
                  </a:moveTo>
                  <a:lnTo>
                    <a:pt x="60" y="45"/>
                  </a:lnTo>
                  <a:lnTo>
                    <a:pt x="0" y="91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5314" name="Freeform 14"/>
            <p:cNvSpPr/>
            <p:nvPr/>
          </p:nvSpPr>
          <p:spPr>
            <a:xfrm>
              <a:off x="576262" y="3167062"/>
              <a:ext cx="114300" cy="119063"/>
            </a:xfrm>
            <a:custGeom>
              <a:avLst/>
              <a:gdLst>
                <a:gd name="txL" fmla="*/ 0 w 72"/>
                <a:gd name="txT" fmla="*/ 0 h 75"/>
                <a:gd name="txR" fmla="*/ 72 w 72"/>
                <a:gd name="txB" fmla="*/ 75 h 75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72" h="75">
                  <a:moveTo>
                    <a:pt x="0" y="0"/>
                  </a:moveTo>
                  <a:cubicBezTo>
                    <a:pt x="10" y="1"/>
                    <a:pt x="49" y="18"/>
                    <a:pt x="62" y="6"/>
                  </a:cubicBezTo>
                  <a:cubicBezTo>
                    <a:pt x="72" y="18"/>
                    <a:pt x="62" y="61"/>
                    <a:pt x="62" y="75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2" name="游戏原声 - Theme From SWAT-Rhythm Heritage [mqms]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2395" y="5292090"/>
            <a:ext cx="619125" cy="619125"/>
          </a:xfrm>
          <a:prstGeom prst="rect">
            <a:avLst/>
          </a:prstGeom>
        </p:spPr>
      </p:pic>
      <p:pic>
        <p:nvPicPr>
          <p:cNvPr id="3" name="矩形 6"/>
          <p:cNvPicPr/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684145" y="4957445"/>
            <a:ext cx="5393055" cy="1383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endParaRPr lang="en-US" altLang="zh-CN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桂林市桂电中学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en-US" altLang="zh-CN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2020.8.20</a:t>
            </a:r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录制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250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矩形 5121"/>
          <p:cNvSpPr/>
          <p:nvPr/>
        </p:nvSpPr>
        <p:spPr>
          <a:xfrm>
            <a:off x="1066800" y="1371600"/>
            <a:ext cx="50292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FF6699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Think about it!</a:t>
            </a:r>
            <a:endParaRPr lang="zh-CN" altLang="en-US" sz="3600" b="1">
              <a:ln w="12700" cap="flat" cmpd="sng">
                <a:solidFill>
                  <a:srgbClr val="FF6699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914400" y="2743200"/>
            <a:ext cx="7467600" cy="305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35000"/>
              </a:lnSpc>
              <a:buChar char="•"/>
            </a:pPr>
            <a:r>
              <a:rPr lang="zh-CN" altLang="en-US" sz="3600" b="1"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</a:rPr>
              <a:t>Do you like cartoons? What’s your 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favourite cartoon character?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• Can you talk with others about 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cartoons?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pic>
        <p:nvPicPr>
          <p:cNvPr id="5124" name="图片 5123" descr="图片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00" y="990600"/>
            <a:ext cx="1547813" cy="1547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7" name="图片 6146" descr="u=185641437,4278486426&amp;fm=2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3505200"/>
            <a:ext cx="3333750" cy="221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6147" descr="u=1988090846,1804565902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28800"/>
            <a:ext cx="3724275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文本框 6148"/>
          <p:cNvSpPr txBox="1"/>
          <p:nvPr/>
        </p:nvSpPr>
        <p:spPr>
          <a:xfrm>
            <a:off x="4724400" y="1905000"/>
            <a:ext cx="3657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Shrek 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史瑞克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150" name="文本框 6149"/>
          <p:cNvSpPr txBox="1"/>
          <p:nvPr/>
        </p:nvSpPr>
        <p:spPr>
          <a:xfrm>
            <a:off x="4114800" y="5791200"/>
            <a:ext cx="4038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Superman 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超人</a:t>
            </a:r>
            <a:r>
              <a:rPr lang="zh-CN" altLang="en-US" sz="3600" b="1">
                <a:latin typeface="Times New Roman" panose="02020603050405020304" pitchFamily="18" charset="0"/>
              </a:rPr>
              <a:t> 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6151" name="矩形 6150"/>
          <p:cNvSpPr/>
          <p:nvPr/>
        </p:nvSpPr>
        <p:spPr>
          <a:xfrm>
            <a:off x="304800" y="533400"/>
            <a:ext cx="85153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FF6699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Can you list some popular cartoon characters?</a:t>
            </a:r>
            <a:endParaRPr lang="zh-CN" altLang="en-US" sz="3200" b="1">
              <a:ln w="12700" cap="flat" cmpd="sng">
                <a:solidFill>
                  <a:srgbClr val="FF6699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5" name="图片 8194" descr="u=3736575990,4282896885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2133600"/>
            <a:ext cx="2095500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8195" descr="u=1603938772,979918025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648200"/>
            <a:ext cx="19050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文本框 8196"/>
          <p:cNvSpPr txBox="1"/>
          <p:nvPr/>
        </p:nvSpPr>
        <p:spPr>
          <a:xfrm>
            <a:off x="914400" y="685800"/>
            <a:ext cx="3200400" cy="1250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Doraemon</a:t>
            </a:r>
            <a:endParaRPr lang="en-US" altLang="zh-CN" sz="3600" b="1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叮当猫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zh-CN" altLang="en-US" sz="36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8198" name="文本框 8197"/>
          <p:cNvSpPr txBox="1"/>
          <p:nvPr/>
        </p:nvSpPr>
        <p:spPr>
          <a:xfrm>
            <a:off x="4953000" y="3657600"/>
            <a:ext cx="40386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Winnie the Pooh</a:t>
            </a:r>
            <a:endParaRPr lang="en-US" altLang="zh-CN" sz="3600" b="1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维尼熊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8199" name="文本框 8198"/>
          <p:cNvSpPr txBox="1"/>
          <p:nvPr/>
        </p:nvSpPr>
        <p:spPr>
          <a:xfrm>
            <a:off x="4343400" y="5715000"/>
            <a:ext cx="4114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Garfield  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加菲猫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8200" name="图片 8199" descr="维尼熊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609600"/>
            <a:ext cx="2674938" cy="2747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1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图片 9217" descr="u=3147120806,3281850984&amp;fm=2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1524000"/>
            <a:ext cx="2152650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图片 9218" descr="u=1737749782,1343079830&amp;fm=23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524000"/>
            <a:ext cx="3571875" cy="285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文本框 9219"/>
          <p:cNvSpPr txBox="1"/>
          <p:nvPr/>
        </p:nvSpPr>
        <p:spPr>
          <a:xfrm>
            <a:off x="304800" y="593725"/>
            <a:ext cx="541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Bugs Bunny    </a:t>
            </a:r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兔八哥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221" name="文本框 9220"/>
          <p:cNvSpPr txBox="1"/>
          <p:nvPr/>
        </p:nvSpPr>
        <p:spPr>
          <a:xfrm>
            <a:off x="4267200" y="4191000"/>
            <a:ext cx="41910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The Simpsons</a:t>
            </a:r>
            <a:endParaRPr lang="en-US" altLang="zh-CN" sz="3600" b="1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辛普森一家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0241" descr="u=590591858,2406134788&amp;fm=2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0" y="2362200"/>
            <a:ext cx="4248150" cy="2379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10242" descr="u=1558560555,3288878816&amp;fm=90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38200"/>
            <a:ext cx="3333750" cy="2495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文本框 10243"/>
          <p:cNvSpPr txBox="1"/>
          <p:nvPr/>
        </p:nvSpPr>
        <p:spPr>
          <a:xfrm>
            <a:off x="685800" y="3505200"/>
            <a:ext cx="3810000" cy="1250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Tom and Jerry</a:t>
            </a:r>
            <a:endParaRPr lang="en-US" altLang="zh-CN" sz="3600" b="1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猫和老鼠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0245" name="文本框 10244"/>
          <p:cNvSpPr txBox="1"/>
          <p:nvPr/>
        </p:nvSpPr>
        <p:spPr>
          <a:xfrm>
            <a:off x="4724400" y="5029200"/>
            <a:ext cx="33528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Popeye </a:t>
            </a:r>
            <a:endParaRPr lang="en-US" altLang="zh-CN" sz="3600" b="1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大力水手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</p:bldLst>
  </p:timing>
</p:sld>
</file>

<file path=ppt/theme/theme1.xml><?xml version="1.0" encoding="utf-8"?>
<a:theme xmlns:a="http://schemas.openxmlformats.org/drawingml/2006/main" name="演示文稿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微软雅黑"/>
        <a:ea typeface="宋体"/>
        <a:cs typeface=""/>
      </a:majorFont>
      <a:minorFont>
        <a:latin typeface="Franklin Gothic Medium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演示文稿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微软雅黑"/>
        <a:ea typeface="宋体"/>
        <a:cs typeface=""/>
      </a:majorFont>
      <a:minorFont>
        <a:latin typeface="Franklin Gothic Medium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7699</Words>
  <Application>WPS 演示</Application>
  <PresentationFormat>在屏幕上显示</PresentationFormat>
  <Paragraphs>405</Paragraphs>
  <Slides>48</Slides>
  <Notes>1</Notes>
  <HiddenSlides>0</HiddenSlides>
  <MMClips>5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48</vt:i4>
      </vt:variant>
    </vt:vector>
  </HeadingPairs>
  <TitlesOfParts>
    <vt:vector size="59" baseType="lpstr">
      <vt:lpstr>Arial</vt:lpstr>
      <vt:lpstr>宋体</vt:lpstr>
      <vt:lpstr>Wingdings</vt:lpstr>
      <vt:lpstr>微软雅黑</vt:lpstr>
      <vt:lpstr>Franklin Gothic Medium</vt:lpstr>
      <vt:lpstr>Times New Roman</vt:lpstr>
      <vt:lpstr>黑体</vt:lpstr>
      <vt:lpstr>Comic Sans MS</vt:lpstr>
      <vt:lpstr>Arial Unicode MS</vt:lpstr>
      <vt:lpstr>演示文稿1</vt:lpstr>
      <vt:lpstr>1_演示文稿1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</cp:lastModifiedBy>
  <cp:revision>54</cp:revision>
  <dcterms:created xsi:type="dcterms:W3CDTF">2015-03-03T00:36:00Z</dcterms:created>
  <dcterms:modified xsi:type="dcterms:W3CDTF">2020-08-20T02:55:48Z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2052-11.1.0.9912</vt:lpwstr>
  </property>
</Properties>
</file>