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95" r:id="rId3"/>
    <p:sldId id="394" r:id="rId4"/>
    <p:sldId id="398" r:id="rId5"/>
    <p:sldId id="399" r:id="rId6"/>
    <p:sldId id="397" r:id="rId7"/>
    <p:sldId id="400" r:id="rId8"/>
    <p:sldId id="402" r:id="rId9"/>
    <p:sldId id="403" r:id="rId10"/>
    <p:sldId id="404" r:id="rId11"/>
    <p:sldId id="405" r:id="rId12"/>
    <p:sldId id="440" r:id="rId13"/>
    <p:sldId id="406" r:id="rId14"/>
    <p:sldId id="407" r:id="rId15"/>
    <p:sldId id="443" r:id="rId16"/>
    <p:sldId id="413" r:id="rId17"/>
    <p:sldId id="414" r:id="rId18"/>
    <p:sldId id="415" r:id="rId19"/>
    <p:sldId id="416" r:id="rId20"/>
    <p:sldId id="417" r:id="rId21"/>
    <p:sldId id="418" r:id="rId22"/>
    <p:sldId id="419" r:id="rId23"/>
    <p:sldId id="420" r:id="rId24"/>
    <p:sldId id="421" r:id="rId25"/>
    <p:sldId id="456" r:id="rId26"/>
    <p:sldId id="457" r:id="rId27"/>
    <p:sldId id="458" r:id="rId28"/>
    <p:sldId id="459" r:id="rId29"/>
    <p:sldId id="460" r:id="rId30"/>
    <p:sldId id="461" r:id="rId31"/>
    <p:sldId id="462" r:id="rId32"/>
    <p:sldId id="463" r:id="rId33"/>
    <p:sldId id="464" r:id="rId34"/>
    <p:sldId id="465" r:id="rId35"/>
    <p:sldId id="439" r:id="rId36"/>
    <p:sldId id="466" r:id="rId37"/>
    <p:sldId id="469" r:id="rId38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216"/>
      </p:cViewPr>
      <p:guideLst>
        <p:guide orient="horz" pos="2047"/>
        <p:guide pos="287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39" Type="http://schemas.openxmlformats.org/officeDocument/2006/relationships/notesMaster" Target="notesMasters/notesMaster1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endParaRPr lang="en-US" altLang="zh-CN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endParaRPr lang="en-US" altLang="zh-CN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endParaRPr lang="en-US" altLang="zh-CN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B4C29B4A-6FB2-4720-A69D-4AED572749B8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endParaRPr lang="en-US" altLang="zh-CN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endParaRPr lang="en-US" altLang="zh-CN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endParaRPr lang="en-US" altLang="zh-CN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6AA800C7-F171-4119-814A-FAA0ED6FE03F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49519-402F-4ECC-8D69-B142C67801EA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F1A602-7727-42CB-BC7F-9DD1A1A2753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2327D-E316-4A55-9911-BAD630C1422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00A745-5724-4523-B3D6-A2386622BA7F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70C8E9-89CA-41EF-81F1-344A7D0C689B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555654-DDBA-4FEE-B143-65C5EFBCA1AD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84C052-1075-426D-AAE3-83FFBC35C601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D7644C-7A1E-480E-A18A-C74C949FF5B5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F2A92B-CD56-4674-BE7A-4BDF6B439B19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C74065-EB19-423F-B24A-849C04740AF1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58C607-7631-4193-9B36-9D8A953AA7A4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zh-CN" smtClean="0"/>
              <a:t> </a:t>
            </a:r>
            <a:r>
              <a:rPr lang="zh-CN" altLang="en-US" smtClean="0"/>
              <a:t>语文</a:t>
            </a:r>
            <a:r>
              <a:rPr lang="en-US" altLang="zh-CN" smtClean="0"/>
              <a:t>PPT</a:t>
            </a:r>
            <a:r>
              <a:rPr lang="zh-CN" altLang="en-US" smtClean="0"/>
              <a:t>课件资料店 </a:t>
            </a:r>
            <a:endParaRPr lang="zh-CN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282A6A21-CBCD-4081-8C64-8C0614EB044B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jpeg"/><Relationship Id="rId2" Type="http://schemas.openxmlformats.org/officeDocument/2006/relationships/hyperlink" Target="file:///I:\&#26691;&#33457;&#28304;&#35760;\&#26691;&#33457;&#28304;&#35760;.wav" TargetMode="Externa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2.wav"/><Relationship Id="rId1" Type="http://schemas.openxmlformats.org/officeDocument/2006/relationships/image" Target="../media/image12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2.wav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2.wav"/><Relationship Id="rId1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slide" Target="slide20.xml"/><Relationship Id="rId2" Type="http://schemas.openxmlformats.org/officeDocument/2006/relationships/slide" Target="slide19.xml"/><Relationship Id="rId1" Type="http://schemas.openxmlformats.org/officeDocument/2006/relationships/slide" Target="slide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片头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5565" y="-76835"/>
            <a:ext cx="9210675" cy="7078980"/>
          </a:xfrm>
          <a:prstGeom prst="rect">
            <a:avLst/>
          </a:prstGeom>
        </p:spPr>
      </p:pic>
      <p:sp>
        <p:nvSpPr>
          <p:cNvPr id="9219" name="文本框 3"/>
          <p:cNvSpPr txBox="1"/>
          <p:nvPr/>
        </p:nvSpPr>
        <p:spPr>
          <a:xfrm>
            <a:off x="353378" y="528082"/>
            <a:ext cx="6150769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zh-CN" sz="2800" b="1" dirty="0">
                <a:latin typeface="微软雅黑" panose="020B0503020204020204" charset="-122"/>
                <a:ea typeface="微软雅黑" panose="020B0503020204020204" charset="-122"/>
              </a:rPr>
              <a:t>教材版本：人教版八年级下册</a:t>
            </a:r>
            <a:endParaRPr lang="zh-CN" altLang="zh-CN" sz="2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220" name="文本框 4"/>
          <p:cNvSpPr txBox="1"/>
          <p:nvPr/>
        </p:nvSpPr>
        <p:spPr>
          <a:xfrm>
            <a:off x="1580277" y="1799670"/>
            <a:ext cx="5787628" cy="5530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zh-CN" sz="3000" b="1" dirty="0">
                <a:latin typeface="微软雅黑" panose="020B0503020204020204" charset="-122"/>
                <a:ea typeface="微软雅黑" panose="020B0503020204020204" charset="-122"/>
              </a:rPr>
              <a:t>录课单元：第三单元</a:t>
            </a:r>
            <a:endParaRPr lang="zh-CN" altLang="zh-CN" sz="3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221" name="文本框 5"/>
          <p:cNvSpPr txBox="1"/>
          <p:nvPr/>
        </p:nvSpPr>
        <p:spPr>
          <a:xfrm>
            <a:off x="2270125" y="3446780"/>
            <a:ext cx="451929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</a:t>
            </a:r>
            <a:r>
              <a:rPr lang="en-US" altLang="zh-CN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</a:t>
            </a:r>
            <a:r>
              <a:rPr lang="zh-CN" alt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课《</a:t>
            </a:r>
            <a:r>
              <a:rPr lang="zh-CN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桃花源记</a:t>
            </a:r>
            <a:r>
              <a:rPr lang="zh-CN" altLang="en-US" sz="4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》</a:t>
            </a:r>
            <a:endParaRPr lang="zh-CN" altLang="en-US" sz="40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222" name="文本框 6"/>
          <p:cNvSpPr txBox="1"/>
          <p:nvPr/>
        </p:nvSpPr>
        <p:spPr>
          <a:xfrm>
            <a:off x="5079206" y="5361623"/>
            <a:ext cx="3571875" cy="46037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zh-CN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执教教师：邓洪文</a:t>
            </a:r>
            <a:endParaRPr lang="zh-CN" altLang="zh-CN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6" name="Rectangle 1026"/>
          <p:cNvSpPr>
            <a:spLocks noGrp="1" noRot="1"/>
          </p:cNvSpPr>
          <p:nvPr>
            <p:ph type="title"/>
          </p:nvPr>
        </p:nvSpPr>
        <p:spPr>
          <a:xfrm>
            <a:off x="685800" y="773113"/>
            <a:ext cx="3525838" cy="1143000"/>
          </a:xfrm>
        </p:spPr>
        <p:txBody>
          <a:bodyPr vert="horz" wrap="square" lIns="91440" tIns="45720" rIns="91440" bIns="45720" anchor="ctr"/>
          <a:p>
            <a:r>
              <a:rPr lang="zh-CN" altLang="en-US" sz="2500" b="1" dirty="0">
                <a:solidFill>
                  <a:srgbClr val="1E474A"/>
                </a:solidFill>
                <a:latin typeface="微软雅黑" panose="020B0503020204020204" charset="-122"/>
                <a:ea typeface="微软雅黑" panose="020B0503020204020204" charset="-122"/>
              </a:rPr>
              <a:t>朗读，正音</a:t>
            </a:r>
            <a:endParaRPr lang="zh-CN" altLang="en-US" sz="2500" b="1" dirty="0">
              <a:solidFill>
                <a:srgbClr val="1E474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867" name="Rectangle 1027"/>
          <p:cNvSpPr>
            <a:spLocks noGrp="1" noRot="1"/>
          </p:cNvSpPr>
          <p:nvPr>
            <p:ph type="body"/>
          </p:nvPr>
        </p:nvSpPr>
        <p:spPr>
          <a:xfrm>
            <a:off x="685800" y="2327275"/>
            <a:ext cx="7772400" cy="2400300"/>
          </a:xfrm>
        </p:spPr>
        <p:txBody>
          <a:bodyPr vert="horz" wrap="square" lIns="91440" tIns="45720" rIns="91440" bIns="45720" anchor="t"/>
          <a:p>
            <a:pPr marL="0" indent="0" algn="just">
              <a:buNone/>
            </a:pPr>
            <a:r>
              <a:rPr lang="zh-CN" altLang="en-US" sz="28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　既出，得其船，便扶向路，处处志之。及</a:t>
            </a:r>
            <a:r>
              <a:rPr lang="zh-CN" altLang="en-US" sz="2800" b="1" dirty="0">
                <a:solidFill>
                  <a:srgbClr val="CC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郡</a:t>
            </a:r>
            <a:r>
              <a:rPr lang="zh-CN" altLang="en-US" sz="28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下，</a:t>
            </a:r>
            <a:r>
              <a:rPr lang="zh-CN" altLang="en-US" sz="2800" b="1" dirty="0">
                <a:solidFill>
                  <a:srgbClr val="CC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诣</a:t>
            </a:r>
            <a:r>
              <a:rPr lang="zh-CN" altLang="en-US" sz="28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太守，说如此。太守即遣人随其往，寻向所志，遂迷，不复得路。</a:t>
            </a:r>
            <a:endParaRPr lang="zh-CN" altLang="en-US" sz="2800" b="1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lang="zh-CN" altLang="en-US" sz="28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　南阳刘子</a:t>
            </a:r>
            <a:r>
              <a:rPr lang="zh-CN" altLang="en-US" sz="2800" b="1" dirty="0">
                <a:solidFill>
                  <a:srgbClr val="CC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骥</a:t>
            </a:r>
            <a:r>
              <a:rPr lang="zh-CN" altLang="en-US" sz="28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，高尚士也，闻之，欣然规往。未果，寻病终。后遂无问津者。 </a:t>
            </a:r>
            <a:endParaRPr lang="zh-CN" altLang="en-US" sz="2800" b="1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7047" name="AutoShape 1031"/>
          <p:cNvSpPr/>
          <p:nvPr/>
        </p:nvSpPr>
        <p:spPr>
          <a:xfrm>
            <a:off x="6877050" y="1268413"/>
            <a:ext cx="1201738" cy="731837"/>
          </a:xfrm>
          <a:prstGeom prst="wedgeRoundRectCallout">
            <a:avLst>
              <a:gd name="adj1" fmla="val 53829"/>
              <a:gd name="adj2" fmla="val 102495"/>
              <a:gd name="adj3" fmla="val 16667"/>
            </a:avLst>
          </a:prstGeom>
          <a:solidFill>
            <a:srgbClr val="CCFFFF"/>
          </a:solidFill>
          <a:ln w="38100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algn="ctr" fontAlgn="base"/>
            <a:r>
              <a:rPr lang="en-US" altLang="zh-CN" sz="2800" b="1" err="1">
                <a:solidFill>
                  <a:srgbClr val="CC0000"/>
                </a:solidFill>
                <a:latin typeface="微软雅黑" panose="020B0503020204020204" charset="-122"/>
                <a:ea typeface="微软雅黑" panose="020B0503020204020204" charset="-122"/>
              </a:rPr>
              <a:t>jùn</a:t>
            </a:r>
            <a:endParaRPr lang="en-US" altLang="zh-CN" sz="2800" b="1" err="1">
              <a:solidFill>
                <a:srgbClr val="CC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7048" name="AutoShape 1032"/>
          <p:cNvSpPr/>
          <p:nvPr/>
        </p:nvSpPr>
        <p:spPr>
          <a:xfrm>
            <a:off x="2700338" y="5013325"/>
            <a:ext cx="1087437" cy="682625"/>
          </a:xfrm>
          <a:prstGeom prst="wedgeRoundRectCallout">
            <a:avLst>
              <a:gd name="adj1" fmla="val -14380"/>
              <a:gd name="adj2" fmla="val -176278"/>
              <a:gd name="adj3" fmla="val 16667"/>
            </a:avLst>
          </a:prstGeom>
          <a:solidFill>
            <a:srgbClr val="CCFFFF"/>
          </a:solidFill>
          <a:ln w="38100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algn="ctr" fontAlgn="base"/>
            <a:r>
              <a:rPr lang="en-US" altLang="zh-CN" sz="3600" b="1" err="1">
                <a:solidFill>
                  <a:srgbClr val="CC0000"/>
                </a:solidFill>
                <a:latin typeface="微软雅黑" panose="020B0503020204020204" charset="-122"/>
                <a:ea typeface="微软雅黑" panose="020B0503020204020204" charset="-122"/>
              </a:rPr>
              <a:t>jì</a:t>
            </a:r>
            <a:endParaRPr lang="en-US" altLang="zh-CN" sz="3600" b="1" err="1">
              <a:solidFill>
                <a:srgbClr val="CC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7049" name="AutoShape 1033"/>
          <p:cNvSpPr/>
          <p:nvPr/>
        </p:nvSpPr>
        <p:spPr>
          <a:xfrm>
            <a:off x="323850" y="1484313"/>
            <a:ext cx="1025525" cy="731837"/>
          </a:xfrm>
          <a:prstGeom prst="wedgeRoundRectCallout">
            <a:avLst>
              <a:gd name="adj1" fmla="val 62694"/>
              <a:gd name="adj2" fmla="val 144792"/>
              <a:gd name="adj3" fmla="val 16667"/>
            </a:avLst>
          </a:prstGeom>
          <a:solidFill>
            <a:srgbClr val="CCFFFF"/>
          </a:solidFill>
          <a:ln w="38100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algn="ctr" fontAlgn="base"/>
            <a:r>
              <a:rPr lang="en-US" altLang="zh-CN" sz="2800" b="1" err="1">
                <a:solidFill>
                  <a:srgbClr val="CC0000"/>
                </a:solidFill>
                <a:latin typeface="微软雅黑" panose="020B0503020204020204" charset="-122"/>
                <a:ea typeface="微软雅黑" panose="020B0503020204020204" charset="-122"/>
              </a:rPr>
              <a:t>yì</a:t>
            </a:r>
            <a:endParaRPr lang="en-US" altLang="zh-CN" sz="2800" b="1" err="1">
              <a:solidFill>
                <a:srgbClr val="CC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70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870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870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7" grpId="0" bldLvl="0" animBg="1"/>
      <p:bldP spid="87048" grpId="0" bldLvl="0" animBg="1"/>
      <p:bldP spid="87049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9.桃花源记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6286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7890" name="Picture 1031" descr="pic_120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9220" y="-1270"/>
            <a:ext cx="9144000" cy="6861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7894" name="Rectangle 1030"/>
          <p:cNvSpPr>
            <a:spLocks noGrp="1" noRot="1"/>
          </p:cNvSpPr>
          <p:nvPr>
            <p:ph type="title"/>
          </p:nvPr>
        </p:nvSpPr>
        <p:spPr>
          <a:xfrm>
            <a:off x="768350" y="533400"/>
            <a:ext cx="3236595" cy="942975"/>
          </a:xfrm>
        </p:spPr>
        <p:txBody>
          <a:bodyPr vert="horz" wrap="square" lIns="91440" tIns="45720" rIns="91440" bIns="45720" anchor="ctr"/>
          <a:p>
            <a:r>
              <a:rPr lang="zh-CN" altLang="en-US" dirty="0">
                <a:solidFill>
                  <a:srgbClr val="CC3300"/>
                </a:solidFill>
                <a:ea typeface="华文彩云" panose="02010800040101010101" pitchFamily="2" charset="-122"/>
              </a:rPr>
              <a:t>翻 译 课 文</a:t>
            </a:r>
            <a:endParaRPr lang="zh-CN" altLang="en-US" sz="2500" dirty="0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4" name="Text Box 2050"/>
          <p:cNvSpPr txBox="1"/>
          <p:nvPr/>
        </p:nvSpPr>
        <p:spPr>
          <a:xfrm>
            <a:off x="925830" y="2707005"/>
            <a:ext cx="6931660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fontAlgn="base">
              <a:spcBef>
                <a:spcPct val="50000"/>
              </a:spcBef>
            </a:pPr>
            <a:r>
              <a:rPr lang="zh-CN" altLang="en-US" sz="40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　1.尽量翻译出每一个字；</a:t>
            </a:r>
            <a:endParaRPr lang="zh-CN" altLang="en-US" sz="4000" b="1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base">
              <a:spcBef>
                <a:spcPct val="50000"/>
              </a:spcBef>
            </a:pPr>
            <a:r>
              <a:rPr lang="zh-CN" altLang="en-US" sz="40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　2.补足省略成分；</a:t>
            </a:r>
            <a:endParaRPr lang="zh-CN" altLang="en-US" sz="4000" b="1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base">
              <a:spcBef>
                <a:spcPct val="50000"/>
              </a:spcBef>
            </a:pPr>
            <a:r>
              <a:rPr lang="zh-CN" altLang="en-US" sz="40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　3.通畅。 </a:t>
            </a:r>
            <a:endParaRPr lang="zh-CN" altLang="en-US" sz="4000" b="1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8918" name="Rectangle 2054"/>
          <p:cNvSpPr>
            <a:spLocks noGrp="1" noRot="1"/>
          </p:cNvSpPr>
          <p:nvPr>
            <p:ph type="title"/>
          </p:nvPr>
        </p:nvSpPr>
        <p:spPr>
          <a:xfrm>
            <a:off x="829310" y="1278255"/>
            <a:ext cx="3597275" cy="1143000"/>
          </a:xfrm>
        </p:spPr>
        <p:txBody>
          <a:bodyPr vert="horz" wrap="square" lIns="91440" tIns="45720" rIns="91440" bIns="45720" anchor="ctr"/>
          <a:p>
            <a:r>
              <a:rPr lang="zh-CN" altLang="en-US" sz="3600" b="1" dirty="0">
                <a:solidFill>
                  <a:srgbClr val="1E47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翻 译 要求：</a:t>
            </a:r>
            <a:endParaRPr lang="zh-CN" altLang="en-US" sz="3600" b="1" dirty="0">
              <a:solidFill>
                <a:srgbClr val="1E474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6562" name="Rectangle 1026"/>
          <p:cNvSpPr>
            <a:spLocks noGrp="1" noRot="1"/>
          </p:cNvSpPr>
          <p:nvPr>
            <p:ph type="title"/>
          </p:nvPr>
        </p:nvSpPr>
        <p:spPr>
          <a:xfrm>
            <a:off x="457200" y="1412875"/>
            <a:ext cx="8229600" cy="838200"/>
          </a:xfrm>
        </p:spPr>
        <p:txBody>
          <a:bodyPr vert="horz" wrap="square" lIns="91440" tIns="45720" rIns="91440" bIns="45720" anchor="ctr"/>
          <a:p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</a:rPr>
              <a:t>在括号里填上省略的字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6563" name="Rectangle 1027"/>
          <p:cNvSpPr>
            <a:spLocks noGrp="1" noRot="1"/>
          </p:cNvSpPr>
          <p:nvPr>
            <p:ph type="body"/>
          </p:nvPr>
        </p:nvSpPr>
        <p:spPr>
          <a:xfrm>
            <a:off x="141605" y="2513013"/>
            <a:ext cx="8229600" cy="1865312"/>
          </a:xfrm>
        </p:spPr>
        <p:txBody>
          <a:bodyPr vert="horz" wrap="square" lIns="91440" tIns="45720" rIns="91440" bIns="45720" anchor="t"/>
          <a:p>
            <a:pPr marL="0" indent="0">
              <a:buNone/>
            </a:pPr>
            <a:r>
              <a:rPr lang="zh-CN" altLang="en-US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（　　）见渔人，乃大惊，问（　　）所从来。（　　）具答之。（　　）便要（　　）还家，设酒杀鸡作食。</a:t>
            </a:r>
            <a:endParaRPr lang="zh-CN" altLang="en-US" b="1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5240" name="Text Box 1032"/>
          <p:cNvSpPr txBox="1"/>
          <p:nvPr/>
        </p:nvSpPr>
        <p:spPr>
          <a:xfrm>
            <a:off x="457200" y="2513965"/>
            <a:ext cx="1487170" cy="51879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fontAlgn="base">
              <a:spcBef>
                <a:spcPct val="50000"/>
              </a:spcBef>
            </a:pPr>
            <a:r>
              <a:rPr lang="zh-CN" altLang="en-US" sz="3200" b="1" dirty="0">
                <a:solidFill>
                  <a:srgbClr val="CC0000"/>
                </a:solidFill>
                <a:latin typeface="微软雅黑" panose="020B0503020204020204" charset="-122"/>
                <a:ea typeface="微软雅黑" panose="020B0503020204020204" charset="-122"/>
              </a:rPr>
              <a:t>村人</a:t>
            </a:r>
            <a:endParaRPr lang="zh-CN" altLang="en-US" sz="3200" b="1" dirty="0">
              <a:solidFill>
                <a:srgbClr val="CC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5241" name="Text Box 1033"/>
          <p:cNvSpPr txBox="1"/>
          <p:nvPr/>
        </p:nvSpPr>
        <p:spPr>
          <a:xfrm>
            <a:off x="1297940" y="3032760"/>
            <a:ext cx="1436370" cy="51879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fontAlgn="base">
              <a:spcBef>
                <a:spcPct val="50000"/>
              </a:spcBef>
            </a:pPr>
            <a:r>
              <a:rPr lang="zh-CN" altLang="en-US" sz="3200" b="1" dirty="0">
                <a:solidFill>
                  <a:srgbClr val="CC0000"/>
                </a:solidFill>
                <a:latin typeface="微软雅黑" panose="020B0503020204020204" charset="-122"/>
                <a:ea typeface="微软雅黑" panose="020B0503020204020204" charset="-122"/>
              </a:rPr>
              <a:t>渔人</a:t>
            </a:r>
            <a:endParaRPr lang="zh-CN" altLang="en-US" sz="3200" b="1" dirty="0">
              <a:solidFill>
                <a:srgbClr val="CC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5242" name="Text Box 1034"/>
          <p:cNvSpPr txBox="1"/>
          <p:nvPr/>
        </p:nvSpPr>
        <p:spPr>
          <a:xfrm>
            <a:off x="5911850" y="2513330"/>
            <a:ext cx="1246505" cy="51943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fontAlgn="base">
              <a:spcBef>
                <a:spcPct val="50000"/>
              </a:spcBef>
            </a:pPr>
            <a:r>
              <a:rPr lang="zh-CN" altLang="en-US" sz="3200" b="1" dirty="0">
                <a:solidFill>
                  <a:srgbClr val="CC0000"/>
                </a:solidFill>
                <a:latin typeface="微软雅黑" panose="020B0503020204020204" charset="-122"/>
                <a:ea typeface="微软雅黑" panose="020B0503020204020204" charset="-122"/>
              </a:rPr>
              <a:t>渔人</a:t>
            </a:r>
            <a:endParaRPr lang="zh-CN" altLang="en-US" sz="3200" b="1" dirty="0">
              <a:solidFill>
                <a:srgbClr val="CC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5243" name="Text Box 1035"/>
          <p:cNvSpPr txBox="1"/>
          <p:nvPr/>
        </p:nvSpPr>
        <p:spPr>
          <a:xfrm>
            <a:off x="4699000" y="3169285"/>
            <a:ext cx="1514475" cy="51879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fontAlgn="base">
              <a:spcBef>
                <a:spcPct val="50000"/>
              </a:spcBef>
            </a:pPr>
            <a:r>
              <a:rPr lang="zh-CN" altLang="en-US" sz="3200" b="1" dirty="0">
                <a:solidFill>
                  <a:srgbClr val="CC0000"/>
                </a:solidFill>
                <a:latin typeface="微软雅黑" panose="020B0503020204020204" charset="-122"/>
                <a:ea typeface="微软雅黑" panose="020B0503020204020204" charset="-122"/>
              </a:rPr>
              <a:t>村人</a:t>
            </a:r>
            <a:endParaRPr lang="zh-CN" altLang="en-US" sz="3200" b="1" dirty="0">
              <a:solidFill>
                <a:srgbClr val="CC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5244" name="Text Box 1036"/>
          <p:cNvSpPr txBox="1"/>
          <p:nvPr/>
        </p:nvSpPr>
        <p:spPr>
          <a:xfrm>
            <a:off x="7012305" y="3169285"/>
            <a:ext cx="1539875" cy="51879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fontAlgn="base">
              <a:spcBef>
                <a:spcPct val="50000"/>
              </a:spcBef>
            </a:pPr>
            <a:r>
              <a:rPr lang="zh-CN" altLang="en-US" sz="3200" b="1" dirty="0">
                <a:solidFill>
                  <a:srgbClr val="CC0000"/>
                </a:solidFill>
                <a:latin typeface="微软雅黑" panose="020B0503020204020204" charset="-122"/>
                <a:ea typeface="微软雅黑" panose="020B0503020204020204" charset="-122"/>
              </a:rPr>
              <a:t>渔人</a:t>
            </a:r>
            <a:endParaRPr lang="zh-CN" altLang="en-US" sz="3200" b="1" dirty="0">
              <a:solidFill>
                <a:srgbClr val="CC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6569" name="WordArt 1037"/>
          <p:cNvSpPr>
            <a:spLocks noTextEdit="1"/>
          </p:cNvSpPr>
          <p:nvPr/>
        </p:nvSpPr>
        <p:spPr>
          <a:xfrm>
            <a:off x="3657600" y="4292600"/>
            <a:ext cx="1828800" cy="9144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/>
          </a:bodyPr>
          <a:p>
            <a:pPr algn="ctr" eaLnBrk="0" fontAlgn="base" hangingPunct="0"/>
            <a:r>
              <a:rPr lang="zh-CN" altLang="en-US" sz="4000" b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简练之至</a:t>
            </a:r>
            <a:endParaRPr lang="zh-CN" altLang="en-US" sz="4000" b="1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  <a:tileRect/>
              </a:gradFill>
              <a:effectLst>
                <a:outerShdw dist="35921" dir="2699999" algn="ctr" rotWithShape="0">
                  <a:srgbClr val="C0C0C0"/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5240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2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95242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95241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3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95243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4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95244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665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40" grpId="0" build="p"/>
      <p:bldP spid="95241" grpId="0" build="p"/>
      <p:bldP spid="95242" grpId="0" build="p"/>
      <p:bldP spid="95243" grpId="0" build="p"/>
      <p:bldP spid="9524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Rectangle 2"/>
          <p:cNvSpPr/>
          <p:nvPr/>
        </p:nvSpPr>
        <p:spPr>
          <a:xfrm>
            <a:off x="0" y="188913"/>
            <a:ext cx="8820150" cy="2041525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>
            <a:spAutoFit/>
          </a:bodyPr>
          <a:p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晋太元中，武陵人捕鱼</a:t>
            </a:r>
            <a:r>
              <a:rPr lang="zh-CN" altLang="en-US" sz="3200" b="1" u="sng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为</a:t>
            </a:r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业。</a:t>
            </a:r>
            <a:r>
              <a:rPr lang="zh-CN" altLang="en-US" sz="3200" b="1" u="sng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缘</a:t>
            </a:r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溪行，忘路之远近。忽逢桃花林，夹岸数百步，中无杂树，芳草鲜美，</a:t>
            </a:r>
            <a:r>
              <a:rPr lang="zh-CN" altLang="en-US" sz="3200" b="1" u="sng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落英缤纷</a:t>
            </a:r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。渔人甚</a:t>
            </a:r>
            <a:r>
              <a:rPr lang="zh-CN" altLang="en-US" sz="3200" b="1" u="sng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异</a:t>
            </a:r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之。复前行，欲穷其林。</a:t>
            </a:r>
            <a:endParaRPr lang="zh-CN" altLang="en-US" sz="3200" b="1" dirty="0">
              <a:solidFill>
                <a:srgbClr val="D60093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246" name="Text Box 6"/>
          <p:cNvSpPr txBox="1"/>
          <p:nvPr/>
        </p:nvSpPr>
        <p:spPr>
          <a:xfrm>
            <a:off x="0" y="2205038"/>
            <a:ext cx="3708400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为：</a:t>
            </a:r>
            <a:r>
              <a:rPr lang="zh-CN" altLang="en-US" sz="3200" b="1" dirty="0">
                <a:solidFill>
                  <a:srgbClr val="FF33CC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动词，作为</a:t>
            </a: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。          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8" name="Text Box 8"/>
          <p:cNvSpPr txBox="1"/>
          <p:nvPr/>
        </p:nvSpPr>
        <p:spPr>
          <a:xfrm>
            <a:off x="0" y="2781300"/>
            <a:ext cx="37084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缘：</a:t>
            </a:r>
            <a:r>
              <a:rPr lang="zh-CN" altLang="en-US" sz="3200" b="1" dirty="0">
                <a:solidFill>
                  <a:srgbClr val="FF33CC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顺着，沿着</a:t>
            </a: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。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9" name="Text Box 9"/>
          <p:cNvSpPr txBox="1"/>
          <p:nvPr/>
        </p:nvSpPr>
        <p:spPr>
          <a:xfrm>
            <a:off x="3419475" y="2205038"/>
            <a:ext cx="5256213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落英缤纷：</a:t>
            </a:r>
            <a:r>
              <a:rPr lang="zh-CN" altLang="en-US" sz="3200" b="1" dirty="0">
                <a:solidFill>
                  <a:srgbClr val="FF33CC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落花繁多的样子</a:t>
            </a:r>
            <a:r>
              <a:rPr lang="zh-CN" altLang="en-US" sz="3200" b="1" dirty="0">
                <a:solidFill>
                  <a:srgbClr val="FF33CC"/>
                </a:solidFill>
                <a:latin typeface="Times New Roman" panose="02020603050405020304" pitchFamily="18" charset="0"/>
              </a:rPr>
              <a:t>。</a:t>
            </a:r>
            <a:endParaRPr lang="zh-CN" altLang="en-US" sz="3200" b="1" dirty="0">
              <a:solidFill>
                <a:srgbClr val="FF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50" name="Text Box 10"/>
          <p:cNvSpPr txBox="1"/>
          <p:nvPr/>
        </p:nvSpPr>
        <p:spPr>
          <a:xfrm>
            <a:off x="3563938" y="2852738"/>
            <a:ext cx="5184775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异：</a:t>
            </a:r>
            <a:r>
              <a:rPr lang="zh-CN" altLang="en-US" sz="3200" b="1" dirty="0">
                <a:solidFill>
                  <a:srgbClr val="FF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对</a:t>
            </a:r>
            <a:r>
              <a:rPr lang="en-US" altLang="zh-CN" sz="3200" b="1">
                <a:solidFill>
                  <a:srgbClr val="FF33CC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……</a:t>
            </a:r>
            <a:r>
              <a:rPr lang="zh-CN" altLang="en-US" sz="3200" b="1" dirty="0">
                <a:solidFill>
                  <a:srgbClr val="FF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感到诧异</a:t>
            </a: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 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206" name="Text Box 2"/>
          <p:cNvSpPr txBox="1"/>
          <p:nvPr/>
        </p:nvSpPr>
        <p:spPr>
          <a:xfrm>
            <a:off x="0" y="3644900"/>
            <a:ext cx="9144000" cy="301625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   东晋太元年间，（有个）武陵人靠捕鱼谋生。（有一天）他顺着溪水划船，忘了路程的远近。忽然遇到一片桃花林，桃树生长在溪流两岸，长达几百步，中间没有别的树。花草遍地，鲜嫩而美丽，落花纷纷。他非常诧异，继续往前走，想走到这林子的尽头。        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bldLvl="0" animBg="1"/>
      <p:bldP spid="10246" grpId="0"/>
      <p:bldP spid="10248" grpId="0"/>
      <p:bldP spid="10249" grpId="0"/>
      <p:bldP spid="10250" grpId="0"/>
      <p:bldP spid="8206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6" name="Rectangle 2"/>
          <p:cNvSpPr/>
          <p:nvPr/>
        </p:nvSpPr>
        <p:spPr>
          <a:xfrm>
            <a:off x="0" y="188913"/>
            <a:ext cx="8991600" cy="301625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>
            <a:spAutoFit/>
          </a:bodyPr>
          <a:p>
            <a:r>
              <a:rPr lang="en-US" altLang="zh-CN" sz="3200" b="1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林尽水源，便得一山。山有小口，仿佛若有光。便</a:t>
            </a:r>
            <a:r>
              <a:rPr lang="zh-CN" altLang="en-US" sz="3200" b="1" u="sng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舍</a:t>
            </a:r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船，从口入。初极狭，才通人。复行数十步，</a:t>
            </a:r>
            <a:r>
              <a:rPr lang="zh-CN" altLang="en-US" sz="3200" b="1" u="sng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豁</a:t>
            </a:r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然</a:t>
            </a:r>
            <a:r>
              <a:rPr lang="zh-CN" altLang="en-US" sz="3200" b="1" u="sng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开朗</a:t>
            </a:r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。土地</a:t>
            </a:r>
            <a:r>
              <a:rPr lang="zh-CN" altLang="en-US" sz="3200" b="1" u="sng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平旷</a:t>
            </a:r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，屋舍</a:t>
            </a:r>
            <a:r>
              <a:rPr lang="zh-CN" altLang="en-US" sz="3200" b="1" u="sng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俨然</a:t>
            </a:r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，有良田美池桑竹之属。</a:t>
            </a:r>
            <a:r>
              <a:rPr lang="zh-CN" altLang="en-US" sz="3200" b="1" u="sng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阡陌交通</a:t>
            </a:r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，鸡犬相闻。其中往来种作，男女衣着，悉如外人。</a:t>
            </a:r>
            <a:r>
              <a:rPr lang="zh-CN" altLang="en-US" sz="3200" b="1" u="sng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黄发垂髫</a:t>
            </a:r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，并</a:t>
            </a:r>
            <a:r>
              <a:rPr lang="zh-CN" altLang="en-US" sz="3200" b="1" u="sng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怡然</a:t>
            </a:r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自乐。</a:t>
            </a:r>
            <a:endParaRPr lang="zh-CN" altLang="en-US" sz="3200" b="1" dirty="0">
              <a:solidFill>
                <a:srgbClr val="D60093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267" name="Text Box 3"/>
          <p:cNvSpPr txBox="1"/>
          <p:nvPr/>
        </p:nvSpPr>
        <p:spPr>
          <a:xfrm>
            <a:off x="0" y="3284538"/>
            <a:ext cx="3563938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舍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：</a:t>
            </a:r>
            <a:r>
              <a:rPr lang="zh-CN" altLang="en-US" sz="3200" b="1" dirty="0">
                <a:solidFill>
                  <a:srgbClr val="FF33CC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放弃，离开。</a:t>
            </a:r>
            <a:endParaRPr lang="zh-CN" altLang="en-US" sz="3200" b="1" dirty="0">
              <a:solidFill>
                <a:srgbClr val="FF33CC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1268" name="Text Box 4"/>
          <p:cNvSpPr txBox="1"/>
          <p:nvPr/>
        </p:nvSpPr>
        <p:spPr>
          <a:xfrm>
            <a:off x="0" y="4005263"/>
            <a:ext cx="2124075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豁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zh-CN" altLang="en-US" sz="3200" b="1" dirty="0">
                <a:solidFill>
                  <a:srgbClr val="FF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开阔。</a:t>
            </a:r>
            <a:endParaRPr lang="zh-CN" altLang="en-US" sz="3200" b="1" dirty="0">
              <a:solidFill>
                <a:srgbClr val="FF33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269" name="Text Box 5"/>
          <p:cNvSpPr txBox="1"/>
          <p:nvPr/>
        </p:nvSpPr>
        <p:spPr>
          <a:xfrm>
            <a:off x="0" y="4652963"/>
            <a:ext cx="4284663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开朗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：</a:t>
            </a:r>
            <a:r>
              <a:rPr lang="zh-CN" altLang="en-US" sz="3200" b="1" dirty="0">
                <a:solidFill>
                  <a:srgbClr val="FF33CC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开阔，明亮。</a:t>
            </a:r>
            <a:endParaRPr lang="zh-CN" altLang="en-US" sz="3200" b="1" dirty="0">
              <a:solidFill>
                <a:srgbClr val="FF33CC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1270" name="Text Box 6"/>
          <p:cNvSpPr txBox="1"/>
          <p:nvPr/>
        </p:nvSpPr>
        <p:spPr>
          <a:xfrm>
            <a:off x="0" y="5229225"/>
            <a:ext cx="40386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平旷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：</a:t>
            </a:r>
            <a:r>
              <a:rPr lang="zh-CN" altLang="en-US" sz="3200" b="1" dirty="0">
                <a:solidFill>
                  <a:srgbClr val="FF33CC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平坦宽阔。</a:t>
            </a:r>
            <a:endParaRPr lang="zh-CN" altLang="en-US" sz="3200" b="1" dirty="0">
              <a:solidFill>
                <a:srgbClr val="FF33CC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1271" name="Text Box 7"/>
          <p:cNvSpPr txBox="1"/>
          <p:nvPr/>
        </p:nvSpPr>
        <p:spPr>
          <a:xfrm>
            <a:off x="0" y="5949950"/>
            <a:ext cx="38100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俨然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：</a:t>
            </a:r>
            <a:r>
              <a:rPr lang="zh-CN" altLang="en-US" sz="3200" b="1" dirty="0">
                <a:solidFill>
                  <a:srgbClr val="FF33CC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整齐的样子。</a:t>
            </a:r>
            <a:endParaRPr lang="zh-CN" altLang="en-US" sz="3200" b="1" dirty="0">
              <a:solidFill>
                <a:srgbClr val="FF33CC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1272" name="Text Box 8"/>
          <p:cNvSpPr txBox="1"/>
          <p:nvPr/>
        </p:nvSpPr>
        <p:spPr>
          <a:xfrm>
            <a:off x="3598863" y="3284538"/>
            <a:ext cx="5545137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阡陌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3200" b="1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qiān</a:t>
            </a:r>
            <a:r>
              <a:rPr lang="en-US" altLang="zh-CN" sz="32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3200" b="1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）：</a:t>
            </a:r>
            <a:r>
              <a:rPr lang="zh-CN" altLang="en-US" sz="3200" b="1" dirty="0">
                <a:solidFill>
                  <a:srgbClr val="FF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田间小路。</a:t>
            </a:r>
            <a:endParaRPr lang="zh-CN" altLang="en-US" sz="3200" b="1" dirty="0">
              <a:solidFill>
                <a:srgbClr val="FF33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273" name="Text Box 9"/>
          <p:cNvSpPr txBox="1"/>
          <p:nvPr/>
        </p:nvSpPr>
        <p:spPr>
          <a:xfrm>
            <a:off x="3635375" y="4076700"/>
            <a:ext cx="4824413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交通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：</a:t>
            </a:r>
            <a:r>
              <a:rPr lang="zh-CN" altLang="en-US" sz="3200" b="1" dirty="0">
                <a:solidFill>
                  <a:srgbClr val="FF33CC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交错相通。</a:t>
            </a:r>
            <a:endParaRPr lang="zh-CN" altLang="en-US" sz="3200" b="1" dirty="0">
              <a:solidFill>
                <a:srgbClr val="FF33CC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1274" name="Text Box 10"/>
          <p:cNvSpPr txBox="1"/>
          <p:nvPr/>
        </p:nvSpPr>
        <p:spPr>
          <a:xfrm>
            <a:off x="3708400" y="4797425"/>
            <a:ext cx="5364163" cy="10668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黄发垂髫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3200" b="1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ti</a:t>
            </a:r>
            <a:r>
              <a:rPr lang="en-US" altLang="zh-CN" sz="3200" b="1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á</a:t>
            </a:r>
            <a:r>
              <a:rPr lang="en-US" altLang="zh-CN" sz="3200" b="1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o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）：</a:t>
            </a:r>
            <a:r>
              <a:rPr lang="zh-CN" altLang="en-US" sz="3200" b="1" dirty="0">
                <a:solidFill>
                  <a:srgbClr val="FF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指老人  和小孩。</a:t>
            </a:r>
            <a:endParaRPr lang="zh-CN" altLang="en-US" sz="3200" b="1" dirty="0">
              <a:solidFill>
                <a:srgbClr val="FF33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275" name="Text Box 11"/>
          <p:cNvSpPr txBox="1"/>
          <p:nvPr/>
        </p:nvSpPr>
        <p:spPr>
          <a:xfrm>
            <a:off x="3708400" y="6021388"/>
            <a:ext cx="5364163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怡然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zh-CN" altLang="en-US" sz="3200" b="1" dirty="0">
                <a:solidFill>
                  <a:srgbClr val="FF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安适愉快的样子。</a:t>
            </a:r>
            <a:endParaRPr lang="zh-CN" altLang="en-US" sz="3200" b="1" dirty="0">
              <a:solidFill>
                <a:srgbClr val="FF33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  <p:bldP spid="11268" grpId="0"/>
      <p:bldP spid="11269" grpId="0"/>
      <p:bldP spid="11270" grpId="0"/>
      <p:bldP spid="11271" grpId="0"/>
      <p:bldP spid="11272" grpId="0"/>
      <p:bldP spid="11273" grpId="0"/>
      <p:bldP spid="11274" grpId="0"/>
      <p:bldP spid="1127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97" name="Rectangle 9"/>
          <p:cNvSpPr/>
          <p:nvPr/>
        </p:nvSpPr>
        <p:spPr>
          <a:xfrm>
            <a:off x="0" y="2698750"/>
            <a:ext cx="9159875" cy="2528888"/>
          </a:xfrm>
          <a:prstGeom prst="rect">
            <a:avLst/>
          </a:prstGeom>
          <a:gradFill rotWithShape="1">
            <a:gsLst>
              <a:gs pos="0">
                <a:schemeClr val="bg1">
                  <a:alpha val="82001"/>
                </a:schemeClr>
              </a:gs>
              <a:gs pos="100000">
                <a:srgbClr val="FFCCFF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>
            <a:spAutoFit/>
          </a:bodyPr>
          <a:p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桃林的尽头正是溪水的发源地，（紧接着）就是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一座山，山上有个小洞口，洞里仿佛有点光亮。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（渔人）就下了船，从洞口进去。初进时，洞口很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窄，仅容一个人通过。又走了几十步，突然变得开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阔敞亮了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531" name="Rectangle 12"/>
          <p:cNvSpPr/>
          <p:nvPr/>
        </p:nvSpPr>
        <p:spPr>
          <a:xfrm>
            <a:off x="0" y="908050"/>
            <a:ext cx="9144000" cy="1554163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>
            <a:spAutoFit/>
          </a:bodyPr>
          <a:p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林尽水源，便得一山。山有小口，仿佛若有光。</a:t>
            </a:r>
            <a:endParaRPr lang="zh-CN" altLang="en-US" sz="3200" b="1" dirty="0">
              <a:solidFill>
                <a:srgbClr val="D60093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便</a:t>
            </a:r>
            <a:r>
              <a:rPr lang="zh-CN" altLang="en-US" sz="3200" b="1" u="sng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舍</a:t>
            </a:r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船，从口入。初极狭，才通人。复行数十步</a:t>
            </a:r>
            <a:endParaRPr lang="zh-CN" altLang="en-US" sz="3200" b="1" dirty="0">
              <a:solidFill>
                <a:srgbClr val="D60093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en-US" sz="3200" b="1" u="sng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豁</a:t>
            </a:r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然</a:t>
            </a:r>
            <a:r>
              <a:rPr lang="zh-CN" altLang="en-US" sz="3200" b="1" u="sng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开朗</a:t>
            </a:r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en-US" sz="3200" b="1" dirty="0">
              <a:solidFill>
                <a:srgbClr val="D60093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5" name="Rectangle 14"/>
          <p:cNvSpPr/>
          <p:nvPr/>
        </p:nvSpPr>
        <p:spPr>
          <a:xfrm>
            <a:off x="1835150" y="5554663"/>
            <a:ext cx="184150" cy="579437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p>
            <a:pPr eaLnBrk="0" hangingPunct="0"/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6336" name="Rectangle 16"/>
          <p:cNvSpPr/>
          <p:nvPr/>
        </p:nvSpPr>
        <p:spPr>
          <a:xfrm>
            <a:off x="0" y="2492375"/>
            <a:ext cx="9144000" cy="3503613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p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（呈现在他眼前的是）一片平坦宽广的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土地，一排排整齐的房屋，还有肥沃的田地，美丽的池塘、桑树、竹子之类。</a:t>
            </a:r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田间小路，纵横交错，四通八达，（村落间）能听见鸡鸣狗叫的声音。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人们在田野里来来往往，耕作劳动，男女的穿戴跟桃花源外面的人完全一样。</a:t>
            </a:r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老人和孩子们个个都安闲快乐。</a:t>
            </a:r>
            <a:endParaRPr lang="zh-CN" altLang="en-US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557" name="Rectangle 18"/>
          <p:cNvSpPr/>
          <p:nvPr/>
        </p:nvSpPr>
        <p:spPr>
          <a:xfrm>
            <a:off x="0" y="692150"/>
            <a:ext cx="9163050" cy="1554163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wrap="none">
            <a:spAutoFit/>
          </a:bodyPr>
          <a:p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土地</a:t>
            </a:r>
            <a:r>
              <a:rPr lang="zh-CN" altLang="en-US" sz="3200" b="1" u="sng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平旷</a:t>
            </a:r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，屋舍</a:t>
            </a:r>
            <a:r>
              <a:rPr lang="zh-CN" altLang="en-US" sz="3200" b="1" u="sng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俨然</a:t>
            </a:r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，有良田美池桑竹之属。</a:t>
            </a:r>
            <a:endParaRPr lang="zh-CN" altLang="en-US" sz="3200" b="1" dirty="0">
              <a:solidFill>
                <a:srgbClr val="D60093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200" b="1" u="sng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阡陌交通</a:t>
            </a:r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，鸡犬相闻。其中往来种作，男女衣着，</a:t>
            </a:r>
            <a:endParaRPr lang="zh-CN" altLang="en-US" sz="3200" b="1" dirty="0">
              <a:solidFill>
                <a:srgbClr val="D60093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悉如外人。</a:t>
            </a:r>
            <a:r>
              <a:rPr lang="zh-CN" altLang="en-US" sz="3200" b="1" u="sng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黄发垂髫</a:t>
            </a:r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，并</a:t>
            </a:r>
            <a:r>
              <a:rPr lang="zh-CN" altLang="en-US" sz="3200" b="1" u="sng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怡然</a:t>
            </a:r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自乐。</a:t>
            </a:r>
            <a:endParaRPr lang="zh-CN" altLang="en-US" sz="3200" b="1" dirty="0">
              <a:solidFill>
                <a:srgbClr val="D60093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558" name="Rectangle 19"/>
          <p:cNvSpPr/>
          <p:nvPr/>
        </p:nvSpPr>
        <p:spPr>
          <a:xfrm>
            <a:off x="0" y="1268413"/>
            <a:ext cx="4067175" cy="50482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3559" name="Rectangle 20"/>
          <p:cNvSpPr/>
          <p:nvPr/>
        </p:nvSpPr>
        <p:spPr>
          <a:xfrm>
            <a:off x="2124075" y="1844675"/>
            <a:ext cx="4319588" cy="360363"/>
          </a:xfrm>
          <a:prstGeom prst="rect">
            <a:avLst/>
          </a:prstGeom>
          <a:solidFill>
            <a:schemeClr val="accent1">
              <a:alpha val="36862"/>
            </a:scheme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6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36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578" name="Picture 18" descr="65284717d80ea85bc83d6d56"/>
          <p:cNvPicPr>
            <a:picLocks noChangeAspect="1"/>
          </p:cNvPicPr>
          <p:nvPr/>
        </p:nvPicPr>
        <p:blipFill>
          <a:blip r:embed="rId1">
            <a:lum bright="1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0" name="Rectangle 2"/>
          <p:cNvSpPr/>
          <p:nvPr/>
        </p:nvSpPr>
        <p:spPr>
          <a:xfrm>
            <a:off x="0" y="188913"/>
            <a:ext cx="8964613" cy="3565525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txBody>
          <a:bodyPr>
            <a:spAutoFit/>
          </a:bodyPr>
          <a:p>
            <a:r>
              <a:rPr lang="en-US" altLang="zh-CN" sz="3600" b="1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见渔人，乃大惊，问所从来，</a:t>
            </a:r>
            <a:r>
              <a:rPr lang="zh-CN" altLang="en-US" sz="3200" b="1" u="sng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具</a:t>
            </a:r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答之。便</a:t>
            </a:r>
            <a:r>
              <a:rPr lang="zh-CN" altLang="en-US" sz="3200" b="1" u="sng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要还</a:t>
            </a:r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家，设酒杀鸡作食。村中闻有此人，咸来问讯。自云先世避秦时乱，率</a:t>
            </a:r>
            <a:r>
              <a:rPr lang="zh-CN" altLang="en-US" sz="3200" b="1" u="sng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妻子</a:t>
            </a:r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邑人来此</a:t>
            </a:r>
            <a:r>
              <a:rPr lang="zh-CN" altLang="en-US" sz="3200" b="1" u="sng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绝境</a:t>
            </a:r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，不复出焉，遂与外人间隔。问今是何世，乃不知有汉，</a:t>
            </a:r>
            <a:r>
              <a:rPr lang="zh-CN" altLang="en-US" sz="3200" b="1" u="sng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无论</a:t>
            </a:r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魏晋。此人一一为具言所闻。皆叹惋。余人各复</a:t>
            </a:r>
            <a:r>
              <a:rPr lang="zh-CN" altLang="en-US" sz="3200" b="1" u="sng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延</a:t>
            </a:r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至其家，皆出酒食。停数日，辞去。此中人</a:t>
            </a:r>
            <a:r>
              <a:rPr lang="zh-CN" altLang="en-US" sz="3200" b="1" u="sng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语</a:t>
            </a:r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云：</a:t>
            </a:r>
            <a:r>
              <a:rPr lang="zh-CN" altLang="en-US" sz="3200" b="1" dirty="0">
                <a:solidFill>
                  <a:srgbClr val="D60093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“</a:t>
            </a:r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不足为外人道也。</a:t>
            </a:r>
            <a:r>
              <a:rPr lang="zh-CN" altLang="en-US" sz="3200" b="1" dirty="0">
                <a:solidFill>
                  <a:srgbClr val="D60093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”</a:t>
            </a:r>
            <a:endParaRPr lang="zh-CN" altLang="en-US" sz="3200" b="1" dirty="0">
              <a:solidFill>
                <a:srgbClr val="D60093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91" name="Text Box 3"/>
          <p:cNvSpPr txBox="1"/>
          <p:nvPr/>
        </p:nvSpPr>
        <p:spPr>
          <a:xfrm>
            <a:off x="0" y="3860800"/>
            <a:ext cx="39649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具</a:t>
            </a:r>
            <a:r>
              <a:rPr lang="zh-CN" altLang="en-US" sz="3200" b="1" dirty="0">
                <a:solidFill>
                  <a:srgbClr val="FF3399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：通“俱”，详尽。</a:t>
            </a:r>
            <a:endParaRPr lang="zh-CN" altLang="en-US" sz="3200" b="1" dirty="0">
              <a:solidFill>
                <a:srgbClr val="FF3399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2292" name="Text Box 4"/>
          <p:cNvSpPr txBox="1"/>
          <p:nvPr/>
        </p:nvSpPr>
        <p:spPr>
          <a:xfrm>
            <a:off x="0" y="4508500"/>
            <a:ext cx="403669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要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：</a:t>
            </a:r>
            <a:r>
              <a:rPr lang="zh-CN" altLang="en-US" sz="3200" b="1" dirty="0">
                <a:solidFill>
                  <a:srgbClr val="FF3399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通“邀”，邀请。</a:t>
            </a:r>
            <a:endParaRPr lang="zh-CN" altLang="en-US" sz="3200" b="1" dirty="0">
              <a:solidFill>
                <a:srgbClr val="FF3399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2293" name="Text Box 5"/>
          <p:cNvSpPr txBox="1"/>
          <p:nvPr/>
        </p:nvSpPr>
        <p:spPr>
          <a:xfrm>
            <a:off x="0" y="5229225"/>
            <a:ext cx="3635375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还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3200" b="1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hu</a:t>
            </a:r>
            <a:r>
              <a:rPr lang="en-US" altLang="zh-CN" sz="3200" b="1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á</a:t>
            </a:r>
            <a:r>
              <a:rPr lang="en-US" altLang="zh-CN" sz="3200" b="1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）：</a:t>
            </a:r>
            <a:r>
              <a:rPr lang="zh-CN" altLang="en-US" sz="3200" b="1" dirty="0">
                <a:solidFill>
                  <a:srgbClr val="FF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返回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94" name="Text Box 6"/>
          <p:cNvSpPr txBox="1"/>
          <p:nvPr/>
        </p:nvSpPr>
        <p:spPr>
          <a:xfrm>
            <a:off x="0" y="5949950"/>
            <a:ext cx="4427538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妻子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：</a:t>
            </a:r>
            <a:r>
              <a:rPr lang="zh-CN" altLang="en-US" sz="3200" b="1" dirty="0">
                <a:solidFill>
                  <a:srgbClr val="FF3399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妻子和儿女。</a:t>
            </a:r>
            <a:endParaRPr lang="zh-CN" altLang="en-US" sz="3200" b="1" dirty="0">
              <a:solidFill>
                <a:srgbClr val="FF3399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2295" name="Text Box 7"/>
          <p:cNvSpPr txBox="1"/>
          <p:nvPr/>
        </p:nvSpPr>
        <p:spPr>
          <a:xfrm>
            <a:off x="4140200" y="3789363"/>
            <a:ext cx="5003800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绝境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：</a:t>
            </a:r>
            <a:r>
              <a:rPr lang="zh-CN" altLang="en-US" sz="3200" b="1" dirty="0">
                <a:solidFill>
                  <a:srgbClr val="FF3399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与人世隔绝的地方。</a:t>
            </a:r>
            <a:endParaRPr lang="zh-CN" altLang="en-US" sz="3200" b="1" dirty="0">
              <a:solidFill>
                <a:srgbClr val="FF3399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2296" name="Text Box 8"/>
          <p:cNvSpPr txBox="1"/>
          <p:nvPr/>
        </p:nvSpPr>
        <p:spPr>
          <a:xfrm>
            <a:off x="4140200" y="4505325"/>
            <a:ext cx="50038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无论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：</a:t>
            </a:r>
            <a:r>
              <a:rPr lang="zh-CN" altLang="en-US" sz="3200" b="1" dirty="0">
                <a:solidFill>
                  <a:srgbClr val="FF3399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不必说，更不必说。</a:t>
            </a:r>
            <a:endParaRPr lang="zh-CN" altLang="en-US" sz="3200" b="1" dirty="0">
              <a:solidFill>
                <a:srgbClr val="FF3399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2297" name="Text Box 9"/>
          <p:cNvSpPr txBox="1"/>
          <p:nvPr/>
        </p:nvSpPr>
        <p:spPr>
          <a:xfrm>
            <a:off x="4264025" y="5157788"/>
            <a:ext cx="2971800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延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：</a:t>
            </a:r>
            <a:r>
              <a:rPr lang="zh-CN" altLang="en-US" sz="3200" b="1" dirty="0">
                <a:solidFill>
                  <a:srgbClr val="FF3399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邀请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。</a:t>
            </a:r>
            <a:endParaRPr lang="zh-CN" altLang="en-US" sz="3200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2298" name="Text Box 10"/>
          <p:cNvSpPr txBox="1"/>
          <p:nvPr/>
        </p:nvSpPr>
        <p:spPr>
          <a:xfrm>
            <a:off x="4284663" y="5876925"/>
            <a:ext cx="4859337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语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3200" b="1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y</a:t>
            </a:r>
            <a:r>
              <a:rPr lang="en-US" altLang="zh-CN" sz="3200" b="1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ù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）：</a:t>
            </a:r>
            <a:r>
              <a:rPr lang="zh-CN" altLang="en-US" sz="3200" b="1" dirty="0">
                <a:solidFill>
                  <a:srgbClr val="FF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告诉。</a:t>
            </a:r>
            <a:endParaRPr lang="zh-CN" altLang="en-US" sz="3200" b="1" dirty="0">
              <a:solidFill>
                <a:srgbClr val="FF339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bldLvl="0" animBg="1"/>
      <p:bldP spid="12291" grpId="0"/>
      <p:bldP spid="12292" grpId="0"/>
      <p:bldP spid="12293" grpId="0"/>
      <p:bldP spid="12294" grpId="0"/>
      <p:bldP spid="12295" grpId="0"/>
      <p:bldP spid="12296" grpId="0"/>
      <p:bldP spid="12297" grpId="0"/>
      <p:bldP spid="1229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2" name="Picture 2" descr="0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9751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762000" y="836613"/>
            <a:ext cx="7467600" cy="22558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1" lang="zh-CN" altLang="en-US" sz="14200" kern="1200" cap="none" spc="0" normalizeH="0" baseline="0" noProof="0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华文行楷" panose="02010800040101010101" pitchFamily="2" charset="-122"/>
                <a:cs typeface="+mn-cs"/>
              </a:rPr>
              <a:t>桃花源记</a:t>
            </a:r>
            <a:endParaRPr kumimoji="1" lang="zh-CN" altLang="en-US" sz="14200" kern="1200" cap="none" spc="0" normalizeH="0" baseline="0" noProof="0" dirty="0">
              <a:solidFill>
                <a:srgbClr val="FF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华文行楷" panose="02010800040101010101" pitchFamily="2" charset="-122"/>
              <a:cs typeface="+mn-cs"/>
            </a:endParaRP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4643438" y="3500438"/>
            <a:ext cx="1708150" cy="7016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1" lang="zh-CN" altLang="en-US" sz="4000" kern="1200" cap="none" spc="0" normalizeH="0" baseline="0" noProof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隶书" panose="02010509060101010101" pitchFamily="49" charset="-122"/>
                <a:cs typeface="+mn-cs"/>
              </a:rPr>
              <a:t>陶渊明</a:t>
            </a:r>
            <a:endParaRPr kumimoji="1" lang="zh-CN" altLang="en-US" sz="4000" kern="1200" cap="none" spc="0" normalizeH="0" baseline="0" noProof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pic>
        <p:nvPicPr>
          <p:cNvPr id="15365" name="Picture 5" descr="staohua">
            <a:hlinkClick r:id="rId2" action="ppaction://hlinkfile"/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497513" y="4292600"/>
            <a:ext cx="3646487" cy="2565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3" name="Rectangle 6"/>
          <p:cNvSpPr/>
          <p:nvPr/>
        </p:nvSpPr>
        <p:spPr>
          <a:xfrm>
            <a:off x="0" y="260350"/>
            <a:ext cx="9159875" cy="2041525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txBody>
          <a:bodyPr wrap="none">
            <a:spAutoFit/>
          </a:bodyPr>
          <a:p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见渔人，乃大惊，问所从来，</a:t>
            </a:r>
            <a:r>
              <a:rPr lang="zh-CN" altLang="en-US" sz="3200" b="1" u="sng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具</a:t>
            </a:r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答之。便</a:t>
            </a:r>
            <a:r>
              <a:rPr lang="zh-CN" altLang="en-US" sz="3200" b="1" u="sng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要还</a:t>
            </a:r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家，</a:t>
            </a:r>
            <a:endParaRPr lang="zh-CN" altLang="en-US" sz="3200" b="1" dirty="0">
              <a:solidFill>
                <a:srgbClr val="D60093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设酒杀鸡作食。村中闻有此人，咸来问讯。自云</a:t>
            </a:r>
            <a:endParaRPr lang="zh-CN" altLang="en-US" sz="3200" b="1" dirty="0">
              <a:solidFill>
                <a:srgbClr val="D60093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先世避秦时乱，率</a:t>
            </a:r>
            <a:r>
              <a:rPr lang="zh-CN" altLang="en-US" sz="3200" b="1" u="sng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妻子</a:t>
            </a:r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邑人来此</a:t>
            </a:r>
            <a:r>
              <a:rPr lang="zh-CN" altLang="en-US" sz="3200" b="1" u="sng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绝境</a:t>
            </a:r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，不复出焉，</a:t>
            </a:r>
            <a:endParaRPr lang="zh-CN" altLang="en-US" sz="3200" b="1" dirty="0">
              <a:solidFill>
                <a:srgbClr val="D60093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遂与外人间隔。</a:t>
            </a:r>
            <a:endParaRPr lang="zh-CN" altLang="en-US" sz="3200" b="1" dirty="0">
              <a:solidFill>
                <a:srgbClr val="D60093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3256" name="Rectangle 8"/>
          <p:cNvSpPr/>
          <p:nvPr/>
        </p:nvSpPr>
        <p:spPr>
          <a:xfrm>
            <a:off x="-15875" y="2420938"/>
            <a:ext cx="9124950" cy="3503612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none">
            <a:spAutoFit/>
          </a:bodyPr>
          <a:p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（那里的人）见了渔人，感到非常惊讶，问渔人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从哪里来。渔人详尽地作了回答。就有人邀请渔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人到自己的家去，备酒杀鸡做饭菜（款待他）。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村中的人听说来了这样一个人，就都来打听消息</a:t>
            </a:r>
            <a:r>
              <a:rPr lang="en-US" altLang="zh-CN" sz="3200" b="1"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endParaRPr lang="en-US" altLang="zh-CN" sz="3200" b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他们说他们的祖先为了躲避秦时的祸乱，</a:t>
            </a:r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带领妻子</a:t>
            </a:r>
            <a:endParaRPr lang="zh-CN" altLang="en-US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儿女及乡邻来到这与人世隔绝的地方，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不再出去，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于是就与外面的人断绝了往来。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605" name="Rectangle 9"/>
          <p:cNvSpPr/>
          <p:nvPr/>
        </p:nvSpPr>
        <p:spPr>
          <a:xfrm>
            <a:off x="2916238" y="836613"/>
            <a:ext cx="4824412" cy="431800"/>
          </a:xfrm>
          <a:prstGeom prst="rect">
            <a:avLst/>
          </a:prstGeom>
          <a:solidFill>
            <a:schemeClr val="accent1">
              <a:alpha val="45882"/>
            </a:scheme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5606" name="Rectangle 10"/>
          <p:cNvSpPr/>
          <p:nvPr/>
        </p:nvSpPr>
        <p:spPr>
          <a:xfrm>
            <a:off x="2916238" y="1341438"/>
            <a:ext cx="3816350" cy="431800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6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6626" name="Picture 4" descr="65284717d80ea85bc83d6d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7" name="Rectangle 6"/>
          <p:cNvSpPr/>
          <p:nvPr/>
        </p:nvSpPr>
        <p:spPr>
          <a:xfrm>
            <a:off x="0" y="260350"/>
            <a:ext cx="8751888" cy="2041525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txBody>
          <a:bodyPr wrap="none">
            <a:spAutoFit/>
          </a:bodyPr>
          <a:p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问今是何世，乃不知有汉，</a:t>
            </a:r>
            <a:r>
              <a:rPr lang="zh-CN" altLang="en-US" sz="3200" b="1" u="sng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无论</a:t>
            </a:r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魏晋。此人一一</a:t>
            </a:r>
            <a:endParaRPr lang="zh-CN" altLang="en-US" sz="3200" b="1" dirty="0">
              <a:solidFill>
                <a:srgbClr val="D60093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为具言所闻。皆叹惋。余人各复</a:t>
            </a:r>
            <a:r>
              <a:rPr lang="zh-CN" altLang="en-US" sz="3200" b="1" u="sng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延</a:t>
            </a:r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至其家，皆出</a:t>
            </a:r>
            <a:endParaRPr lang="zh-CN" altLang="en-US" sz="3200" b="1" dirty="0">
              <a:solidFill>
                <a:srgbClr val="D60093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酒食。停数日，辞去。此中人</a:t>
            </a:r>
            <a:r>
              <a:rPr lang="zh-CN" altLang="en-US" sz="3200" b="1" u="sng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语</a:t>
            </a:r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云：</a:t>
            </a:r>
            <a:r>
              <a:rPr lang="zh-CN" altLang="en-US" sz="3200" b="1" dirty="0">
                <a:solidFill>
                  <a:srgbClr val="D60093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“</a:t>
            </a:r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不足为外</a:t>
            </a:r>
            <a:endParaRPr lang="zh-CN" altLang="en-US" sz="3200" b="1" dirty="0">
              <a:solidFill>
                <a:srgbClr val="D60093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人道也。</a:t>
            </a:r>
            <a:r>
              <a:rPr lang="zh-CN" altLang="en-US" sz="3200" b="1" dirty="0">
                <a:solidFill>
                  <a:srgbClr val="D60093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”</a:t>
            </a:r>
            <a:endParaRPr lang="zh-CN" altLang="en-US" sz="3200" b="1" dirty="0">
              <a:solidFill>
                <a:srgbClr val="D60093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4280" name="Rectangle 8"/>
          <p:cNvSpPr/>
          <p:nvPr/>
        </p:nvSpPr>
        <p:spPr>
          <a:xfrm>
            <a:off x="0" y="2349500"/>
            <a:ext cx="9531350" cy="4084638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none">
            <a:spAutoFit/>
          </a:bodyPr>
          <a:p>
            <a:pPr>
              <a:spcBef>
                <a:spcPct val="20000"/>
              </a:spcBef>
            </a:pPr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他们问现在是什么朝代，竟然不知道有过汉朝，</a:t>
            </a:r>
            <a:endParaRPr lang="zh-CN" altLang="en-US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20000"/>
              </a:spcBef>
            </a:pPr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至于魏晋两朝就更不必说了。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渔人把自己听到的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20000"/>
              </a:spcBef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事一一详细地告诉了他们，（他们听罢）都感叹起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20000"/>
              </a:spcBef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来。其余的人各自又把渔人请到自己家中，都拿出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20000"/>
              </a:spcBef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酒饭来款待他。渔人逗留了几天后，向村里人告辞。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20000"/>
              </a:spcBef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这里的人嘱咐他道：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“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（我们这个地方）不值得对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20000"/>
              </a:spcBef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外边的人说啊。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”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629" name="Rectangle 9"/>
          <p:cNvSpPr/>
          <p:nvPr/>
        </p:nvSpPr>
        <p:spPr>
          <a:xfrm>
            <a:off x="0" y="260350"/>
            <a:ext cx="6697663" cy="503238"/>
          </a:xfrm>
          <a:prstGeom prst="rect">
            <a:avLst/>
          </a:prstGeom>
          <a:solidFill>
            <a:schemeClr val="accent1">
              <a:alpha val="50980"/>
            </a:scheme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80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7650" name="Picture 14" descr="65284717d80ea85bc83d6d56"/>
          <p:cNvPicPr>
            <a:picLocks noChangeAspect="1"/>
          </p:cNvPicPr>
          <p:nvPr/>
        </p:nvPicPr>
        <p:blipFill>
          <a:blip r:embed="rId1">
            <a:lum bright="1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188913"/>
            <a:ext cx="8763000" cy="2527300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  </a:t>
            </a:r>
            <a:r>
              <a:rPr kumimoji="1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既出，得其船，便</a:t>
            </a:r>
            <a:r>
              <a:rPr kumimoji="1" lang="zh-CN" altLang="en-US" sz="3200" b="1" i="0" u="sng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扶向</a:t>
            </a:r>
            <a:r>
              <a:rPr kumimoji="1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路，处处志之。及郡下，</a:t>
            </a:r>
            <a:r>
              <a:rPr kumimoji="1" lang="zh-CN" altLang="en-US" sz="3200" b="1" i="0" u="sng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诣</a:t>
            </a:r>
            <a:r>
              <a:rPr kumimoji="1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太守，说如此。太守即遣人随其往，寻向所志，遂迷，不复得路。</a:t>
            </a: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   南阳刘子</a:t>
            </a:r>
            <a:r>
              <a:rPr kumimoji="1" lang="zh-CN" altLang="en-US" sz="3200" b="1" i="0" u="sng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骥</a:t>
            </a:r>
            <a:r>
              <a:rPr kumimoji="1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，高尚士也。闻之欣然</a:t>
            </a:r>
            <a:r>
              <a:rPr kumimoji="1" lang="zh-CN" altLang="en-US" sz="3200" b="1" i="0" u="sng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规</a:t>
            </a:r>
            <a:r>
              <a:rPr kumimoji="1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往。未果，寻病终。后遂无</a:t>
            </a:r>
            <a:r>
              <a:rPr kumimoji="1" lang="zh-CN" altLang="en-US" sz="3200" b="1" i="0" u="sng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问津</a:t>
            </a:r>
            <a:r>
              <a:rPr kumimoji="1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者。</a:t>
            </a: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3315" name="Text Box 3"/>
          <p:cNvSpPr txBox="1"/>
          <p:nvPr/>
        </p:nvSpPr>
        <p:spPr>
          <a:xfrm>
            <a:off x="250825" y="2849563"/>
            <a:ext cx="3352800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扶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：</a:t>
            </a:r>
            <a:r>
              <a:rPr lang="zh-CN" altLang="en-US" sz="3200" b="1" dirty="0">
                <a:solidFill>
                  <a:srgbClr val="FF3399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沿着，顺着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。</a:t>
            </a:r>
            <a:endParaRPr lang="zh-CN" altLang="en-US" sz="3200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3316" name="Text Box 4"/>
          <p:cNvSpPr txBox="1"/>
          <p:nvPr/>
        </p:nvSpPr>
        <p:spPr>
          <a:xfrm>
            <a:off x="179388" y="3425825"/>
            <a:ext cx="38862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向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：</a:t>
            </a:r>
            <a:r>
              <a:rPr lang="zh-CN" altLang="en-US" sz="3200" b="1" dirty="0">
                <a:solidFill>
                  <a:srgbClr val="FF3399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从前的，旧的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。</a:t>
            </a:r>
            <a:endParaRPr lang="zh-CN" altLang="en-US" sz="3200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3317" name="Text Box 5"/>
          <p:cNvSpPr txBox="1"/>
          <p:nvPr/>
        </p:nvSpPr>
        <p:spPr>
          <a:xfrm>
            <a:off x="179388" y="4073525"/>
            <a:ext cx="69850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诣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3200" b="1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y</a:t>
            </a:r>
            <a:r>
              <a:rPr lang="en-US" altLang="zh-CN" sz="3200" b="1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ì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）：</a:t>
            </a:r>
            <a:r>
              <a:rPr lang="zh-CN" altLang="en-US" sz="3200" b="1" dirty="0">
                <a:solidFill>
                  <a:srgbClr val="FF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到，特指到尊长那里去。</a:t>
            </a:r>
            <a:endParaRPr lang="zh-CN" altLang="en-US" sz="3200" b="1" dirty="0">
              <a:solidFill>
                <a:srgbClr val="FF339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319" name="Text Box 7"/>
          <p:cNvSpPr txBox="1"/>
          <p:nvPr/>
        </p:nvSpPr>
        <p:spPr>
          <a:xfrm>
            <a:off x="4140200" y="2781300"/>
            <a:ext cx="31242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规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：</a:t>
            </a:r>
            <a:r>
              <a:rPr lang="zh-CN" altLang="en-US" sz="3200" b="1" dirty="0">
                <a:solidFill>
                  <a:srgbClr val="FF3399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计划。</a:t>
            </a:r>
            <a:endParaRPr lang="zh-CN" altLang="en-US" sz="3200" b="1" dirty="0">
              <a:solidFill>
                <a:srgbClr val="FF3399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3320" name="Text Box 8"/>
          <p:cNvSpPr txBox="1"/>
          <p:nvPr/>
        </p:nvSpPr>
        <p:spPr>
          <a:xfrm>
            <a:off x="4284663" y="3425825"/>
            <a:ext cx="42672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问津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：</a:t>
            </a:r>
            <a:r>
              <a:rPr lang="zh-CN" altLang="en-US" sz="3200" b="1" dirty="0">
                <a:solidFill>
                  <a:srgbClr val="FF3399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问路。津，渡口。</a:t>
            </a:r>
            <a:endParaRPr lang="zh-CN" altLang="en-US" sz="3200" b="1" dirty="0">
              <a:solidFill>
                <a:srgbClr val="FF3399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bldLvl="0" animBg="1"/>
      <p:bldP spid="13315" grpId="0"/>
      <p:bldP spid="13316" grpId="0"/>
      <p:bldP spid="13317" grpId="0"/>
      <p:bldP spid="13319" grpId="0"/>
      <p:bldP spid="133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8674" name="Picture 4" descr="65284717d80ea85bc83d6d56"/>
          <p:cNvPicPr>
            <a:picLocks noChangeAspect="1"/>
          </p:cNvPicPr>
          <p:nvPr/>
        </p:nvPicPr>
        <p:blipFill>
          <a:blip r:embed="rId1">
            <a:lum bright="1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8370" name="Rectangle 1026"/>
          <p:cNvSpPr/>
          <p:nvPr/>
        </p:nvSpPr>
        <p:spPr>
          <a:xfrm>
            <a:off x="0" y="1341438"/>
            <a:ext cx="8915400" cy="2528887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渔人出来后，找到他的船，就顺着原来的路划回去，</a:t>
            </a:r>
            <a:r>
              <a:rPr lang="en-US" altLang="zh-CN" sz="3200" b="1"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一路上</a:t>
            </a:r>
            <a:r>
              <a:rPr lang="en-US" altLang="zh-CN" sz="3200" b="1"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处处做了记号。回到郡里，去拜见太守，报告了这些情况。太守立即派人跟着他去，寻找前次做的标记，竟迷失了</a:t>
            </a:r>
            <a:r>
              <a:rPr lang="en-US" altLang="zh-CN" sz="3200" b="1"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方向</a:t>
            </a:r>
            <a:r>
              <a:rPr lang="en-US" altLang="zh-CN" sz="3200" b="1"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，再也没找到路。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188913"/>
            <a:ext cx="8763000" cy="1244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800" b="0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  </a:t>
            </a:r>
            <a:r>
              <a:rPr kumimoji="1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既出，得其船，便</a:t>
            </a:r>
            <a:r>
              <a:rPr kumimoji="1" lang="zh-CN" altLang="en-US" sz="2800" b="1" i="0" u="sng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扶向</a:t>
            </a:r>
            <a:r>
              <a:rPr kumimoji="1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路，处处志之。及郡下，</a:t>
            </a:r>
            <a:r>
              <a:rPr kumimoji="1" lang="zh-CN" altLang="en-US" sz="2800" b="1" i="0" u="sng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诣</a:t>
            </a:r>
            <a:r>
              <a:rPr kumimoji="1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太守，说如此。太守即遣人随其往，寻向所志，遂迷，不复得路。</a:t>
            </a:r>
            <a:endParaRPr kumimoji="1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8375" name="Rectangle 7"/>
          <p:cNvSpPr/>
          <p:nvPr/>
        </p:nvSpPr>
        <p:spPr>
          <a:xfrm>
            <a:off x="0" y="3789363"/>
            <a:ext cx="9144000" cy="968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南阳刘子</a:t>
            </a:r>
            <a:r>
              <a:rPr lang="zh-CN" altLang="en-US" sz="3200" b="1" u="sng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骥</a:t>
            </a:r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，高尚士也。闻之欣然</a:t>
            </a:r>
            <a:r>
              <a:rPr lang="zh-CN" altLang="en-US" sz="3200" b="1" u="sng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规</a:t>
            </a:r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往。未果，寻病终。后遂无</a:t>
            </a:r>
            <a:r>
              <a:rPr lang="zh-CN" altLang="en-US" sz="3200" b="1" u="sng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问津</a:t>
            </a:r>
            <a:r>
              <a:rPr lang="zh-CN" altLang="en-US" sz="32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者。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8378" name="Rectangle 10"/>
          <p:cNvSpPr/>
          <p:nvPr/>
        </p:nvSpPr>
        <p:spPr>
          <a:xfrm>
            <a:off x="0" y="4797425"/>
            <a:ext cx="9144000" cy="1554163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p>
            <a:r>
              <a:rPr lang="zh-CN" altLang="en-US" sz="3200" b="1" dirty="0">
                <a:latin typeface="Arial" panose="020B0604020202020204" pitchFamily="34" charset="0"/>
                <a:ea typeface="黑体" panose="02010609060101010101" pitchFamily="49" charset="-122"/>
              </a:rPr>
              <a:t>    南阳人刘子骥是个志向高洁的隐士，听到这件事，高兴地打算前往，但未能实现。不久，他因病去世。此后就再也没有人探寻（桃花源）了。</a:t>
            </a:r>
            <a:endParaRPr lang="zh-CN" altLang="en-US" sz="3200" b="1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8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 bldLvl="0" animBg="1"/>
      <p:bldP spid="13314" grpId="0" bldLvl="0" animBg="1"/>
      <p:bldP spid="58375" grpId="0"/>
      <p:bldP spid="58378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4034" name="Picture 4" descr="65284717d80ea85bc83d6d56"/>
          <p:cNvPicPr>
            <a:picLocks noChangeAspect="1"/>
          </p:cNvPicPr>
          <p:nvPr/>
        </p:nvPicPr>
        <p:blipFill>
          <a:blip r:embed="rId1">
            <a:lum bright="16000"/>
          </a:blip>
          <a:stretch>
            <a:fillRect/>
          </a:stretch>
        </p:blipFill>
        <p:spPr>
          <a:xfrm>
            <a:off x="0" y="-26670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035" name="Rectangle 2"/>
          <p:cNvSpPr>
            <a:spLocks noGrp="1"/>
          </p:cNvSpPr>
          <p:nvPr>
            <p:ph type="title"/>
          </p:nvPr>
        </p:nvSpPr>
        <p:spPr>
          <a:xfrm>
            <a:off x="395288" y="404813"/>
            <a:ext cx="6202362" cy="1143000"/>
          </a:xfrm>
        </p:spPr>
        <p:txBody>
          <a:bodyPr vert="horz" wrap="square" lIns="91440" tIns="45720" rIns="91440" bIns="45720" anchor="ctr"/>
          <a:p>
            <a:r>
              <a:rPr lang="zh-CN" altLang="en-US" b="1" dirty="0">
                <a:ea typeface="黑体" panose="02010609060101010101" pitchFamily="49" charset="-122"/>
              </a:rPr>
              <a:t>本文的线索是什么？</a:t>
            </a:r>
            <a:endParaRPr lang="zh-CN" altLang="en-US" b="1" dirty="0">
              <a:ea typeface="黑体" panose="02010609060101010101" pitchFamily="49" charset="-122"/>
            </a:endParaRPr>
          </a:p>
        </p:txBody>
      </p:sp>
      <p:sp>
        <p:nvSpPr>
          <p:cNvPr id="44036" name="Rectangle 3"/>
          <p:cNvSpPr>
            <a:spLocks noGrp="1"/>
          </p:cNvSpPr>
          <p:nvPr>
            <p:ph type="body"/>
          </p:nvPr>
        </p:nvSpPr>
        <p:spPr>
          <a:xfrm>
            <a:off x="413385" y="1651000"/>
            <a:ext cx="8316913" cy="1655763"/>
          </a:xfrm>
        </p:spPr>
        <p:txBody>
          <a:bodyPr vert="horz" wrap="square" lIns="91440" tIns="45720" rIns="91440" bIns="45720" anchor="t"/>
          <a:p>
            <a:r>
              <a:rPr lang="zh-CN" altLang="en-US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以渔人</a:t>
            </a: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进出桃花源的行踪</a:t>
            </a:r>
            <a:r>
              <a:rPr lang="zh-CN" altLang="en-US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为线索，</a:t>
            </a:r>
            <a:endParaRPr lang="zh-CN" altLang="en-US" sz="3600" b="1" dirty="0">
              <a:solidFill>
                <a:srgbClr val="FF3399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以</a:t>
            </a: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时间先后为顺序</a:t>
            </a:r>
            <a:r>
              <a:rPr lang="zh-CN" altLang="en-US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来叙事</a:t>
            </a:r>
            <a:endParaRPr lang="zh-CN" altLang="en-US" sz="3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 animBg="1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5058" name="Picture 2" descr="渔人从小口入桃花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59338" y="0"/>
            <a:ext cx="4284662" cy="299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059" name="Text Box 3"/>
          <p:cNvSpPr txBox="1"/>
          <p:nvPr/>
        </p:nvSpPr>
        <p:spPr>
          <a:xfrm>
            <a:off x="179705" y="1785303"/>
            <a:ext cx="5184775" cy="1465262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lIns="0" tIns="46800" rIns="0" bIns="46800"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、找出反映渔人</a:t>
            </a:r>
            <a:endParaRPr lang="zh-CN" altLang="en-US" sz="3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发现桃花源经过的词语。</a:t>
            </a:r>
            <a:endParaRPr lang="zh-CN" altLang="en-US" sz="3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5060" name="Text Box 4"/>
          <p:cNvSpPr txBox="1"/>
          <p:nvPr/>
        </p:nvSpPr>
        <p:spPr>
          <a:xfrm>
            <a:off x="0" y="404813"/>
            <a:ext cx="3887788" cy="914400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lIns="0" tIns="46800" rIns="0" bIns="46800">
            <a:spAutoFit/>
          </a:bodyPr>
          <a:p>
            <a:pPr>
              <a:spcBef>
                <a:spcPct val="50000"/>
              </a:spcBef>
            </a:pPr>
            <a:r>
              <a:rPr lang="zh-CN" altLang="en-US" sz="5400" b="1" dirty="0">
                <a:solidFill>
                  <a:srgbClr val="FF33CC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品读课文</a:t>
            </a:r>
            <a:endParaRPr lang="zh-CN" altLang="en-US" sz="5400" b="1" dirty="0">
              <a:solidFill>
                <a:srgbClr val="FF33CC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05477" name="Text Box 5"/>
          <p:cNvSpPr txBox="1"/>
          <p:nvPr/>
        </p:nvSpPr>
        <p:spPr>
          <a:xfrm>
            <a:off x="0" y="3644900"/>
            <a:ext cx="1727200" cy="579438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lIns="0" tIns="46800" rIns="0" bIns="46800"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缘溪行</a:t>
            </a:r>
            <a:endParaRPr lang="zh-CN" altLang="en-US" sz="3200" b="1" dirty="0">
              <a:solidFill>
                <a:srgbClr val="0000FF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05478" name="Line 6"/>
          <p:cNvSpPr/>
          <p:nvPr/>
        </p:nvSpPr>
        <p:spPr>
          <a:xfrm>
            <a:off x="1331913" y="4005263"/>
            <a:ext cx="431800" cy="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  <a:effectLst>
            <a:outerShdw dist="35921" dir="2699999" algn="ctr" rotWithShape="0">
              <a:schemeClr val="bg2"/>
            </a:outerShdw>
          </a:effectLst>
        </p:spPr>
      </p:sp>
      <p:sp>
        <p:nvSpPr>
          <p:cNvPr id="105479" name="Text Box 7"/>
          <p:cNvSpPr txBox="1"/>
          <p:nvPr/>
        </p:nvSpPr>
        <p:spPr>
          <a:xfrm>
            <a:off x="1908175" y="3716338"/>
            <a:ext cx="1296988" cy="579437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lIns="0" tIns="46800" rIns="0" bIns="46800"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逢桃林</a:t>
            </a:r>
            <a:endParaRPr lang="zh-CN" altLang="en-US" sz="3200" b="1" dirty="0">
              <a:solidFill>
                <a:srgbClr val="0000FF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05480" name="Line 8"/>
          <p:cNvSpPr/>
          <p:nvPr/>
        </p:nvSpPr>
        <p:spPr>
          <a:xfrm>
            <a:off x="3203575" y="4005263"/>
            <a:ext cx="431800" cy="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  <a:effectLst>
            <a:outerShdw dist="35921" dir="2699999" algn="ctr" rotWithShape="0">
              <a:schemeClr val="bg2"/>
            </a:outerShdw>
          </a:effectLst>
        </p:spPr>
      </p:sp>
      <p:sp>
        <p:nvSpPr>
          <p:cNvPr id="105481" name="Text Box 9"/>
          <p:cNvSpPr txBox="1"/>
          <p:nvPr/>
        </p:nvSpPr>
        <p:spPr>
          <a:xfrm>
            <a:off x="3635375" y="3716655"/>
            <a:ext cx="1297305" cy="584835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wrap="square" lIns="0" tIns="46800" rIns="0" bIns="46800"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穷其林</a:t>
            </a:r>
            <a:endParaRPr lang="zh-CN" altLang="en-US" sz="3200" b="1" dirty="0">
              <a:solidFill>
                <a:srgbClr val="0000FF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05482" name="Line 10"/>
          <p:cNvSpPr/>
          <p:nvPr/>
        </p:nvSpPr>
        <p:spPr>
          <a:xfrm>
            <a:off x="4932363" y="4005263"/>
            <a:ext cx="431800" cy="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  <a:effectLst>
            <a:outerShdw dist="35921" dir="2699999" algn="ctr" rotWithShape="0">
              <a:schemeClr val="bg2"/>
            </a:outerShdw>
          </a:effectLst>
        </p:spPr>
      </p:sp>
      <p:sp>
        <p:nvSpPr>
          <p:cNvPr id="105483" name="Text Box 11"/>
          <p:cNvSpPr txBox="1"/>
          <p:nvPr/>
        </p:nvSpPr>
        <p:spPr>
          <a:xfrm>
            <a:off x="5364163" y="3644900"/>
            <a:ext cx="1439862" cy="579438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lIns="0" tIns="46800" rIns="0" bIns="46800"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得一山</a:t>
            </a:r>
            <a:endParaRPr lang="zh-CN" altLang="en-US" sz="3200" b="1" dirty="0">
              <a:solidFill>
                <a:srgbClr val="0000FF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05484" name="Line 12"/>
          <p:cNvSpPr/>
          <p:nvPr/>
        </p:nvSpPr>
        <p:spPr>
          <a:xfrm>
            <a:off x="6659563" y="4005263"/>
            <a:ext cx="431800" cy="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  <a:effectLst>
            <a:outerShdw dist="35921" dir="2699999" algn="ctr" rotWithShape="0">
              <a:schemeClr val="bg2"/>
            </a:outerShdw>
          </a:effectLst>
        </p:spPr>
      </p:sp>
      <p:sp>
        <p:nvSpPr>
          <p:cNvPr id="105485" name="Text Box 13"/>
          <p:cNvSpPr txBox="1"/>
          <p:nvPr/>
        </p:nvSpPr>
        <p:spPr>
          <a:xfrm>
            <a:off x="7164388" y="3644900"/>
            <a:ext cx="1511300" cy="579438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lIns="0" tIns="46800" rIns="0" bIns="46800"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从口入</a:t>
            </a:r>
            <a:endParaRPr lang="zh-CN" altLang="en-US" sz="3200" b="1" dirty="0">
              <a:solidFill>
                <a:srgbClr val="0000FF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5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5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5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5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5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7" grpId="0" bldLvl="0" animBg="1"/>
      <p:bldP spid="105479" grpId="0" bldLvl="0" animBg="1"/>
      <p:bldP spid="105481" grpId="0" bldLvl="0" animBg="1"/>
      <p:bldP spid="105483" grpId="0" bldLvl="0" animBg="1"/>
      <p:bldP spid="105485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6082" name="Picture 2" descr="缘溪行，忘路之远近，忽逢桃花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1416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83" name="Text Box 3"/>
          <p:cNvSpPr txBox="1"/>
          <p:nvPr/>
        </p:nvSpPr>
        <p:spPr>
          <a:xfrm>
            <a:off x="381000" y="5105400"/>
            <a:ext cx="25146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6084" name="Text Box 4"/>
          <p:cNvSpPr txBox="1"/>
          <p:nvPr/>
        </p:nvSpPr>
        <p:spPr>
          <a:xfrm>
            <a:off x="304800" y="4495800"/>
            <a:ext cx="3810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6085" name="Text Box 5"/>
          <p:cNvSpPr txBox="1"/>
          <p:nvPr/>
        </p:nvSpPr>
        <p:spPr>
          <a:xfrm>
            <a:off x="685800" y="4648200"/>
            <a:ext cx="75438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200" dirty="0">
                <a:solidFill>
                  <a:schemeClr val="accent2"/>
                </a:solidFill>
                <a:latin typeface="Arial" panose="020B0604020202020204" pitchFamily="34" charset="0"/>
              </a:rPr>
              <a:t>　　</a:t>
            </a:r>
            <a:endParaRPr lang="zh-CN" altLang="en-US" sz="32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107526" name="Text Box 6"/>
          <p:cNvSpPr txBox="1"/>
          <p:nvPr/>
        </p:nvSpPr>
        <p:spPr>
          <a:xfrm>
            <a:off x="468313" y="4581525"/>
            <a:ext cx="7777162" cy="579438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lIns="0" tIns="46800" rIns="0" bIns="46800"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latin typeface="Arial" panose="020B0604020202020204" pitchFamily="34" charset="0"/>
                <a:ea typeface="楷体_GB2312" pitchFamily="49" charset="-122"/>
              </a:rPr>
              <a:t>其中描绘桃花林中草美花繁的语句</a:t>
            </a:r>
            <a:endParaRPr lang="zh-CN" altLang="en-US" sz="3200" b="1" dirty="0">
              <a:latin typeface="Arial" panose="020B0604020202020204" pitchFamily="34" charset="0"/>
              <a:ea typeface="楷体_GB2312" pitchFamily="49" charset="-122"/>
            </a:endParaRPr>
          </a:p>
        </p:txBody>
      </p:sp>
      <p:sp>
        <p:nvSpPr>
          <p:cNvPr id="107527" name="Text Box 7"/>
          <p:cNvSpPr txBox="1"/>
          <p:nvPr/>
        </p:nvSpPr>
        <p:spPr>
          <a:xfrm>
            <a:off x="1763713" y="5300663"/>
            <a:ext cx="4321175" cy="641350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lIns="0" tIns="46800" rIns="0" bIns="46800">
            <a:spAutoFit/>
          </a:bodyPr>
          <a:p>
            <a:pPr>
              <a:spcBef>
                <a:spcPct val="50000"/>
              </a:spcBef>
            </a:pPr>
            <a:r>
              <a:rPr lang="zh-CN" altLang="en-US" sz="3600" b="1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芳草鲜美    落英缤纷</a:t>
            </a:r>
            <a:endParaRPr lang="zh-CN" altLang="en-US" sz="3600" b="1" dirty="0">
              <a:solidFill>
                <a:srgbClr val="0000FF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07528" name="Text Box 8"/>
          <p:cNvSpPr txBox="1"/>
          <p:nvPr/>
        </p:nvSpPr>
        <p:spPr>
          <a:xfrm>
            <a:off x="0" y="3141663"/>
            <a:ext cx="8748713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、作者是如何描写桃花林中的自然景色的？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7529" name="Text Box 9"/>
          <p:cNvSpPr txBox="1"/>
          <p:nvPr/>
        </p:nvSpPr>
        <p:spPr>
          <a:xfrm>
            <a:off x="0" y="3789363"/>
            <a:ext cx="9144000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00FF"/>
                </a:solidFill>
                <a:latin typeface="Verdana" panose="020B0604030504040204" pitchFamily="34" charset="0"/>
                <a:ea typeface="黑体" panose="02010609060101010101" pitchFamily="49" charset="-122"/>
              </a:rPr>
              <a:t>夹岸数百步，中无杂树， 芳草鲜美，  落英缤纷。</a:t>
            </a:r>
            <a:endParaRPr lang="zh-CN" altLang="en-US" sz="3200" b="1" dirty="0">
              <a:solidFill>
                <a:srgbClr val="0000FF"/>
              </a:solidFill>
              <a:latin typeface="Verdana" panose="020B060403050404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75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75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6" grpId="0" bldLvl="0" animBg="1"/>
      <p:bldP spid="107527" grpId="0" bldLvl="0" animBg="1"/>
      <p:bldP spid="107528" grpId="0"/>
      <p:bldP spid="1075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7106" name="Picture 2" descr="30_heke1980_326272019_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427538" cy="3357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7" name="Picture 3" descr="30_heke1980_326271972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0"/>
            <a:ext cx="4724400" cy="3357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8548" name="Text Box 4"/>
          <p:cNvSpPr txBox="1"/>
          <p:nvPr/>
        </p:nvSpPr>
        <p:spPr>
          <a:xfrm>
            <a:off x="0" y="3357563"/>
            <a:ext cx="9144000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>
                <a:latin typeface="楷体_GB2312" pitchFamily="49" charset="-122"/>
                <a:ea typeface="楷体_GB2312" pitchFamily="49" charset="-122"/>
              </a:rPr>
              <a:t>3</a:t>
            </a:r>
            <a:r>
              <a:rPr lang="zh-CN" altLang="en-US" sz="3200" b="1" dirty="0">
                <a:latin typeface="楷体_GB2312" pitchFamily="49" charset="-122"/>
                <a:ea typeface="楷体_GB2312" pitchFamily="49" charset="-122"/>
              </a:rPr>
              <a:t>、渔人入山后，看到桃花源怎样的生活环境？</a:t>
            </a:r>
            <a:endParaRPr lang="zh-CN" altLang="en-US" sz="3200" b="1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08549" name="Text Box 5"/>
          <p:cNvSpPr txBox="1"/>
          <p:nvPr/>
        </p:nvSpPr>
        <p:spPr>
          <a:xfrm>
            <a:off x="0" y="4292600"/>
            <a:ext cx="9144000" cy="1190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600" b="1" dirty="0">
                <a:solidFill>
                  <a:srgbClr val="0000FF"/>
                </a:solidFill>
                <a:latin typeface="Verdana" panose="020B0604030504040204" pitchFamily="34" charset="0"/>
                <a:ea typeface="黑体" panose="02010609060101010101" pitchFamily="49" charset="-122"/>
              </a:rPr>
              <a:t>土地平旷，屋舍俨然，有良田美池桑竹之属。阡陌交通，鸡犬相闻。</a:t>
            </a:r>
            <a:endParaRPr lang="zh-CN" altLang="en-US" sz="3600" b="1" dirty="0">
              <a:solidFill>
                <a:srgbClr val="0000FF"/>
              </a:solidFill>
              <a:latin typeface="Verdana" panose="020B060403050404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85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85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8" grpId="0"/>
      <p:bldP spid="10854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8130" name="Picture 2" descr="停数日，辞去。此中人语云：“不足为外人道也。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284663" cy="3716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1" name="Picture 3" descr="黄发垂髫，并怡然自乐。见渔人，乃大惊，问所从来，具答之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663" y="0"/>
            <a:ext cx="4630737" cy="3860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9572" name="Text Box 4"/>
          <p:cNvSpPr txBox="1"/>
          <p:nvPr/>
        </p:nvSpPr>
        <p:spPr>
          <a:xfrm>
            <a:off x="0" y="3716338"/>
            <a:ext cx="9144000" cy="641350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lIns="0" tIns="46800" rIns="0" bIns="46800"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文中描写桃花源里老人和小孩神情的句子</a:t>
            </a:r>
            <a:endParaRPr lang="zh-CN" altLang="en-US" sz="3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9573" name="Text Box 5"/>
          <p:cNvSpPr txBox="1"/>
          <p:nvPr/>
        </p:nvSpPr>
        <p:spPr>
          <a:xfrm>
            <a:off x="1476375" y="4508500"/>
            <a:ext cx="6335713" cy="641350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lIns="0" tIns="46800" rIns="0" bIns="46800">
            <a:spAutoFit/>
          </a:bodyPr>
          <a:p>
            <a:pPr>
              <a:spcBef>
                <a:spcPct val="50000"/>
              </a:spcBef>
            </a:pPr>
            <a:r>
              <a:rPr lang="zh-CN" altLang="en-US" sz="3600" b="1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黄发垂髫，并怡然自乐。</a:t>
            </a:r>
            <a:endParaRPr lang="zh-CN" altLang="en-US" sz="3600" b="1" dirty="0">
              <a:solidFill>
                <a:srgbClr val="0000FF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9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9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2" grpId="0" bldLvl="0" animBg="1"/>
      <p:bldP spid="109573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9154" name="Picture 5" descr="馀人各复延至其家，皆出酒食。问今是何世，乃不知有汉，无论魏晋。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284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0595" name="Text Box 3"/>
          <p:cNvSpPr txBox="1"/>
          <p:nvPr/>
        </p:nvSpPr>
        <p:spPr>
          <a:xfrm>
            <a:off x="0" y="3644900"/>
            <a:ext cx="73914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、桃花源中的人是怎样热情好客的？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0596" name="Text Box 4"/>
          <p:cNvSpPr txBox="1"/>
          <p:nvPr/>
        </p:nvSpPr>
        <p:spPr>
          <a:xfrm>
            <a:off x="647700" y="4292600"/>
            <a:ext cx="6011863" cy="2043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00FF"/>
                </a:solidFill>
                <a:latin typeface="Verdana" panose="020B0604030504040204" pitchFamily="34" charset="0"/>
                <a:ea typeface="黑体" panose="02010609060101010101" pitchFamily="49" charset="-122"/>
              </a:rPr>
              <a:t>便要还家，设酒杀鸡作食，</a:t>
            </a:r>
            <a:endParaRPr lang="zh-CN" altLang="en-US" sz="3200" b="1" dirty="0">
              <a:solidFill>
                <a:srgbClr val="0000FF"/>
              </a:solidFill>
              <a:latin typeface="Verdana" panose="020B0604030504040204" pitchFamily="34" charset="0"/>
              <a:ea typeface="黑体" panose="02010609060101010101" pitchFamily="49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00FF"/>
                </a:solidFill>
                <a:latin typeface="Verdana" panose="020B0604030504040204" pitchFamily="34" charset="0"/>
                <a:ea typeface="黑体" panose="02010609060101010101" pitchFamily="49" charset="-122"/>
              </a:rPr>
              <a:t>村中闻有此人，咸来问讯。</a:t>
            </a:r>
            <a:endParaRPr lang="zh-CN" altLang="en-US" sz="3200" b="1" dirty="0">
              <a:solidFill>
                <a:srgbClr val="0000FF"/>
              </a:solidFill>
              <a:latin typeface="Verdana" panose="020B0604030504040204" pitchFamily="34" charset="0"/>
              <a:ea typeface="黑体" panose="02010609060101010101" pitchFamily="49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00FF"/>
                </a:solidFill>
                <a:latin typeface="Verdana" panose="020B0604030504040204" pitchFamily="34" charset="0"/>
                <a:ea typeface="黑体" panose="02010609060101010101" pitchFamily="49" charset="-122"/>
              </a:rPr>
              <a:t>余人各复延至其家，皆出酒食。</a:t>
            </a:r>
            <a:endParaRPr lang="zh-CN" altLang="en-US" sz="3200" b="1" dirty="0">
              <a:solidFill>
                <a:srgbClr val="0000FF"/>
              </a:solidFill>
              <a:latin typeface="Verdana" panose="020B060403050404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05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05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5" grpId="0"/>
      <p:bldP spid="11059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7" name="图片 11265" descr="taoyongmi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68988" y="2349500"/>
            <a:ext cx="3048000" cy="3933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8" name="文本框 11266"/>
          <p:cNvSpPr txBox="1"/>
          <p:nvPr/>
        </p:nvSpPr>
        <p:spPr>
          <a:xfrm>
            <a:off x="318" y="2047558"/>
            <a:ext cx="5868987" cy="42748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>
              <a:lnSpc>
                <a:spcPct val="120000"/>
              </a:lnSpc>
            </a:pPr>
            <a:r>
              <a:rPr lang="zh-CN" altLang="en-US" sz="32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　　</a:t>
            </a:r>
            <a:r>
              <a:rPr lang="zh-CN" altLang="en-US" sz="28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陶渊明</a:t>
            </a:r>
            <a:r>
              <a:rPr lang="en-US" altLang="zh-CN" sz="28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zh-CN" altLang="en-US" sz="28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公元</a:t>
            </a:r>
            <a:r>
              <a:rPr lang="en-US" altLang="zh-CN" sz="28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365</a:t>
            </a: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—</a:t>
            </a:r>
            <a:r>
              <a:rPr lang="en-US" altLang="zh-CN" sz="28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427</a:t>
            </a:r>
            <a:r>
              <a:rPr lang="zh-CN" altLang="en-US" sz="28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年</a:t>
            </a:r>
            <a:r>
              <a:rPr lang="en-US" altLang="zh-CN" sz="28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  <a:r>
              <a:rPr lang="zh-CN" altLang="en-US" sz="28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endParaRPr lang="zh-CN" altLang="en-US" sz="2800" b="1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fontAlgn="base">
              <a:lnSpc>
                <a:spcPct val="120000"/>
              </a:lnSpc>
            </a:pPr>
            <a:r>
              <a:rPr lang="zh-CN" altLang="en-US" sz="28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字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元亮，又</a:t>
            </a:r>
            <a:r>
              <a:rPr lang="zh-CN" altLang="en-US" sz="28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名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潜</a:t>
            </a:r>
            <a:r>
              <a:rPr lang="zh-CN" altLang="en-US" sz="28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，世称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靖节先生</a:t>
            </a:r>
            <a:r>
              <a:rPr lang="zh-CN" altLang="en-US" sz="28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，因宅边曾有五棵柳树，又自号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“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五柳先生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”</a:t>
            </a:r>
            <a:r>
              <a:rPr lang="zh-CN" altLang="en-US" sz="28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。东晋著名诗人、辞赋家、散文家。陶渊明少年时代既好读六经，有大济苍生的宏愿，又厌恶世俗，热爱纯净的自然。</a:t>
            </a:r>
            <a:endParaRPr lang="zh-CN" altLang="en-US" sz="2800" b="1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fontAlgn="base"/>
            <a:r>
              <a:rPr lang="zh-CN" altLang="en-US" sz="32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endParaRPr lang="zh-CN" altLang="en-US" sz="3200" b="1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4339" name="图片 11274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620713"/>
            <a:ext cx="4105275" cy="16557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0" name="矩形 11275"/>
          <p:cNvSpPr>
            <a:spLocks noTextEdit="1"/>
          </p:cNvSpPr>
          <p:nvPr/>
        </p:nvSpPr>
        <p:spPr>
          <a:xfrm>
            <a:off x="4110038" y="1049338"/>
            <a:ext cx="2438400" cy="5889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82500" lnSpcReduction="20000"/>
          </a:bodyPr>
          <a:lstStyle/>
          <a:p>
            <a:pPr algn="ctr" fontAlgn="base"/>
            <a:r>
              <a:rPr lang="zh-CN" altLang="en-US" sz="4800" b="1" strike="noStrike" noProof="1" dirty="0">
                <a:ln w="12700" cap="flat" cmpd="sng">
                  <a:solidFill>
                    <a:srgbClr val="3333CC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8100" algn="ctr" rotWithShape="0">
                    <a:srgbClr val="9999FF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走近作者</a:t>
            </a:r>
            <a:endParaRPr lang="zh-CN" altLang="en-US" sz="4800" b="1" strike="noStrike" noProof="1" dirty="0">
              <a:ln w="12700" cap="flat" cmpd="sng">
                <a:solidFill>
                  <a:srgbClr val="3333CC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8100" algn="ctr" rotWithShape="0">
                  <a:srgbClr val="9999FF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0178" name="Picture 2" descr="自云先世避秦时乱，率妻子邑人，来此绝境，不复出焉，遂与外人间隔。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288" y="0"/>
            <a:ext cx="8229600" cy="2781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1619" name="Rectangle 3"/>
          <p:cNvSpPr/>
          <p:nvPr/>
        </p:nvSpPr>
        <p:spPr>
          <a:xfrm>
            <a:off x="0" y="3357563"/>
            <a:ext cx="9144000" cy="1066800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p>
            <a:r>
              <a:rPr lang="zh-CN" altLang="en-US" sz="3200" b="1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自云先世避秦时乱，率妻子邑人来此绝境，不复出焉；遂与外人间隔。 </a:t>
            </a:r>
            <a:endParaRPr lang="zh-CN" altLang="en-US" sz="3200" b="1" dirty="0">
              <a:solidFill>
                <a:srgbClr val="0000FF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11620" name="Rectangle 4"/>
          <p:cNvSpPr/>
          <p:nvPr/>
        </p:nvSpPr>
        <p:spPr>
          <a:xfrm>
            <a:off x="0" y="2609850"/>
            <a:ext cx="6807200" cy="641350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wrap="none" lIns="0" tIns="46800" rIns="0" bIns="46800">
            <a:spAutoFit/>
          </a:bodyPr>
          <a:p>
            <a:r>
              <a:rPr lang="en-US" altLang="zh-CN" sz="3200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6</a:t>
            </a:r>
            <a:r>
              <a:rPr lang="zh-CN" altLang="en-US" sz="32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36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桃花源人为什么来到这个地方</a:t>
            </a:r>
            <a:r>
              <a:rPr lang="en-US" altLang="zh-CN" sz="3600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?</a:t>
            </a:r>
            <a:endParaRPr lang="en-US" altLang="zh-CN" sz="3600" b="1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1621" name="Rectangle 5"/>
          <p:cNvSpPr/>
          <p:nvPr/>
        </p:nvSpPr>
        <p:spPr>
          <a:xfrm>
            <a:off x="468313" y="4508500"/>
            <a:ext cx="7991475" cy="1066800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lIns="0" tIns="46800" rIns="0" bIns="46800">
            <a:spAutoFit/>
          </a:bodyPr>
          <a:p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桃花源人的祖先为了躲避秦时的祸乱，带领妻子儿女及乡邻来到这个与世隔绝的地方。</a:t>
            </a:r>
            <a:r>
              <a:rPr lang="zh-CN" altLang="en-US" sz="3200" b="1" dirty="0">
                <a:solidFill>
                  <a:srgbClr val="0000CC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　</a:t>
            </a:r>
            <a:endParaRPr lang="zh-CN" altLang="en-US" sz="3200" b="1" dirty="0">
              <a:solidFill>
                <a:srgbClr val="0000CC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11622" name="AutoShape 6"/>
          <p:cNvSpPr/>
          <p:nvPr/>
        </p:nvSpPr>
        <p:spPr>
          <a:xfrm>
            <a:off x="250825" y="4581525"/>
            <a:ext cx="8280400" cy="792163"/>
          </a:xfrm>
          <a:prstGeom prst="bracketPair">
            <a:avLst>
              <a:gd name="adj" fmla="val 16667"/>
            </a:avLst>
          </a:prstGeom>
          <a:noFill/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  <a:effectLst>
            <a:outerShdw dist="35921" dir="2699999" algn="ctr" rotWithShape="0">
              <a:schemeClr val="bg2"/>
            </a:outerShdw>
          </a:effectLst>
        </p:spPr>
        <p:txBody>
          <a:bodyPr lIns="0" tIns="46800" rIns="0" bIns="46800" anchor="ctr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1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11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11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/>
      <p:bldP spid="111620" grpId="0" bldLvl="0" animBg="1"/>
      <p:bldP spid="111621" grpId="0" bldLvl="0" animBg="1"/>
      <p:bldP spid="111622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02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413" cy="1143000"/>
          </a:xfrm>
        </p:spPr>
        <p:txBody>
          <a:bodyPr vert="horz" wrap="square" lIns="91440" tIns="45720" rIns="91440" bIns="45720" anchor="ctr"/>
          <a:p>
            <a:pPr algn="l"/>
            <a:r>
              <a:rPr lang="en-US" altLang="zh-CN" sz="3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</a:t>
            </a:r>
            <a:r>
              <a:rPr lang="zh-CN" altLang="en-US" sz="3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 渔人一 一为具言所闻，</a:t>
            </a:r>
            <a:br>
              <a:rPr lang="zh-CN" altLang="en-US" sz="3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sz="3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桃源人为什么“皆叹惋”？ </a:t>
            </a:r>
            <a:endParaRPr lang="zh-CN" altLang="en-US" sz="30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1203" name="Rectangle 3"/>
          <p:cNvSpPr>
            <a:spLocks noGrp="1"/>
          </p:cNvSpPr>
          <p:nvPr>
            <p:ph type="body"/>
          </p:nvPr>
        </p:nvSpPr>
        <p:spPr>
          <a:xfrm>
            <a:off x="0" y="1628775"/>
            <a:ext cx="9144000" cy="2016125"/>
          </a:xfrm>
        </p:spPr>
        <p:txBody>
          <a:bodyPr vert="horz" wrap="square" lIns="91440" tIns="45720" rIns="91440" bIns="45720" anchor="t"/>
          <a:p>
            <a:pPr>
              <a:buNone/>
            </a:pPr>
            <a:r>
              <a:rPr lang="zh-CN" altLang="en-US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为桃源外的世界如此动乱，黑暗而叹惋，</a:t>
            </a:r>
            <a:endParaRPr lang="zh-CN" altLang="en-US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buNone/>
            </a:pPr>
            <a:r>
              <a:rPr lang="zh-CN" altLang="en-US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为桃源外的人没有过上安定和平的生活而叹惋。</a:t>
            </a:r>
            <a:r>
              <a:rPr lang="zh-CN" altLang="en-US" b="1" dirty="0">
                <a:solidFill>
                  <a:srgbClr val="0000FF"/>
                </a:solidFill>
                <a:ea typeface="黑体" panose="02010609060101010101" pitchFamily="49" charset="-122"/>
              </a:rPr>
              <a:t> </a:t>
            </a:r>
            <a:r>
              <a:rPr lang="zh-CN" altLang="en-US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CN" altLang="en-US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1204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708275"/>
            <a:ext cx="3430588" cy="41497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animBg="1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226" name="Rectangle 3"/>
          <p:cNvSpPr/>
          <p:nvPr/>
        </p:nvSpPr>
        <p:spPr>
          <a:xfrm>
            <a:off x="0" y="1196975"/>
            <a:ext cx="8486775" cy="641350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wrap="none" lIns="0" tIns="46800" rIns="0" bIns="46800"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8</a:t>
            </a:r>
            <a:r>
              <a:rPr lang="zh-CN" altLang="en-US" sz="36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、为什么此中人语云：</a:t>
            </a:r>
            <a:r>
              <a:rPr lang="zh-CN" altLang="en-US" sz="3600" b="1" dirty="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“</a:t>
            </a:r>
            <a:r>
              <a:rPr lang="zh-CN" altLang="en-US" sz="36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不足为外人道也</a:t>
            </a:r>
            <a:r>
              <a:rPr lang="zh-CN" altLang="en-US" sz="3600" b="1" dirty="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”</a:t>
            </a:r>
            <a:endParaRPr lang="zh-CN" altLang="en-US" sz="3600" b="1" dirty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2227" name="Rectangle 6"/>
          <p:cNvSpPr/>
          <p:nvPr/>
        </p:nvSpPr>
        <p:spPr>
          <a:xfrm>
            <a:off x="0" y="3500438"/>
            <a:ext cx="9144000" cy="119062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p>
            <a:pPr eaLnBrk="0" hangingPunct="0"/>
            <a:r>
              <a:rPr lang="zh-CN" altLang="en-US" sz="3600" b="1" dirty="0">
                <a:solidFill>
                  <a:srgbClr val="FF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也为下文再寻桃源不得埋下伏笔。</a:t>
            </a:r>
            <a:r>
              <a:rPr lang="zh-CN" altLang="en-US" sz="3600" b="1" dirty="0">
                <a:solidFill>
                  <a:srgbClr val="FF3399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 </a:t>
            </a:r>
            <a:r>
              <a:rPr lang="zh-CN" altLang="en-US" sz="3600" b="1" dirty="0">
                <a:solidFill>
                  <a:srgbClr val="FF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br>
              <a:rPr lang="zh-CN" altLang="en-US" sz="3600" b="1" dirty="0">
                <a:solidFill>
                  <a:srgbClr val="FF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endParaRPr lang="zh-CN" altLang="en-US" sz="3600" b="1" dirty="0">
              <a:solidFill>
                <a:srgbClr val="FF3399"/>
              </a:solidFill>
              <a:latin typeface="Arial Black" panose="020B0A04020102020204" pitchFamily="34" charset="0"/>
              <a:ea typeface="黑体" panose="02010609060101010101" pitchFamily="49" charset="-122"/>
            </a:endParaRPr>
          </a:p>
        </p:txBody>
      </p:sp>
      <p:sp>
        <p:nvSpPr>
          <p:cNvPr id="52228" name="Rectangle 8"/>
          <p:cNvSpPr/>
          <p:nvPr/>
        </p:nvSpPr>
        <p:spPr>
          <a:xfrm>
            <a:off x="0" y="2060575"/>
            <a:ext cx="8442325" cy="11906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3600" b="1" dirty="0">
                <a:solidFill>
                  <a:srgbClr val="0000FF"/>
                </a:solidFill>
                <a:latin typeface="Arial Black" panose="020B0A04020102020204" pitchFamily="34" charset="0"/>
                <a:ea typeface="黑体" panose="02010609060101010101" pitchFamily="49" charset="-122"/>
              </a:rPr>
              <a:t>因为他们害怕世人知道桃花源这个地方，</a:t>
            </a:r>
            <a:endParaRPr lang="zh-CN" altLang="en-US" sz="3600" b="1" dirty="0">
              <a:solidFill>
                <a:srgbClr val="0000FF"/>
              </a:solidFill>
              <a:latin typeface="Arial Black" panose="020B0A04020102020204" pitchFamily="34" charset="0"/>
              <a:ea typeface="黑体" panose="02010609060101010101" pitchFamily="49" charset="-122"/>
            </a:endParaRPr>
          </a:p>
          <a:p>
            <a:r>
              <a:rPr lang="zh-CN" altLang="en-US" sz="3600" b="1" dirty="0">
                <a:solidFill>
                  <a:srgbClr val="0000FF"/>
                </a:solidFill>
                <a:latin typeface="Arial Black" panose="020B0A04020102020204" pitchFamily="34" charset="0"/>
                <a:ea typeface="黑体" panose="02010609060101010101" pitchFamily="49" charset="-122"/>
              </a:rPr>
              <a:t>扰乱、破坏他们和平安宁的生活</a:t>
            </a:r>
            <a:endParaRPr lang="zh-CN" altLang="en-US" sz="3600" b="1" dirty="0">
              <a:solidFill>
                <a:srgbClr val="0000FF"/>
              </a:solidFill>
              <a:latin typeface="Arial Black" panose="020B0A040201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8" grpId="0"/>
      <p:bldP spid="5222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3250" name="Picture 2" descr="寻找桃花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851275" cy="35004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1" name="Rectangle 6"/>
          <p:cNvSpPr/>
          <p:nvPr/>
        </p:nvSpPr>
        <p:spPr>
          <a:xfrm>
            <a:off x="3851275" y="473710"/>
            <a:ext cx="5189220" cy="2553335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>
                <a:latin typeface="黑体" panose="02010609060101010101" pitchFamily="49" charset="-122"/>
                <a:ea typeface="黑体" panose="02010609060101010101" pitchFamily="49" charset="-122"/>
              </a:rPr>
              <a:t>9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、渔人离开桃花源，</a:t>
            </a:r>
            <a:r>
              <a:rPr lang="zh-CN" altLang="en-US" sz="3200" b="1" dirty="0">
                <a:latin typeface="Arial" panose="020B0604020202020204" pitchFamily="34" charset="0"/>
                <a:ea typeface="黑体" panose="02010609060101010101" pitchFamily="49" charset="-122"/>
              </a:rPr>
              <a:t>“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便扶向路</a:t>
            </a:r>
            <a:r>
              <a:rPr lang="zh-CN" altLang="en-US" sz="3200" b="1" dirty="0">
                <a:latin typeface="Arial" panose="020B0604020202020204" pitchFamily="34" charset="0"/>
                <a:ea typeface="黑体" panose="02010609060101010101" pitchFamily="49" charset="-122"/>
              </a:rPr>
              <a:t>”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，又</a:t>
            </a:r>
            <a:r>
              <a:rPr lang="zh-CN" altLang="en-US" sz="3200" b="1" dirty="0">
                <a:latin typeface="Arial" panose="020B0604020202020204" pitchFamily="34" charset="0"/>
                <a:ea typeface="黑体" panose="02010609060101010101" pitchFamily="49" charset="-122"/>
              </a:rPr>
              <a:t>“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处处志之</a:t>
            </a:r>
            <a:r>
              <a:rPr lang="zh-CN" altLang="en-US" sz="3200" b="1" dirty="0">
                <a:latin typeface="Arial" panose="020B0604020202020204" pitchFamily="34" charset="0"/>
                <a:ea typeface="黑体" panose="02010609060101010101" pitchFamily="49" charset="-122"/>
              </a:rPr>
              <a:t>”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，而后来</a:t>
            </a:r>
            <a:r>
              <a:rPr lang="zh-CN" altLang="en-US" sz="3200" b="1" dirty="0">
                <a:latin typeface="Arial" panose="020B0604020202020204" pitchFamily="34" charset="0"/>
                <a:ea typeface="黑体" panose="02010609060101010101" pitchFamily="49" charset="-122"/>
              </a:rPr>
              <a:t>“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寻向所志</a:t>
            </a:r>
            <a:r>
              <a:rPr lang="zh-CN" altLang="en-US" sz="3200" b="1" dirty="0">
                <a:latin typeface="Arial" panose="020B0604020202020204" pitchFamily="34" charset="0"/>
                <a:ea typeface="黑体" panose="02010609060101010101" pitchFamily="49" charset="-122"/>
              </a:rPr>
              <a:t>”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，却</a:t>
            </a:r>
            <a:r>
              <a:rPr lang="zh-CN" altLang="en-US" sz="3200" b="1" dirty="0">
                <a:latin typeface="Arial" panose="020B0604020202020204" pitchFamily="34" charset="0"/>
                <a:ea typeface="黑体" panose="02010609060101010101" pitchFamily="49" charset="-122"/>
              </a:rPr>
              <a:t>“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不复得路</a:t>
            </a:r>
            <a:r>
              <a:rPr lang="zh-CN" altLang="en-US" sz="3200" b="1" dirty="0">
                <a:latin typeface="Arial" panose="020B0604020202020204" pitchFamily="34" charset="0"/>
                <a:ea typeface="黑体" panose="02010609060101010101" pitchFamily="49" charset="-122"/>
              </a:rPr>
              <a:t>”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。作者这样写的目的是什么</a:t>
            </a:r>
            <a:r>
              <a:rPr lang="en-US" altLang="zh-CN" sz="3200" b="1">
                <a:latin typeface="黑体" panose="02010609060101010101" pitchFamily="49" charset="-122"/>
                <a:ea typeface="黑体" panose="02010609060101010101" pitchFamily="49" charset="-122"/>
              </a:rPr>
              <a:t>?</a:t>
            </a:r>
            <a:endParaRPr lang="en-US" altLang="zh-CN" sz="32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3252" name="Rectangle 8"/>
          <p:cNvSpPr/>
          <p:nvPr/>
        </p:nvSpPr>
        <p:spPr>
          <a:xfrm>
            <a:off x="0" y="3573463"/>
            <a:ext cx="9567863" cy="15541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3200" b="1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作者这样写的目的是使人觉得桃花源是一个似有</a:t>
            </a:r>
            <a:endParaRPr lang="zh-CN" altLang="en-US" sz="3200" b="1" dirty="0">
              <a:solidFill>
                <a:srgbClr val="0000FF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r>
              <a:rPr lang="zh-CN" altLang="en-US" sz="3200" b="1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而无、似真而幻的所在，暗示桃花源是虚构的境界。</a:t>
            </a:r>
            <a:endParaRPr lang="zh-CN" altLang="en-US" sz="3200" b="1" dirty="0">
              <a:solidFill>
                <a:srgbClr val="0000FF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endParaRPr lang="zh-CN" altLang="en-US" sz="3200" b="1" dirty="0">
              <a:solidFill>
                <a:srgbClr val="0000FF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53253" name="Rectangle 10"/>
          <p:cNvSpPr/>
          <p:nvPr/>
        </p:nvSpPr>
        <p:spPr>
          <a:xfrm>
            <a:off x="0" y="4724400"/>
            <a:ext cx="5080000" cy="5794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3200" b="1" dirty="0">
                <a:solidFill>
                  <a:srgbClr val="FF3399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同时增加文章的神秘色彩。</a:t>
            </a:r>
            <a:endParaRPr lang="zh-CN" altLang="en-US" sz="3200" b="1" dirty="0">
              <a:solidFill>
                <a:srgbClr val="FF3399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4033" name="文本框 40961"/>
          <p:cNvSpPr txBox="1"/>
          <p:nvPr/>
        </p:nvSpPr>
        <p:spPr>
          <a:xfrm>
            <a:off x="762000" y="2954338"/>
            <a:ext cx="1981200" cy="1168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fontAlgn="base">
              <a:spcBef>
                <a:spcPct val="50000"/>
              </a:spcBef>
            </a:pP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桃花源</a:t>
            </a:r>
            <a:endParaRPr lang="zh-CN" altLang="en-US" sz="2800" b="1" dirty="0">
              <a:solidFill>
                <a:srgbClr val="0000CC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 fontAlgn="base">
              <a:spcBef>
                <a:spcPct val="50000"/>
              </a:spcBef>
            </a:pPr>
            <a:r>
              <a:rPr lang="en-US" altLang="zh-CN" sz="2800" b="1">
                <a:solidFill>
                  <a:srgbClr val="0000C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</a:t>
            </a: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理想社会</a:t>
            </a:r>
            <a:r>
              <a:rPr lang="en-US" altLang="zh-CN" sz="2800" b="1">
                <a:solidFill>
                  <a:srgbClr val="0000C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) </a:t>
            </a:r>
            <a:endParaRPr lang="en-US" altLang="zh-CN" sz="2800" b="1">
              <a:solidFill>
                <a:srgbClr val="0000CC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4034" name="左大括号 40962"/>
          <p:cNvSpPr/>
          <p:nvPr/>
        </p:nvSpPr>
        <p:spPr>
          <a:xfrm>
            <a:off x="2708275" y="1676400"/>
            <a:ext cx="263525" cy="3733800"/>
          </a:xfrm>
          <a:prstGeom prst="leftBrace">
            <a:avLst>
              <a:gd name="adj1" fmla="val 117809"/>
              <a:gd name="adj2" fmla="val 50000"/>
            </a:avLst>
          </a:prstGeom>
          <a:noFill/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pPr fontAlgn="base"/>
            <a:endParaRPr lang="zh-CN" altLang="en-US" sz="1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40963"/>
          <p:cNvGrpSpPr/>
          <p:nvPr/>
        </p:nvGrpSpPr>
        <p:grpSpPr>
          <a:xfrm>
            <a:off x="3048000" y="1447800"/>
            <a:ext cx="4419600" cy="1219200"/>
            <a:chOff x="0" y="0"/>
            <a:chExt cx="2784" cy="768"/>
          </a:xfrm>
        </p:grpSpPr>
        <p:sp>
          <p:nvSpPr>
            <p:cNvPr id="44036" name="左大括号 40964"/>
            <p:cNvSpPr/>
            <p:nvPr/>
          </p:nvSpPr>
          <p:spPr>
            <a:xfrm>
              <a:off x="576" y="48"/>
              <a:ext cx="192" cy="720"/>
            </a:xfrm>
            <a:prstGeom prst="leftBrace">
              <a:avLst>
                <a:gd name="adj1" fmla="val 31250"/>
                <a:gd name="adj2" fmla="val 50000"/>
              </a:avLst>
            </a:prstGeom>
            <a:noFill/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fontAlgn="base"/>
              <a:endParaRPr lang="zh-CN" altLang="en-US" sz="1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44037" name="组合 40965"/>
            <p:cNvGrpSpPr/>
            <p:nvPr/>
          </p:nvGrpSpPr>
          <p:grpSpPr>
            <a:xfrm>
              <a:off x="0" y="0"/>
              <a:ext cx="2784" cy="722"/>
              <a:chOff x="0" y="0"/>
              <a:chExt cx="2784" cy="722"/>
            </a:xfrm>
          </p:grpSpPr>
          <p:sp>
            <p:nvSpPr>
              <p:cNvPr id="44038" name="文本框 40966"/>
              <p:cNvSpPr txBox="1"/>
              <p:nvPr/>
            </p:nvSpPr>
            <p:spPr>
              <a:xfrm>
                <a:off x="0" y="288"/>
                <a:ext cx="1152" cy="32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 fontAlgn="base">
                  <a:spcBef>
                    <a:spcPct val="50000"/>
                  </a:spcBef>
                </a:pPr>
                <a:r>
                  <a:rPr lang="zh-CN" altLang="en-US" sz="2800" b="1" dirty="0">
                    <a:solidFill>
                      <a:srgbClr val="0066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发现</a:t>
                </a:r>
                <a:r>
                  <a:rPr lang="zh-CN" altLang="en-US" sz="24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 </a:t>
                </a:r>
                <a:endParaRPr lang="zh-CN" altLang="en-US" sz="2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44039" name="文本框 40967"/>
              <p:cNvSpPr txBox="1"/>
              <p:nvPr/>
            </p:nvSpPr>
            <p:spPr>
              <a:xfrm>
                <a:off x="864" y="0"/>
                <a:ext cx="1920" cy="29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 fontAlgn="base">
                  <a:spcBef>
                    <a:spcPct val="50000"/>
                  </a:spcBef>
                </a:pPr>
                <a:r>
                  <a:rPr lang="zh-CN" altLang="en-US" sz="2400" b="1" dirty="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鲜美  缤纷 </a:t>
                </a:r>
                <a:endParaRPr lang="zh-CN" altLang="en-US" sz="24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44040" name="文本框 40968"/>
              <p:cNvSpPr txBox="1"/>
              <p:nvPr/>
            </p:nvSpPr>
            <p:spPr>
              <a:xfrm>
                <a:off x="816" y="432"/>
                <a:ext cx="1536" cy="29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 fontAlgn="base">
                  <a:spcBef>
                    <a:spcPct val="50000"/>
                  </a:spcBef>
                </a:pPr>
                <a:r>
                  <a:rPr lang="zh-CN" altLang="en-US" sz="2400" b="1" dirty="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忘</a:t>
                </a:r>
                <a:r>
                  <a:rPr lang="en-US" altLang="zh-CN" sz="2400" b="1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→</a:t>
                </a:r>
                <a:r>
                  <a:rPr lang="zh-CN" altLang="en-US" sz="2400" b="1" dirty="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逢</a:t>
                </a:r>
                <a:r>
                  <a:rPr lang="en-US" altLang="zh-CN" sz="2400" b="1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→</a:t>
                </a:r>
                <a:r>
                  <a:rPr lang="zh-CN" altLang="en-US" sz="2400" b="1" dirty="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异</a:t>
                </a:r>
                <a:r>
                  <a:rPr lang="en-US" altLang="zh-CN" sz="2400" b="1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→ </a:t>
                </a:r>
                <a:r>
                  <a:rPr lang="zh-CN" altLang="en-US" sz="2400" b="1" dirty="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穷 </a:t>
                </a:r>
                <a:endParaRPr lang="zh-CN" altLang="en-US" sz="24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</p:grpSp>
      <p:grpSp>
        <p:nvGrpSpPr>
          <p:cNvPr id="4" name="组合 40969"/>
          <p:cNvGrpSpPr/>
          <p:nvPr/>
        </p:nvGrpSpPr>
        <p:grpSpPr>
          <a:xfrm>
            <a:off x="3048000" y="2971800"/>
            <a:ext cx="5127625" cy="1146175"/>
            <a:chOff x="0" y="0"/>
            <a:chExt cx="3230" cy="722"/>
          </a:xfrm>
        </p:grpSpPr>
        <p:sp>
          <p:nvSpPr>
            <p:cNvPr id="44042" name="左大括号 40970"/>
            <p:cNvSpPr/>
            <p:nvPr/>
          </p:nvSpPr>
          <p:spPr>
            <a:xfrm>
              <a:off x="576" y="0"/>
              <a:ext cx="192" cy="720"/>
            </a:xfrm>
            <a:prstGeom prst="leftBrace">
              <a:avLst>
                <a:gd name="adj1" fmla="val 31250"/>
                <a:gd name="adj2" fmla="val 50000"/>
              </a:avLst>
            </a:prstGeom>
            <a:noFill/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fontAlgn="base"/>
              <a:endParaRPr lang="zh-CN" altLang="en-US" sz="1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44043" name="组合 40971"/>
            <p:cNvGrpSpPr/>
            <p:nvPr/>
          </p:nvGrpSpPr>
          <p:grpSpPr>
            <a:xfrm>
              <a:off x="0" y="0"/>
              <a:ext cx="3230" cy="722"/>
              <a:chOff x="0" y="0"/>
              <a:chExt cx="3230" cy="722"/>
            </a:xfrm>
          </p:grpSpPr>
          <p:sp>
            <p:nvSpPr>
              <p:cNvPr id="44044" name="文本框 40972"/>
              <p:cNvSpPr txBox="1"/>
              <p:nvPr/>
            </p:nvSpPr>
            <p:spPr>
              <a:xfrm>
                <a:off x="0" y="192"/>
                <a:ext cx="672" cy="32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 fontAlgn="base">
                  <a:spcBef>
                    <a:spcPct val="50000"/>
                  </a:spcBef>
                </a:pPr>
                <a:r>
                  <a:rPr lang="zh-CN" altLang="en-US" sz="2800" b="1" dirty="0">
                    <a:solidFill>
                      <a:srgbClr val="0066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进访</a:t>
                </a:r>
                <a:endParaRPr lang="zh-CN" altLang="en-US" sz="2800" b="1" dirty="0">
                  <a:solidFill>
                    <a:srgbClr val="0066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44045" name="文本框 40973"/>
              <p:cNvSpPr txBox="1"/>
              <p:nvPr/>
            </p:nvSpPr>
            <p:spPr>
              <a:xfrm>
                <a:off x="816" y="0"/>
                <a:ext cx="2414" cy="29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p>
                <a:pPr fontAlgn="base">
                  <a:spcBef>
                    <a:spcPct val="50000"/>
                  </a:spcBef>
                </a:pPr>
                <a:r>
                  <a:rPr lang="zh-CN" altLang="en-US" sz="2400" b="1" dirty="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平旷  俨然  良田美池桑竹 </a:t>
                </a:r>
                <a:endParaRPr lang="zh-CN" altLang="en-US" sz="24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44046" name="文本框 40974"/>
              <p:cNvSpPr txBox="1"/>
              <p:nvPr/>
            </p:nvSpPr>
            <p:spPr>
              <a:xfrm>
                <a:off x="816" y="432"/>
                <a:ext cx="1536" cy="29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 fontAlgn="base">
                  <a:spcBef>
                    <a:spcPct val="50000"/>
                  </a:spcBef>
                </a:pPr>
                <a:r>
                  <a:rPr lang="zh-CN" altLang="en-US" sz="2400" b="1" dirty="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怡然  大惊  叹惋 </a:t>
                </a:r>
                <a:endParaRPr lang="zh-CN" altLang="en-US" sz="24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</p:grpSp>
      <p:grpSp>
        <p:nvGrpSpPr>
          <p:cNvPr id="6" name="组合 40975"/>
          <p:cNvGrpSpPr/>
          <p:nvPr/>
        </p:nvGrpSpPr>
        <p:grpSpPr>
          <a:xfrm>
            <a:off x="3124200" y="4495800"/>
            <a:ext cx="4876800" cy="1146175"/>
            <a:chOff x="0" y="0"/>
            <a:chExt cx="3072" cy="722"/>
          </a:xfrm>
        </p:grpSpPr>
        <p:sp>
          <p:nvSpPr>
            <p:cNvPr id="44048" name="左大括号 40976"/>
            <p:cNvSpPr/>
            <p:nvPr/>
          </p:nvSpPr>
          <p:spPr>
            <a:xfrm>
              <a:off x="576" y="0"/>
              <a:ext cx="192" cy="720"/>
            </a:xfrm>
            <a:prstGeom prst="leftBrace">
              <a:avLst>
                <a:gd name="adj1" fmla="val 31250"/>
                <a:gd name="adj2" fmla="val 50000"/>
              </a:avLst>
            </a:prstGeom>
            <a:noFill/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fontAlgn="base"/>
              <a:endParaRPr lang="zh-CN" altLang="en-US" sz="1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44049" name="组合 40977"/>
            <p:cNvGrpSpPr/>
            <p:nvPr/>
          </p:nvGrpSpPr>
          <p:grpSpPr>
            <a:xfrm>
              <a:off x="0" y="0"/>
              <a:ext cx="3072" cy="722"/>
              <a:chOff x="0" y="0"/>
              <a:chExt cx="3072" cy="722"/>
            </a:xfrm>
          </p:grpSpPr>
          <p:sp>
            <p:nvSpPr>
              <p:cNvPr id="44050" name="文本框 40978"/>
              <p:cNvSpPr txBox="1"/>
              <p:nvPr/>
            </p:nvSpPr>
            <p:spPr>
              <a:xfrm>
                <a:off x="0" y="192"/>
                <a:ext cx="672" cy="32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 fontAlgn="base">
                  <a:spcBef>
                    <a:spcPct val="50000"/>
                  </a:spcBef>
                </a:pPr>
                <a:r>
                  <a:rPr lang="zh-CN" altLang="en-US" sz="2800" b="1" dirty="0">
                    <a:solidFill>
                      <a:srgbClr val="0066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再寻</a:t>
                </a:r>
                <a:r>
                  <a:rPr lang="zh-CN" altLang="en-US" sz="24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 </a:t>
                </a:r>
                <a:endParaRPr lang="zh-CN" altLang="en-US" sz="2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44051" name="文本框 40979"/>
              <p:cNvSpPr txBox="1"/>
              <p:nvPr/>
            </p:nvSpPr>
            <p:spPr>
              <a:xfrm>
                <a:off x="816" y="0"/>
                <a:ext cx="2256" cy="29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 fontAlgn="base">
                  <a:spcBef>
                    <a:spcPct val="50000"/>
                  </a:spcBef>
                </a:pPr>
                <a:r>
                  <a:rPr lang="zh-CN" altLang="en-US" sz="2400" b="1" dirty="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处处志之 </a:t>
                </a:r>
                <a:endParaRPr lang="zh-CN" altLang="en-US" sz="24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44052" name="文本框 40980"/>
              <p:cNvSpPr txBox="1"/>
              <p:nvPr/>
            </p:nvSpPr>
            <p:spPr>
              <a:xfrm>
                <a:off x="816" y="432"/>
                <a:ext cx="1536" cy="29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 fontAlgn="base">
                  <a:spcBef>
                    <a:spcPct val="50000"/>
                  </a:spcBef>
                </a:pPr>
                <a:r>
                  <a:rPr lang="zh-CN" altLang="en-US" sz="2400" b="1" dirty="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遂迷  未果 </a:t>
                </a:r>
                <a:endParaRPr lang="zh-CN" altLang="en-US" sz="24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</p:grpSp>
      <p:sp>
        <p:nvSpPr>
          <p:cNvPr id="44053" name="文本框 40981">
            <a:hlinkClick r:id="rId1" action="ppaction://hlinksldjump"/>
          </p:cNvPr>
          <p:cNvSpPr txBox="1"/>
          <p:nvPr/>
        </p:nvSpPr>
        <p:spPr>
          <a:xfrm>
            <a:off x="5943600" y="6248400"/>
            <a:ext cx="9144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fontAlgn="base">
              <a:spcBef>
                <a:spcPct val="50000"/>
              </a:spcBef>
            </a:pPr>
            <a:r>
              <a:rPr lang="en-US" altLang="zh-CN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endParaRPr lang="en-US" altLang="zh-CN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4054" name="文本框 40982">
            <a:hlinkClick r:id="rId2" action="ppaction://hlinksldjump"/>
          </p:cNvPr>
          <p:cNvSpPr txBox="1"/>
          <p:nvPr/>
        </p:nvSpPr>
        <p:spPr>
          <a:xfrm>
            <a:off x="7315200" y="6248400"/>
            <a:ext cx="762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fontAlgn="base">
              <a:spcBef>
                <a:spcPct val="50000"/>
              </a:spcBef>
            </a:pPr>
            <a:r>
              <a:rPr lang="en-US" altLang="zh-CN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8</a:t>
            </a:r>
            <a:endParaRPr lang="en-US" altLang="zh-CN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4055" name="文本框 40983">
            <a:hlinkClick r:id="rId3" action="ppaction://hlinksldjump"/>
          </p:cNvPr>
          <p:cNvSpPr txBox="1"/>
          <p:nvPr/>
        </p:nvSpPr>
        <p:spPr>
          <a:xfrm>
            <a:off x="8458200" y="6248400"/>
            <a:ext cx="6858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fontAlgn="base">
              <a:spcBef>
                <a:spcPct val="50000"/>
              </a:spcBef>
            </a:pPr>
            <a:r>
              <a:rPr lang="en-US" altLang="zh-CN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9</a:t>
            </a:r>
            <a:endParaRPr lang="en-US" altLang="zh-CN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4056" name="MH_SubTitle_4"/>
          <p:cNvSpPr txBox="1"/>
          <p:nvPr/>
        </p:nvSpPr>
        <p:spPr>
          <a:xfrm>
            <a:off x="582295" y="276860"/>
            <a:ext cx="1548765" cy="16287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lIns="90170" tIns="46990" rIns="90170" bIns="46990" anchor="ctr"/>
          <a:p>
            <a:pPr fontAlgn="base">
              <a:lnSpc>
                <a:spcPct val="110000"/>
              </a:lnSpc>
            </a:pPr>
            <a:r>
              <a:rPr lang="zh-CN" altLang="en-US" sz="4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课堂小结</a:t>
            </a:r>
            <a:endParaRPr lang="zh-CN" altLang="en-US" sz="4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6" name="Rectangle 2"/>
          <p:cNvSpPr/>
          <p:nvPr/>
        </p:nvSpPr>
        <p:spPr>
          <a:xfrm>
            <a:off x="-317" y="1052513"/>
            <a:ext cx="9144000" cy="51822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>
              <a:lnSpc>
                <a:spcPct val="80000"/>
              </a:lnSpc>
              <a:spcBef>
                <a:spcPct val="50000"/>
              </a:spcBef>
            </a:pPr>
            <a:r>
              <a:rPr lang="en-US" altLang="zh-CN" sz="2400" b="1">
                <a:solidFill>
                  <a:srgbClr val="D6009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一、填空：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base">
              <a:lnSpc>
                <a:spcPct val="80000"/>
              </a:lnSpc>
              <a:spcBef>
                <a:spcPct val="50000"/>
              </a:spcBef>
            </a:pPr>
            <a:r>
              <a:rPr lang="zh-CN" altLang="en-US" sz="2400" b="1" dirty="0">
                <a:solidFill>
                  <a:srgbClr val="D6009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桃花源记</a:t>
            </a:r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》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选自</a:t>
            </a:r>
            <a:r>
              <a:rPr lang="zh-CN" altLang="en-US" sz="2400" b="1" u="sng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，作者是</a:t>
            </a:r>
            <a:r>
              <a:rPr lang="zh-CN" altLang="en-US" sz="2400" b="1" u="sng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lang="zh-CN" altLang="en-US" sz="2400" b="1" u="sng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时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base">
              <a:lnSpc>
                <a:spcPct val="80000"/>
              </a:lnSpc>
              <a:spcBef>
                <a:spcPct val="5000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著名诗人。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base">
              <a:lnSpc>
                <a:spcPct val="80000"/>
              </a:lnSpc>
              <a:spcBef>
                <a:spcPct val="5000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课文以 </a:t>
            </a:r>
            <a:r>
              <a:rPr lang="zh-CN" altLang="en-US" sz="2400" b="1" u="sng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为线索，写渔人  </a:t>
            </a:r>
            <a:r>
              <a:rPr lang="zh-CN" altLang="en-US" sz="2400" b="1" u="sng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altLang="en-US" sz="2400" b="1" u="sng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endParaRPr lang="zh-CN" altLang="en-US" sz="2400" b="1" u="sng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base">
              <a:lnSpc>
                <a:spcPct val="80000"/>
              </a:lnSpc>
              <a:spcBef>
                <a:spcPct val="5000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2400" b="1" u="sng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altLang="en-US" sz="2400" b="1" u="sng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altLang="en-US" sz="2400" b="1" u="sng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桃花源的情形。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base">
              <a:lnSpc>
                <a:spcPct val="80000"/>
              </a:lnSpc>
              <a:spcBef>
                <a:spcPct val="5000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二、在括号内填入省略的成分。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base">
              <a:lnSpc>
                <a:spcPct val="80000"/>
              </a:lnSpc>
              <a:spcBef>
                <a:spcPct val="5000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（   ）见渔人，乃大惊，问（   ）所从来，（  ）具答之。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base">
              <a:lnSpc>
                <a:spcPct val="80000"/>
              </a:lnSpc>
              <a:spcBef>
                <a:spcPct val="5000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（   ）便要（   ）还家，设酒杀鸡作食。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base">
              <a:lnSpc>
                <a:spcPct val="80000"/>
              </a:lnSpc>
              <a:spcBef>
                <a:spcPct val="5000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此人一一为（    ）具言所闻，（   ）皆叹惋。余人各复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base">
              <a:lnSpc>
                <a:spcPct val="80000"/>
              </a:lnSpc>
              <a:spcBef>
                <a:spcPct val="5000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延（   ）至其家，皆出酒食。（     ）停数日，辞去。 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base">
              <a:lnSpc>
                <a:spcPct val="80000"/>
              </a:lnSpc>
              <a:spcBef>
                <a:spcPct val="5000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</a:t>
            </a:r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、渔人         </a:t>
            </a:r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、桃花源人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1987" name="Text Box 3"/>
          <p:cNvSpPr txBox="1"/>
          <p:nvPr/>
        </p:nvSpPr>
        <p:spPr>
          <a:xfrm>
            <a:off x="3248025" y="1485900"/>
            <a:ext cx="2016125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>
              <a:spcBef>
                <a:spcPct val="50000"/>
              </a:spcBef>
            </a:pPr>
            <a:r>
              <a:rPr lang="en-US" altLang="zh-CN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陶渊明集</a:t>
            </a:r>
            <a:r>
              <a:rPr lang="en-US" altLang="zh-CN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》</a:t>
            </a:r>
            <a:endParaRPr lang="en-US" altLang="zh-CN" sz="20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988" name="Text Box 4"/>
          <p:cNvSpPr txBox="1"/>
          <p:nvPr/>
        </p:nvSpPr>
        <p:spPr>
          <a:xfrm>
            <a:off x="7384415" y="1485900"/>
            <a:ext cx="762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>
              <a:spcBef>
                <a:spcPct val="500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东晋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989" name="Text Box 5"/>
          <p:cNvSpPr txBox="1"/>
          <p:nvPr/>
        </p:nvSpPr>
        <p:spPr>
          <a:xfrm>
            <a:off x="5949633" y="1485900"/>
            <a:ext cx="12192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>
              <a:spcBef>
                <a:spcPct val="500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陶渊明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990" name="Text Box 7"/>
          <p:cNvSpPr txBox="1"/>
          <p:nvPr/>
        </p:nvSpPr>
        <p:spPr>
          <a:xfrm>
            <a:off x="7460298" y="2420938"/>
            <a:ext cx="8382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>
              <a:spcBef>
                <a:spcPct val="500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发现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991" name="Text Box 8"/>
          <p:cNvSpPr txBox="1"/>
          <p:nvPr/>
        </p:nvSpPr>
        <p:spPr>
          <a:xfrm>
            <a:off x="179388" y="2854325"/>
            <a:ext cx="762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>
              <a:spcBef>
                <a:spcPct val="500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访问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992" name="Text Box 9"/>
          <p:cNvSpPr txBox="1"/>
          <p:nvPr/>
        </p:nvSpPr>
        <p:spPr>
          <a:xfrm>
            <a:off x="1260475" y="2854325"/>
            <a:ext cx="8382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>
              <a:spcBef>
                <a:spcPct val="500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离开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993" name="Text Box 10"/>
          <p:cNvSpPr txBox="1"/>
          <p:nvPr/>
        </p:nvSpPr>
        <p:spPr>
          <a:xfrm>
            <a:off x="2555875" y="2854325"/>
            <a:ext cx="9906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>
              <a:spcBef>
                <a:spcPct val="500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寻找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994" name="Text Box 11"/>
          <p:cNvSpPr txBox="1"/>
          <p:nvPr/>
        </p:nvSpPr>
        <p:spPr>
          <a:xfrm>
            <a:off x="1901825" y="2420938"/>
            <a:ext cx="27432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>
              <a:spcBef>
                <a:spcPct val="500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渔人进出桃花源的行踪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995" name="Text Box 17"/>
          <p:cNvSpPr txBox="1"/>
          <p:nvPr/>
        </p:nvSpPr>
        <p:spPr>
          <a:xfrm>
            <a:off x="4560888" y="3789363"/>
            <a:ext cx="381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>
              <a:spcBef>
                <a:spcPct val="50000"/>
              </a:spcBef>
            </a:pP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endParaRPr lang="en-US" altLang="zh-CN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996" name="Text Box 24"/>
          <p:cNvSpPr txBox="1"/>
          <p:nvPr/>
        </p:nvSpPr>
        <p:spPr>
          <a:xfrm>
            <a:off x="955675" y="3836988"/>
            <a:ext cx="304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>
              <a:spcBef>
                <a:spcPct val="50000"/>
              </a:spcBef>
            </a:pP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endParaRPr lang="en-US" altLang="zh-CN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998" name="Text Box 17"/>
          <p:cNvSpPr txBox="1"/>
          <p:nvPr/>
        </p:nvSpPr>
        <p:spPr>
          <a:xfrm>
            <a:off x="6645275" y="3789363"/>
            <a:ext cx="381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>
              <a:spcBef>
                <a:spcPct val="50000"/>
              </a:spcBef>
            </a:pP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endParaRPr lang="en-US" altLang="zh-CN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999" name="Text Box 17"/>
          <p:cNvSpPr txBox="1"/>
          <p:nvPr/>
        </p:nvSpPr>
        <p:spPr>
          <a:xfrm>
            <a:off x="2374900" y="4246563"/>
            <a:ext cx="381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>
              <a:spcBef>
                <a:spcPct val="50000"/>
              </a:spcBef>
            </a:pP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endParaRPr lang="en-US" altLang="zh-CN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000" name="Text Box 17"/>
          <p:cNvSpPr txBox="1"/>
          <p:nvPr/>
        </p:nvSpPr>
        <p:spPr>
          <a:xfrm>
            <a:off x="2606675" y="4772025"/>
            <a:ext cx="381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>
              <a:spcBef>
                <a:spcPct val="50000"/>
              </a:spcBef>
            </a:pP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endParaRPr lang="en-US" altLang="zh-CN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001" name="Text Box 17"/>
          <p:cNvSpPr txBox="1"/>
          <p:nvPr/>
        </p:nvSpPr>
        <p:spPr>
          <a:xfrm>
            <a:off x="719138" y="5229225"/>
            <a:ext cx="381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>
              <a:spcBef>
                <a:spcPct val="50000"/>
              </a:spcBef>
            </a:pP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endParaRPr lang="en-US" altLang="zh-CN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002" name="Text Box 17"/>
          <p:cNvSpPr txBox="1"/>
          <p:nvPr/>
        </p:nvSpPr>
        <p:spPr>
          <a:xfrm>
            <a:off x="4473575" y="5229225"/>
            <a:ext cx="381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>
              <a:spcBef>
                <a:spcPct val="50000"/>
              </a:spcBef>
            </a:pP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endParaRPr lang="en-US" altLang="zh-CN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003" name="Text Box 24"/>
          <p:cNvSpPr txBox="1"/>
          <p:nvPr/>
        </p:nvSpPr>
        <p:spPr>
          <a:xfrm>
            <a:off x="955675" y="4294188"/>
            <a:ext cx="304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>
              <a:spcBef>
                <a:spcPct val="50000"/>
              </a:spcBef>
            </a:pP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endParaRPr lang="en-US" altLang="zh-CN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004" name="Text Box 24"/>
          <p:cNvSpPr txBox="1"/>
          <p:nvPr/>
        </p:nvSpPr>
        <p:spPr>
          <a:xfrm>
            <a:off x="5099050" y="4772025"/>
            <a:ext cx="304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>
              <a:spcBef>
                <a:spcPct val="50000"/>
              </a:spcBef>
            </a:pP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endParaRPr lang="en-US" altLang="zh-CN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41987" grpId="0"/>
      <p:bldP spid="41988" grpId="0"/>
      <p:bldP spid="41989" grpId="0"/>
      <p:bldP spid="41990" grpId="0"/>
      <p:bldP spid="41991" grpId="0"/>
      <p:bldP spid="41992" grpId="0"/>
      <p:bldP spid="41993" grpId="0"/>
      <p:bldP spid="41994" grpId="0"/>
      <p:bldP spid="41995" grpId="0"/>
      <p:bldP spid="41996" grpId="0"/>
      <p:bldP spid="41998" grpId="0"/>
      <p:bldP spid="41999" grpId="0"/>
      <p:bldP spid="42000" grpId="0"/>
      <p:bldP spid="42001" grpId="0"/>
      <p:bldP spid="42002" grpId="0"/>
      <p:bldP spid="42003" grpId="0"/>
      <p:bldP spid="4200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片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080" y="-51435"/>
            <a:ext cx="9154795" cy="63214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56398" y="2332990"/>
            <a:ext cx="5669280" cy="20840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480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柳州市第八中学录制</a:t>
            </a:r>
            <a:br>
              <a:rPr lang="zh-CN" altLang="en-US" sz="480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</a:br>
            <a:br>
              <a:rPr lang="zh-CN" altLang="en-US" sz="480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</a:br>
            <a:r>
              <a:rPr lang="en-US" altLang="zh-CN" sz="480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2019</a:t>
            </a:r>
            <a:r>
              <a:rPr lang="zh-CN" altLang="en-US" sz="480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年</a:t>
            </a:r>
            <a:r>
              <a:rPr lang="en-US" altLang="zh-CN" sz="480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3</a:t>
            </a:r>
            <a:r>
              <a:rPr lang="zh-CN" altLang="en-US" sz="480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月</a:t>
            </a:r>
            <a:r>
              <a:rPr lang="en-US" altLang="zh-CN" sz="480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14</a:t>
            </a:r>
            <a:r>
              <a:rPr lang="zh-CN" altLang="en-US" sz="480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日</a:t>
            </a:r>
            <a:endParaRPr kumimoji="1" lang="zh-CN" altLang="en-US" sz="480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2" name="图片 12290" descr="84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68700" y="3636328"/>
            <a:ext cx="5245100" cy="25923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1" name="文本框 12289"/>
          <p:cNvSpPr txBox="1"/>
          <p:nvPr/>
        </p:nvSpPr>
        <p:spPr>
          <a:xfrm>
            <a:off x="104140" y="662305"/>
            <a:ext cx="6881495" cy="43383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fontAlgn="base"/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fontAlgn="base"/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fontAlgn="base"/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《桃花源记》是陶渊明的代表作之一，大约作于永初二年(公元421年)。作者生活的时代正是晋宋易代之际。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东晋王朝极端腐败，对外一味投降，安于江左一隅之地。统治集团内部互相倾轧，军阀连年混战，赋税徭役繁重，加深了对人民的剥削和压榨。</a:t>
            </a:r>
            <a:endParaRPr lang="zh-CN" altLang="en-US" sz="28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fontAlgn="base"/>
            <a:endParaRPr lang="zh-CN" altLang="en-US" sz="28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292" name="矩形 12291"/>
          <p:cNvSpPr>
            <a:spLocks noTextEdit="1"/>
          </p:cNvSpPr>
          <p:nvPr/>
        </p:nvSpPr>
        <p:spPr>
          <a:xfrm>
            <a:off x="3132138" y="661988"/>
            <a:ext cx="2438400" cy="695325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normAutofit fontScale="92500" lnSpcReduction="10000"/>
            <a:scene3d>
              <a:camera prst="legacyObliqueTopLeft">
                <a:rot lat="0" lon="0" rev="0"/>
              </a:camera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 fontAlgn="base"/>
            <a:r>
              <a:rPr lang="zh-CN" altLang="en-US" sz="4800" strike="noStrike" noProof="1"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  <a:tileRect/>
                </a:gra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背景资料</a:t>
            </a:r>
            <a:endParaRPr lang="zh-CN" altLang="en-US" sz="4800" strike="noStrike" noProof="1">
              <a:gradFill rotWithShape="1">
                <a:gsLst>
                  <a:gs pos="0">
                    <a:srgbClr val="FFFFCC"/>
                  </a:gs>
                  <a:gs pos="100000">
                    <a:srgbClr val="FF9999"/>
                  </a:gs>
                </a:gsLst>
                <a:lin ang="5400000" scaled="1"/>
                <a:tileRect/>
              </a:gra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Text Box 2"/>
          <p:cNvSpPr txBox="1"/>
          <p:nvPr/>
        </p:nvSpPr>
        <p:spPr>
          <a:xfrm>
            <a:off x="0" y="2164080"/>
            <a:ext cx="9144000" cy="2530475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4000">
                <a:latin typeface="Times New Roman" panose="02020603050405020304" pitchFamily="18" charset="0"/>
                <a:ea typeface="黑体" panose="02010609060101010101" pitchFamily="49" charset="-122"/>
              </a:rPr>
              <a:t>        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本文选自</a:t>
            </a:r>
            <a:r>
              <a:rPr lang="en-US" altLang="zh-CN" sz="40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《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陶渊明集</a:t>
            </a:r>
            <a:r>
              <a:rPr lang="en-US" altLang="zh-CN" sz="40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》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，原是</a:t>
            </a:r>
            <a:r>
              <a:rPr lang="en-US" altLang="zh-CN" sz="40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《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桃花源诗并序</a:t>
            </a:r>
            <a:r>
              <a:rPr lang="en-US" altLang="zh-CN" sz="40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》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前面的小序，因为语言清新自然，想像新颖独特，后来独立成篇，以“记”为题成为传世名篇。</a:t>
            </a:r>
            <a:endParaRPr lang="zh-CN" altLang="en-US" sz="40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7" name="Text Box 2"/>
          <p:cNvSpPr txBox="1"/>
          <p:nvPr/>
        </p:nvSpPr>
        <p:spPr>
          <a:xfrm>
            <a:off x="518478" y="1105853"/>
            <a:ext cx="7772400" cy="42767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>
              <a:spcBef>
                <a:spcPct val="50000"/>
              </a:spcBef>
            </a:pPr>
            <a:r>
              <a:rPr lang="zh-CN" altLang="en-US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　　  </a:t>
            </a:r>
            <a:endParaRPr lang="zh-CN" altLang="en-US" sz="3200" b="1" dirty="0">
              <a:solidFill>
                <a:schemeClr val="accent2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fontAlgn="base">
              <a:spcBef>
                <a:spcPct val="50000"/>
              </a:spcBef>
            </a:pPr>
            <a:r>
              <a:rPr lang="zh-CN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便</a:t>
            </a:r>
            <a:r>
              <a:rPr lang="zh-CN" altLang="en-US" sz="3200" b="1" dirty="0">
                <a:solidFill>
                  <a:srgbClr val="CC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舍</a:t>
            </a:r>
            <a:r>
              <a:rPr lang="zh-CN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船</a:t>
            </a:r>
            <a:r>
              <a:rPr lang="zh-CN" altLang="en-US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　　            </a:t>
            </a:r>
            <a:r>
              <a:rPr lang="zh-CN" altLang="en-US" sz="3200" b="1" dirty="0">
                <a:solidFill>
                  <a:srgbClr val="CC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豁</a:t>
            </a:r>
            <a:r>
              <a:rPr lang="zh-CN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然开朗</a:t>
            </a:r>
            <a:r>
              <a:rPr lang="zh-CN" altLang="en-US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zh-CN" altLang="en-US" sz="3200" b="1" u="sng" dirty="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　　　 </a:t>
            </a:r>
            <a:r>
              <a:rPr lang="zh-CN" altLang="en-US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  </a:t>
            </a:r>
            <a:endParaRPr lang="zh-CN" altLang="en-US" sz="3200" b="1" dirty="0">
              <a:solidFill>
                <a:schemeClr val="accent2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fontAlgn="base">
              <a:spcBef>
                <a:spcPct val="50000"/>
              </a:spcBef>
            </a:pPr>
            <a:r>
              <a:rPr lang="zh-CN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屋</a:t>
            </a:r>
            <a:r>
              <a:rPr lang="zh-CN" altLang="en-US" sz="3200" b="1" dirty="0">
                <a:solidFill>
                  <a:srgbClr val="CC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舍俨</a:t>
            </a:r>
            <a:r>
              <a:rPr lang="zh-CN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然</a:t>
            </a:r>
            <a:r>
              <a:rPr lang="zh-CN" altLang="en-US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　　        </a:t>
            </a:r>
            <a:r>
              <a:rPr lang="zh-CN" altLang="en-US" sz="3200" b="1" dirty="0">
                <a:solidFill>
                  <a:srgbClr val="CC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阡陌</a:t>
            </a:r>
            <a:r>
              <a:rPr lang="zh-CN" altLang="en-US" sz="3200" b="1" u="sng" dirty="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　　　　　</a:t>
            </a:r>
            <a:r>
              <a:rPr lang="zh-CN" altLang="en-US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　</a:t>
            </a:r>
            <a:endParaRPr lang="zh-CN" altLang="en-US" sz="3200" b="1" dirty="0">
              <a:solidFill>
                <a:schemeClr val="accent2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fontAlgn="base">
              <a:spcBef>
                <a:spcPct val="50000"/>
              </a:spcBef>
            </a:pPr>
            <a:r>
              <a:rPr lang="zh-CN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黄发垂</a:t>
            </a:r>
            <a:r>
              <a:rPr lang="zh-CN" altLang="en-US" sz="3200" b="1" dirty="0">
                <a:solidFill>
                  <a:srgbClr val="CC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髫</a:t>
            </a:r>
            <a:r>
              <a:rPr lang="zh-CN" altLang="en-US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　            </a:t>
            </a:r>
            <a:r>
              <a:rPr lang="zh-CN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便</a:t>
            </a:r>
            <a:r>
              <a:rPr lang="zh-CN" altLang="en-US" sz="3200" b="1" dirty="0">
                <a:solidFill>
                  <a:srgbClr val="CC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要还</a:t>
            </a:r>
            <a:r>
              <a:rPr lang="zh-CN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家</a:t>
            </a:r>
            <a:r>
              <a:rPr lang="zh-CN" altLang="en-US" sz="3200" b="1" u="sng" dirty="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　　　　</a:t>
            </a:r>
            <a:r>
              <a:rPr lang="zh-CN" altLang="en-US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　</a:t>
            </a:r>
            <a:endParaRPr lang="zh-CN" altLang="en-US" sz="3200" b="1" dirty="0">
              <a:solidFill>
                <a:schemeClr val="accent2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fontAlgn="base">
              <a:spcBef>
                <a:spcPct val="50000"/>
              </a:spcBef>
            </a:pPr>
            <a:r>
              <a:rPr lang="zh-CN" altLang="en-US" sz="3200" b="1" dirty="0">
                <a:solidFill>
                  <a:srgbClr val="CC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间</a:t>
            </a:r>
            <a:r>
              <a:rPr lang="zh-CN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隔</a:t>
            </a:r>
            <a:r>
              <a:rPr lang="zh-CN" altLang="en-US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                   </a:t>
            </a:r>
            <a:r>
              <a:rPr lang="zh-CN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及</a:t>
            </a:r>
            <a:r>
              <a:rPr lang="zh-CN" altLang="en-US" sz="3200" b="1" dirty="0">
                <a:solidFill>
                  <a:srgbClr val="CC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郡</a:t>
            </a:r>
            <a:r>
              <a:rPr lang="zh-CN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下</a:t>
            </a:r>
            <a:r>
              <a:rPr lang="zh-CN" altLang="en-US" sz="3200" b="1" u="sng" dirty="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　　　</a:t>
            </a:r>
            <a:r>
              <a:rPr lang="zh-CN" altLang="en-US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　　 </a:t>
            </a:r>
            <a:endParaRPr lang="zh-CN" altLang="en-US" sz="3200" b="1" dirty="0">
              <a:solidFill>
                <a:schemeClr val="accent2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fontAlgn="base">
              <a:spcBef>
                <a:spcPct val="50000"/>
              </a:spcBef>
            </a:pPr>
            <a:r>
              <a:rPr lang="zh-CN" altLang="en-US" sz="3200" b="1" dirty="0">
                <a:solidFill>
                  <a:srgbClr val="CC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诣</a:t>
            </a:r>
            <a:r>
              <a:rPr lang="zh-CN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太守</a:t>
            </a:r>
            <a:r>
              <a:rPr lang="zh-CN" altLang="en-US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 　          </a:t>
            </a:r>
            <a:r>
              <a:rPr lang="zh-CN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刘子</a:t>
            </a:r>
            <a:r>
              <a:rPr lang="zh-CN" altLang="en-US" sz="3200" b="1" dirty="0">
                <a:solidFill>
                  <a:srgbClr val="CC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骥</a:t>
            </a:r>
            <a:r>
              <a:rPr lang="zh-CN" altLang="en-US" sz="3200" b="1" u="sng" dirty="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　　　</a:t>
            </a:r>
            <a:endParaRPr lang="zh-CN" altLang="en-US" sz="3200" b="1" dirty="0">
              <a:solidFill>
                <a:schemeClr val="accent2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6387" name="Text Box 3"/>
          <p:cNvSpPr txBox="1"/>
          <p:nvPr/>
        </p:nvSpPr>
        <p:spPr>
          <a:xfrm>
            <a:off x="1885315" y="1104265"/>
            <a:ext cx="2057400" cy="42767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>
              <a:spcBef>
                <a:spcPct val="50000"/>
              </a:spcBef>
            </a:pPr>
            <a:r>
              <a:rPr lang="zh-CN" altLang="en-US" sz="3200" b="1" dirty="0">
                <a:solidFill>
                  <a:srgbClr val="1E474A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　</a:t>
            </a:r>
            <a:endParaRPr lang="zh-CN" altLang="en-US" sz="3200" b="1" dirty="0">
              <a:solidFill>
                <a:srgbClr val="1E474A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fontAlgn="base">
              <a:spcBef>
                <a:spcPct val="50000"/>
              </a:spcBef>
            </a:pPr>
            <a:r>
              <a:rPr lang="zh-CN" altLang="en-US" sz="3200" b="1" dirty="0">
                <a:solidFill>
                  <a:srgbClr val="1E474A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　    </a:t>
            </a:r>
            <a:r>
              <a:rPr lang="en-US" altLang="zh-CN" sz="3200" b="1" err="1">
                <a:solidFill>
                  <a:srgbClr val="1E474A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shě</a:t>
            </a:r>
            <a:endParaRPr lang="en-US" altLang="zh-CN" sz="3200" b="1">
              <a:solidFill>
                <a:srgbClr val="1E474A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fontAlgn="base">
              <a:spcBef>
                <a:spcPct val="50000"/>
              </a:spcBef>
            </a:pPr>
            <a:r>
              <a:rPr lang="zh-CN" altLang="en-US" sz="3200" b="1" dirty="0">
                <a:solidFill>
                  <a:srgbClr val="1E474A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　　</a:t>
            </a:r>
            <a:r>
              <a:rPr lang="en-US" altLang="zh-CN" sz="3200" b="1" err="1">
                <a:solidFill>
                  <a:srgbClr val="1E474A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yǎn</a:t>
            </a:r>
            <a:r>
              <a:rPr lang="en-US" altLang="zh-CN" sz="3200" b="1">
                <a:solidFill>
                  <a:srgbClr val="1E474A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</a:t>
            </a:r>
            <a:endParaRPr lang="en-US" altLang="zh-CN" sz="3200" b="1">
              <a:solidFill>
                <a:srgbClr val="1E474A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fontAlgn="base">
              <a:spcBef>
                <a:spcPct val="50000"/>
              </a:spcBef>
            </a:pPr>
            <a:r>
              <a:rPr lang="zh-CN" altLang="en-US" sz="3200" b="1" dirty="0">
                <a:solidFill>
                  <a:srgbClr val="1E474A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　　</a:t>
            </a:r>
            <a:r>
              <a:rPr lang="en-US" altLang="zh-CN" sz="3200" b="1" err="1">
                <a:solidFill>
                  <a:srgbClr val="1E474A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tiáo</a:t>
            </a:r>
            <a:r>
              <a:rPr lang="en-US" altLang="zh-CN" sz="3200" b="1">
                <a:solidFill>
                  <a:srgbClr val="1E474A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endParaRPr lang="en-US" altLang="zh-CN" sz="3200" b="1">
              <a:solidFill>
                <a:srgbClr val="1E474A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fontAlgn="base">
              <a:spcBef>
                <a:spcPct val="50000"/>
              </a:spcBef>
            </a:pPr>
            <a:r>
              <a:rPr lang="en-US" altLang="zh-CN" sz="3200" b="1">
                <a:solidFill>
                  <a:srgbClr val="1E474A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   </a:t>
            </a:r>
            <a:r>
              <a:rPr lang="en-US" altLang="zh-CN" sz="3200" b="1" err="1">
                <a:solidFill>
                  <a:srgbClr val="1E474A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jiàn</a:t>
            </a:r>
            <a:r>
              <a:rPr lang="en-US" altLang="zh-CN" sz="3200" b="1">
                <a:solidFill>
                  <a:srgbClr val="1E474A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endParaRPr lang="en-US" altLang="zh-CN" sz="3200" b="1">
              <a:solidFill>
                <a:srgbClr val="1E474A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fontAlgn="base">
              <a:spcBef>
                <a:spcPct val="50000"/>
              </a:spcBef>
            </a:pPr>
            <a:r>
              <a:rPr lang="zh-CN" altLang="en-US" sz="3200" b="1" dirty="0">
                <a:solidFill>
                  <a:srgbClr val="1E474A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　    </a:t>
            </a:r>
            <a:r>
              <a:rPr lang="en-US" altLang="zh-CN" sz="3200" b="1" err="1">
                <a:solidFill>
                  <a:srgbClr val="1E474A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yì</a:t>
            </a:r>
            <a:endParaRPr lang="en-US" altLang="zh-CN" sz="3200" b="1">
              <a:solidFill>
                <a:srgbClr val="1E474A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6388" name="Text Box 4"/>
          <p:cNvSpPr txBox="1"/>
          <p:nvPr/>
        </p:nvSpPr>
        <p:spPr>
          <a:xfrm>
            <a:off x="5846128" y="1824990"/>
            <a:ext cx="2514600" cy="3538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>
              <a:spcBef>
                <a:spcPct val="50000"/>
              </a:spcBef>
            </a:pPr>
            <a:r>
              <a:rPr lang="en-US" altLang="zh-CN" sz="3200" b="1" err="1">
                <a:solidFill>
                  <a:srgbClr val="1E474A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huò</a:t>
            </a:r>
            <a:r>
              <a:rPr lang="en-US" altLang="zh-CN" sz="3200" b="1">
                <a:solidFill>
                  <a:srgbClr val="1E474A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endParaRPr lang="en-US" altLang="zh-CN" sz="3200" b="1">
              <a:solidFill>
                <a:srgbClr val="1E474A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fontAlgn="base">
              <a:spcBef>
                <a:spcPct val="50000"/>
              </a:spcBef>
            </a:pPr>
            <a:r>
              <a:rPr lang="en-US" altLang="zh-CN" sz="3200" b="1" err="1">
                <a:solidFill>
                  <a:srgbClr val="1E474A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qiānmò</a:t>
            </a:r>
            <a:endParaRPr lang="en-US" altLang="zh-CN" sz="3200" b="1">
              <a:solidFill>
                <a:srgbClr val="1E474A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fontAlgn="base">
              <a:spcBef>
                <a:spcPct val="50000"/>
              </a:spcBef>
            </a:pPr>
            <a:r>
              <a:rPr lang="en-US" altLang="zh-CN" sz="3200" b="1">
                <a:solidFill>
                  <a:srgbClr val="1E474A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3200" b="1" err="1">
                <a:solidFill>
                  <a:srgbClr val="1E474A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yāo</a:t>
            </a:r>
            <a:r>
              <a:rPr lang="en-US" altLang="zh-CN" sz="3200" b="1">
                <a:solidFill>
                  <a:srgbClr val="1E474A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3200" b="1" err="1">
                <a:solidFill>
                  <a:srgbClr val="1E474A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huán</a:t>
            </a:r>
            <a:endParaRPr lang="en-US" altLang="zh-CN" sz="3200" b="1">
              <a:solidFill>
                <a:srgbClr val="1E474A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fontAlgn="base">
              <a:spcBef>
                <a:spcPct val="50000"/>
              </a:spcBef>
            </a:pPr>
            <a:r>
              <a:rPr lang="en-US" altLang="zh-CN" sz="3200" b="1">
                <a:solidFill>
                  <a:srgbClr val="1E474A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</a:t>
            </a:r>
            <a:r>
              <a:rPr lang="en-US" altLang="zh-CN" sz="3200" b="1" err="1">
                <a:solidFill>
                  <a:srgbClr val="1E474A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jùn</a:t>
            </a:r>
            <a:endParaRPr lang="en-US" altLang="zh-CN" sz="3200" b="1">
              <a:solidFill>
                <a:srgbClr val="1E474A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fontAlgn="base">
              <a:spcBef>
                <a:spcPct val="50000"/>
              </a:spcBef>
            </a:pPr>
            <a:r>
              <a:rPr lang="en-US" altLang="zh-CN" sz="3200" b="1">
                <a:solidFill>
                  <a:srgbClr val="1E474A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</a:t>
            </a:r>
            <a:r>
              <a:rPr lang="en-US" altLang="zh-CN" sz="3200" b="1" err="1">
                <a:solidFill>
                  <a:srgbClr val="1E474A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jì</a:t>
            </a:r>
            <a:endParaRPr lang="en-US" altLang="zh-CN" sz="3200" b="1">
              <a:solidFill>
                <a:srgbClr val="1E474A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9460" name="Line 5"/>
          <p:cNvSpPr/>
          <p:nvPr/>
        </p:nvSpPr>
        <p:spPr>
          <a:xfrm>
            <a:off x="3685540" y="1680528"/>
            <a:ext cx="0" cy="3835400"/>
          </a:xfrm>
          <a:prstGeom prst="line">
            <a:avLst/>
          </a:prstGeom>
          <a:ln w="2857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9461" name="Rectangle 6"/>
          <p:cNvSpPr>
            <a:spLocks noGrp="1" noRot="1"/>
          </p:cNvSpPr>
          <p:nvPr>
            <p:ph type="title"/>
          </p:nvPr>
        </p:nvSpPr>
        <p:spPr>
          <a:xfrm>
            <a:off x="-200660" y="210503"/>
            <a:ext cx="7772400" cy="1143000"/>
          </a:xfrm>
          <a:solidFill>
            <a:srgbClr val="FFFFFF"/>
          </a:solidFill>
        </p:spPr>
        <p:txBody>
          <a:bodyPr anchor="ctr"/>
          <a:p>
            <a:r>
              <a:rPr lang="zh-CN" altLang="en-US" sz="3000" b="1" dirty="0">
                <a:solidFill>
                  <a:srgbClr val="0066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读准字音</a:t>
            </a:r>
            <a:endParaRPr lang="zh-CN" altLang="en-US" sz="3000" b="1" dirty="0">
              <a:solidFill>
                <a:srgbClr val="0066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charRg st="2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6387">
                                            <p:txEl>
                                              <p:charRg st="2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charRg st="11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6387">
                                            <p:txEl>
                                              <p:charRg st="11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charRg st="19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6387">
                                            <p:txEl>
                                              <p:charRg st="19" end="2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charRg st="27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6387">
                                            <p:txEl>
                                              <p:charRg st="27" end="4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charRg st="41" end="4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6387">
                                            <p:txEl>
                                              <p:charRg st="41" end="4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16388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charRg st="5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16388">
                                            <p:txEl>
                                              <p:charRg st="5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charRg st="1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16388">
                                            <p:txEl>
                                              <p:charRg st="1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charRg st="22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16388">
                                            <p:txEl>
                                              <p:charRg st="22" end="2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charRg st="28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16388">
                                            <p:txEl>
                                              <p:charRg st="28" end="3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uiExpand="1" build="p"/>
      <p:bldP spid="1638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4" name="Rectangle 1026"/>
          <p:cNvSpPr>
            <a:spLocks noGrp="1" noRot="1"/>
          </p:cNvSpPr>
          <p:nvPr>
            <p:ph type="title"/>
          </p:nvPr>
        </p:nvSpPr>
        <p:spPr>
          <a:xfrm>
            <a:off x="219075" y="308610"/>
            <a:ext cx="7772400" cy="1143000"/>
          </a:xfrm>
        </p:spPr>
        <p:txBody>
          <a:bodyPr vert="horz" wrap="square" lIns="91440" tIns="45720" rIns="91440" bIns="45720" anchor="ctr"/>
          <a:p>
            <a:r>
              <a:rPr lang="zh-CN" altLang="en-US" sz="3000" b="1" dirty="0">
                <a:solidFill>
                  <a:srgbClr val="1E474A"/>
                </a:solidFill>
                <a:latin typeface="微软雅黑" panose="020B0503020204020204" charset="-122"/>
                <a:ea typeface="微软雅黑" panose="020B0503020204020204" charset="-122"/>
              </a:rPr>
              <a:t>朗读，正音</a:t>
            </a:r>
            <a:endParaRPr lang="zh-CN" altLang="en-US" sz="3000" b="1" dirty="0">
              <a:solidFill>
                <a:srgbClr val="1E474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795" name="Rectangle 1027"/>
          <p:cNvSpPr>
            <a:spLocks noGrp="1" noRot="1"/>
          </p:cNvSpPr>
          <p:nvPr>
            <p:ph type="body"/>
          </p:nvPr>
        </p:nvSpPr>
        <p:spPr>
          <a:xfrm>
            <a:off x="219075" y="1958023"/>
            <a:ext cx="7772400" cy="2089150"/>
          </a:xfrm>
        </p:spPr>
        <p:txBody>
          <a:bodyPr vert="horz" wrap="square" lIns="91440" tIns="45720" rIns="91440" bIns="45720" anchor="t"/>
          <a:p>
            <a:pPr marL="0" indent="0" algn="just">
              <a:buNone/>
            </a:pPr>
            <a:r>
              <a:rPr lang="zh-CN" altLang="en-US" sz="28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　　晋太元中，武陵人捕鱼为业。缘溪行，忘路之远近。忽逢桃花林，夹岸数百步，中无杂树，芳草鲜美，落英缤纷。渔人甚异之。复前行，欲穷其林。</a:t>
            </a:r>
            <a:endParaRPr lang="zh-CN" altLang="en-US" sz="2800" b="1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8" name="Rectangle 2050"/>
          <p:cNvSpPr>
            <a:spLocks noGrp="1" noRot="1"/>
          </p:cNvSpPr>
          <p:nvPr>
            <p:ph type="title"/>
          </p:nvPr>
        </p:nvSpPr>
        <p:spPr>
          <a:xfrm>
            <a:off x="-346710" y="280670"/>
            <a:ext cx="7772400" cy="1143000"/>
          </a:xfrm>
        </p:spPr>
        <p:txBody>
          <a:bodyPr vert="horz" wrap="square" lIns="91440" tIns="45720" rIns="91440" bIns="45720" anchor="ctr"/>
          <a:p>
            <a:r>
              <a:rPr lang="zh-CN" altLang="en-US" sz="3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朗读，正音</a:t>
            </a:r>
            <a:endParaRPr lang="zh-CN" altLang="en-US" sz="3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4999" name="AutoShape 2055"/>
          <p:cNvSpPr/>
          <p:nvPr/>
        </p:nvSpPr>
        <p:spPr>
          <a:xfrm>
            <a:off x="43180" y="1146175"/>
            <a:ext cx="1000125" cy="671195"/>
          </a:xfrm>
          <a:prstGeom prst="wedgeRoundRectCallout">
            <a:avLst>
              <a:gd name="adj1" fmla="val 81111"/>
              <a:gd name="adj2" fmla="val 173368"/>
              <a:gd name="adj3" fmla="val 16667"/>
            </a:avLst>
          </a:prstGeom>
          <a:solidFill>
            <a:srgbClr val="CCFFFF"/>
          </a:solidFill>
          <a:ln w="38100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algn="ctr" fontAlgn="base"/>
            <a:r>
              <a:rPr lang="en-US" altLang="zh-CN" sz="3200" b="1" err="1">
                <a:solidFill>
                  <a:srgbClr val="CC0000"/>
                </a:solidFill>
                <a:latin typeface="微软雅黑" panose="020B0503020204020204" charset="-122"/>
                <a:ea typeface="微软雅黑" panose="020B0503020204020204" charset="-122"/>
              </a:rPr>
              <a:t>shě</a:t>
            </a:r>
            <a:endParaRPr lang="en-US" altLang="zh-CN" sz="3200" b="1" err="1">
              <a:solidFill>
                <a:srgbClr val="CC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5000" name="AutoShape 2056"/>
          <p:cNvSpPr/>
          <p:nvPr/>
        </p:nvSpPr>
        <p:spPr>
          <a:xfrm>
            <a:off x="5572760" y="928370"/>
            <a:ext cx="1398905" cy="748030"/>
          </a:xfrm>
          <a:prstGeom prst="wedgeRoundRectCallout">
            <a:avLst>
              <a:gd name="adj1" fmla="val -76315"/>
              <a:gd name="adj2" fmla="val 213356"/>
              <a:gd name="adj3" fmla="val 16667"/>
            </a:avLst>
          </a:prstGeom>
          <a:solidFill>
            <a:srgbClr val="CCFFFF"/>
          </a:solidFill>
          <a:ln w="38100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algn="ctr" fontAlgn="base"/>
            <a:r>
              <a:rPr lang="en-US" altLang="zh-CN" sz="3200" b="1" err="1">
                <a:solidFill>
                  <a:srgbClr val="CC0000"/>
                </a:solidFill>
                <a:latin typeface="微软雅黑" panose="020B0503020204020204" charset="-122"/>
                <a:ea typeface="微软雅黑" panose="020B0503020204020204" charset="-122"/>
              </a:rPr>
              <a:t>yǎn</a:t>
            </a:r>
            <a:endParaRPr lang="en-US" altLang="zh-CN" sz="3200" b="1" err="1">
              <a:solidFill>
                <a:srgbClr val="CC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5001" name="AutoShape 2057"/>
          <p:cNvSpPr/>
          <p:nvPr/>
        </p:nvSpPr>
        <p:spPr>
          <a:xfrm>
            <a:off x="1822450" y="4442460"/>
            <a:ext cx="1956435" cy="720725"/>
          </a:xfrm>
          <a:prstGeom prst="wedgeRoundRectCallout">
            <a:avLst>
              <a:gd name="adj1" fmla="val -27356"/>
              <a:gd name="adj2" fmla="val -144273"/>
              <a:gd name="adj3" fmla="val 16667"/>
            </a:avLst>
          </a:prstGeom>
          <a:solidFill>
            <a:srgbClr val="CCFFFF"/>
          </a:solidFill>
          <a:ln w="38100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algn="ctr" fontAlgn="base"/>
            <a:r>
              <a:rPr lang="en-US" altLang="zh-CN" sz="3200" b="1" err="1">
                <a:solidFill>
                  <a:srgbClr val="CC0000"/>
                </a:solidFill>
                <a:latin typeface="微软雅黑" panose="020B0503020204020204" charset="-122"/>
                <a:ea typeface="微软雅黑" panose="020B0503020204020204" charset="-122"/>
              </a:rPr>
              <a:t>qiānmò</a:t>
            </a:r>
            <a:endParaRPr lang="en-US" altLang="zh-CN" sz="3200" b="1" err="1">
              <a:solidFill>
                <a:srgbClr val="CC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5002" name="AutoShape 2058"/>
          <p:cNvSpPr/>
          <p:nvPr/>
        </p:nvSpPr>
        <p:spPr>
          <a:xfrm>
            <a:off x="177483" y="4946333"/>
            <a:ext cx="1368425" cy="647700"/>
          </a:xfrm>
          <a:prstGeom prst="wedgeRoundRectCallout">
            <a:avLst>
              <a:gd name="adj1" fmla="val 27192"/>
              <a:gd name="adj2" fmla="val -167500"/>
              <a:gd name="adj3" fmla="val 16667"/>
            </a:avLst>
          </a:prstGeom>
          <a:solidFill>
            <a:srgbClr val="CCFFFF"/>
          </a:solidFill>
          <a:ln w="38100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algn="ctr" fontAlgn="base"/>
            <a:r>
              <a:rPr lang="en-US" altLang="zh-CN" sz="3200" b="1" err="1">
                <a:solidFill>
                  <a:srgbClr val="CC0000"/>
                </a:solidFill>
                <a:latin typeface="微软雅黑" panose="020B0503020204020204" charset="-122"/>
                <a:ea typeface="微软雅黑" panose="020B0503020204020204" charset="-122"/>
              </a:rPr>
              <a:t>zhuó</a:t>
            </a:r>
            <a:endParaRPr lang="en-US" altLang="zh-CN" sz="3200" b="1" err="1">
              <a:solidFill>
                <a:srgbClr val="CC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5003" name="AutoShape 2059"/>
          <p:cNvSpPr/>
          <p:nvPr/>
        </p:nvSpPr>
        <p:spPr>
          <a:xfrm>
            <a:off x="4166553" y="4678045"/>
            <a:ext cx="1223962" cy="720725"/>
          </a:xfrm>
          <a:prstGeom prst="wedgeRoundRectCallout">
            <a:avLst>
              <a:gd name="adj1" fmla="val -6965"/>
              <a:gd name="adj2" fmla="val -123832"/>
              <a:gd name="adj3" fmla="val 16667"/>
            </a:avLst>
          </a:prstGeom>
          <a:solidFill>
            <a:srgbClr val="CCFFFF"/>
          </a:solidFill>
          <a:ln w="38100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algn="ctr" fontAlgn="base"/>
            <a:r>
              <a:rPr lang="en-US" altLang="zh-CN" sz="3200" b="1" err="1">
                <a:solidFill>
                  <a:srgbClr val="CC0000"/>
                </a:solidFill>
                <a:latin typeface="微软雅黑" panose="020B0503020204020204" charset="-122"/>
                <a:ea typeface="微软雅黑" panose="020B0503020204020204" charset="-122"/>
              </a:rPr>
              <a:t>tiáo</a:t>
            </a:r>
            <a:endParaRPr lang="en-US" altLang="zh-CN" sz="3200" b="1" err="1">
              <a:solidFill>
                <a:srgbClr val="CC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5004" name="AutoShape 2060"/>
          <p:cNvSpPr/>
          <p:nvPr/>
        </p:nvSpPr>
        <p:spPr>
          <a:xfrm>
            <a:off x="5461000" y="4707255"/>
            <a:ext cx="936625" cy="661988"/>
          </a:xfrm>
          <a:prstGeom prst="wedgeRoundRectCallout">
            <a:avLst>
              <a:gd name="adj1" fmla="val -35764"/>
              <a:gd name="adj2" fmla="val -121463"/>
              <a:gd name="adj3" fmla="val 16667"/>
            </a:avLst>
          </a:prstGeom>
          <a:solidFill>
            <a:srgbClr val="CCFFFF"/>
          </a:solidFill>
          <a:ln w="38100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algn="ctr" fontAlgn="base"/>
            <a:r>
              <a:rPr lang="en-US" altLang="zh-CN" sz="3200" b="1" err="1">
                <a:solidFill>
                  <a:srgbClr val="CC0000"/>
                </a:solidFill>
                <a:latin typeface="微软雅黑" panose="020B0503020204020204" charset="-122"/>
                <a:ea typeface="微软雅黑" panose="020B0503020204020204" charset="-122"/>
              </a:rPr>
              <a:t>yí</a:t>
            </a:r>
            <a:endParaRPr lang="en-US" altLang="zh-CN" sz="3200" b="1" err="1">
              <a:solidFill>
                <a:srgbClr val="CC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825" name="Rectangle 2051"/>
          <p:cNvSpPr>
            <a:spLocks noGrp="1" noRot="1"/>
          </p:cNvSpPr>
          <p:nvPr>
            <p:ph type="body"/>
          </p:nvPr>
        </p:nvSpPr>
        <p:spPr>
          <a:xfrm>
            <a:off x="611188" y="1978025"/>
            <a:ext cx="8062912" cy="4119563"/>
          </a:xfrm>
        </p:spPr>
        <p:txBody>
          <a:bodyPr vert="horz" wrap="square" lIns="91440" tIns="45720" rIns="91440" bIns="45720" anchor="t"/>
          <a:p>
            <a:pPr marL="0" indent="0" algn="just">
              <a:buNone/>
            </a:pPr>
            <a:r>
              <a:rPr lang="zh-CN" altLang="en-US" sz="28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　　林尽水源，便得一山，山有小口，仿佛若有光。便</a:t>
            </a:r>
            <a:r>
              <a:rPr lang="zh-CN" altLang="en-US" sz="2800" b="1" dirty="0">
                <a:solidFill>
                  <a:srgbClr val="CC0000"/>
                </a:solidFill>
                <a:latin typeface="微软雅黑" panose="020B0503020204020204" charset="-122"/>
                <a:ea typeface="微软雅黑" panose="020B0503020204020204" charset="-122"/>
              </a:rPr>
              <a:t>舍</a:t>
            </a:r>
            <a:r>
              <a:rPr lang="zh-CN" altLang="en-US" sz="28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船，从口入。初极狭，才通人。复行数十步，豁然开朗。土地平旷，屋舍</a:t>
            </a:r>
            <a:r>
              <a:rPr lang="zh-CN" altLang="en-US" sz="2800" b="1" dirty="0">
                <a:solidFill>
                  <a:srgbClr val="CC0000"/>
                </a:solidFill>
                <a:latin typeface="微软雅黑" panose="020B0503020204020204" charset="-122"/>
                <a:ea typeface="微软雅黑" panose="020B0503020204020204" charset="-122"/>
              </a:rPr>
              <a:t>俨</a:t>
            </a:r>
            <a:r>
              <a:rPr lang="zh-CN" altLang="en-US" sz="28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然，有良田美池桑竹之属。</a:t>
            </a:r>
            <a:r>
              <a:rPr lang="zh-CN" altLang="en-US" sz="2800" b="1" dirty="0">
                <a:solidFill>
                  <a:srgbClr val="CC0000"/>
                </a:solidFill>
                <a:latin typeface="微软雅黑" panose="020B0503020204020204" charset="-122"/>
                <a:ea typeface="微软雅黑" panose="020B0503020204020204" charset="-122"/>
              </a:rPr>
              <a:t>阡陌</a:t>
            </a:r>
            <a:r>
              <a:rPr lang="zh-CN" altLang="en-US" sz="28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交通，鸡犬相闻。其中往来种作，男女衣</a:t>
            </a:r>
            <a:r>
              <a:rPr lang="zh-CN" altLang="en-US" sz="2800" b="1" dirty="0">
                <a:solidFill>
                  <a:srgbClr val="CC0000"/>
                </a:solidFill>
                <a:latin typeface="微软雅黑" panose="020B0503020204020204" charset="-122"/>
                <a:ea typeface="微软雅黑" panose="020B0503020204020204" charset="-122"/>
              </a:rPr>
              <a:t>着</a:t>
            </a:r>
            <a:r>
              <a:rPr lang="zh-CN" altLang="en-US" sz="28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，悉如外人。黄发垂</a:t>
            </a:r>
            <a:r>
              <a:rPr lang="zh-CN" altLang="en-US" sz="2800" b="1" dirty="0">
                <a:solidFill>
                  <a:srgbClr val="CC0000"/>
                </a:solidFill>
                <a:latin typeface="微软雅黑" panose="020B0503020204020204" charset="-122"/>
                <a:ea typeface="微软雅黑" panose="020B0503020204020204" charset="-122"/>
              </a:rPr>
              <a:t>髫</a:t>
            </a:r>
            <a:r>
              <a:rPr lang="zh-CN" altLang="en-US" sz="28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并</a:t>
            </a:r>
            <a:r>
              <a:rPr lang="zh-CN" altLang="en-US" sz="2800" b="1" dirty="0">
                <a:solidFill>
                  <a:srgbClr val="CC0000"/>
                </a:solidFill>
                <a:latin typeface="微软雅黑" panose="020B0503020204020204" charset="-122"/>
                <a:ea typeface="微软雅黑" panose="020B0503020204020204" charset="-122"/>
              </a:rPr>
              <a:t>怡</a:t>
            </a:r>
            <a:r>
              <a:rPr lang="zh-CN" altLang="en-US" sz="28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然自乐。</a:t>
            </a:r>
            <a:endParaRPr lang="zh-CN" altLang="en-US" sz="2800" b="1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49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850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850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850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850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850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9" grpId="0" bldLvl="0" animBg="1"/>
      <p:bldP spid="85000" grpId="0" bldLvl="0" animBg="1"/>
      <p:bldP spid="85001" grpId="0" bldLvl="0" animBg="1"/>
      <p:bldP spid="85002" grpId="0" bldLvl="0" animBg="1"/>
      <p:bldP spid="85003" grpId="0" bldLvl="0" animBg="1"/>
      <p:bldP spid="8500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2" name="Rectangle 1026"/>
          <p:cNvSpPr>
            <a:spLocks noGrp="1" noRot="1"/>
          </p:cNvSpPr>
          <p:nvPr>
            <p:ph type="title"/>
          </p:nvPr>
        </p:nvSpPr>
        <p:spPr>
          <a:xfrm>
            <a:off x="-1216025" y="334010"/>
            <a:ext cx="7772400" cy="1143000"/>
          </a:xfrm>
        </p:spPr>
        <p:txBody>
          <a:bodyPr vert="horz" wrap="square" lIns="91440" tIns="45720" rIns="91440" bIns="45720" anchor="ctr"/>
          <a:p>
            <a:r>
              <a:rPr lang="zh-CN" altLang="en-US" sz="2500" b="1" dirty="0">
                <a:solidFill>
                  <a:srgbClr val="1E474A"/>
                </a:solidFill>
                <a:latin typeface="微软雅黑" panose="020B0503020204020204" charset="-122"/>
                <a:ea typeface="微软雅黑" panose="020B0503020204020204" charset="-122"/>
              </a:rPr>
              <a:t>朗读，正音</a:t>
            </a:r>
            <a:endParaRPr lang="zh-CN" altLang="en-US" sz="2500" b="1" dirty="0">
              <a:solidFill>
                <a:srgbClr val="1E474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6023" name="AutoShape 1031"/>
          <p:cNvSpPr/>
          <p:nvPr/>
        </p:nvSpPr>
        <p:spPr>
          <a:xfrm>
            <a:off x="7304723" y="1105853"/>
            <a:ext cx="952500" cy="603250"/>
          </a:xfrm>
          <a:prstGeom prst="wedgeRoundRectCallout">
            <a:avLst>
              <a:gd name="adj1" fmla="val 35333"/>
              <a:gd name="adj2" fmla="val 142370"/>
              <a:gd name="adj3" fmla="val 16667"/>
            </a:avLst>
          </a:prstGeom>
          <a:solidFill>
            <a:srgbClr val="CCFFFF"/>
          </a:solidFill>
          <a:ln w="38100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algn="ctr" fontAlgn="base"/>
            <a:r>
              <a:rPr lang="en-US" altLang="zh-CN" sz="2800" b="1" err="1">
                <a:solidFill>
                  <a:srgbClr val="CC0000"/>
                </a:solidFill>
                <a:latin typeface="微软雅黑" panose="020B0503020204020204" charset="-122"/>
                <a:ea typeface="微软雅黑" panose="020B0503020204020204" charset="-122"/>
              </a:rPr>
              <a:t>yāo</a:t>
            </a:r>
            <a:endParaRPr lang="en-US" altLang="zh-CN" sz="2800" b="1" err="1">
              <a:solidFill>
                <a:srgbClr val="CC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6024" name="AutoShape 1032"/>
          <p:cNvSpPr/>
          <p:nvPr/>
        </p:nvSpPr>
        <p:spPr>
          <a:xfrm>
            <a:off x="4368800" y="1033780"/>
            <a:ext cx="995363" cy="603250"/>
          </a:xfrm>
          <a:prstGeom prst="wedgeRoundRectCallout">
            <a:avLst>
              <a:gd name="adj1" fmla="val 24324"/>
              <a:gd name="adj2" fmla="val 267894"/>
              <a:gd name="adj3" fmla="val 16667"/>
            </a:avLst>
          </a:prstGeom>
          <a:solidFill>
            <a:srgbClr val="CCFFFF"/>
          </a:solidFill>
          <a:ln w="38100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algn="ctr" fontAlgn="base"/>
            <a:r>
              <a:rPr lang="en-US" altLang="zh-CN" sz="2800" b="1" err="1">
                <a:solidFill>
                  <a:srgbClr val="CC0000"/>
                </a:solidFill>
                <a:latin typeface="微软雅黑" panose="020B0503020204020204" charset="-122"/>
                <a:ea typeface="微软雅黑" panose="020B0503020204020204" charset="-122"/>
              </a:rPr>
              <a:t>yì</a:t>
            </a:r>
            <a:endParaRPr lang="en-US" altLang="zh-CN" sz="2800" b="1" err="1">
              <a:solidFill>
                <a:srgbClr val="CC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848" name="Rectangle 1027"/>
          <p:cNvSpPr>
            <a:spLocks noGrp="1" noRot="1"/>
          </p:cNvSpPr>
          <p:nvPr>
            <p:ph type="body"/>
          </p:nvPr>
        </p:nvSpPr>
        <p:spPr>
          <a:xfrm>
            <a:off x="560705" y="2347913"/>
            <a:ext cx="7772400" cy="2957512"/>
          </a:xfrm>
        </p:spPr>
        <p:txBody>
          <a:bodyPr vert="horz" wrap="square" lIns="91440" tIns="45720" rIns="91440" bIns="45720" anchor="t"/>
          <a:p>
            <a:pPr marL="0" indent="0" algn="just">
              <a:lnSpc>
                <a:spcPct val="90000"/>
              </a:lnSpc>
              <a:buNone/>
            </a:pPr>
            <a:r>
              <a:rPr lang="zh-CN" altLang="en-US" sz="28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　见渔人，乃大惊，问所从来。具答之。便</a:t>
            </a:r>
            <a:r>
              <a:rPr lang="zh-CN" altLang="en-US" sz="2800" b="1" dirty="0">
                <a:solidFill>
                  <a:srgbClr val="CC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要</a:t>
            </a:r>
            <a:r>
              <a:rPr lang="zh-CN" altLang="en-US" sz="28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还家，设酒杀鸡作食。村中闻有此人，咸来问讯。自云先世避秦时乱，率妻子</a:t>
            </a:r>
            <a:r>
              <a:rPr lang="zh-CN" altLang="en-US" sz="2800" b="1" dirty="0">
                <a:solidFill>
                  <a:srgbClr val="CC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邑</a:t>
            </a:r>
            <a:r>
              <a:rPr lang="zh-CN" altLang="en-US" sz="28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人来此绝境，不复出焉，遂与外人间隔。问今是何世，乃不知有汉，无论魏晋。此人一为具言所闻，皆叹惋。余人各复延至其家，皆出酒食。停数日，辞去。此中人语云：“不足为外人道也。”</a:t>
            </a:r>
            <a:endParaRPr lang="zh-CN" altLang="en-US" sz="2800" b="1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60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860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3" grpId="0" bldLvl="0" animBg="1"/>
      <p:bldP spid="86024" grpId="0" bldLvl="0" animBg="1"/>
    </p:bldLst>
  </p:timing>
</p:sld>
</file>

<file path=ppt/tags/tag1.xml><?xml version="1.0" encoding="utf-8"?>
<p:tagLst xmlns:p="http://schemas.openxmlformats.org/presentationml/2006/main">
  <p:tag name="KSO_WM_TEMPLATE_CATEGORY" val="custom"/>
  <p:tag name="KSO_WM_TEMPLATE_INDEX" val="160162"/>
</p:tagLst>
</file>

<file path=ppt/tags/tag2.xml><?xml version="1.0" encoding="utf-8"?>
<p:tagLst xmlns:p="http://schemas.openxmlformats.org/presentationml/2006/main">
  <p:tag name="KSO_WM_BEAUTIFY_FLAG" val="#wm#"/>
  <p:tag name="KSO_WM_TEMPLATE_CATEGORY" val="custom"/>
  <p:tag name="KSO_WM_TEMPLATE_INDEX" val="160162"/>
</p:tagLst>
</file>

<file path=ppt/theme/theme1.xml><?xml version="1.0" encoding="utf-8"?>
<a:theme xmlns:a="http://schemas.openxmlformats.org/drawingml/2006/main" name=" 语文PPT课件资料店 ">
  <a:themeElements>
    <a:clrScheme name=" 语文PPT课件资料店 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 语文PPT课件资料店 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 语文PPT课件资料店 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语文PPT课件资料店 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语文PPT课件资料店 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语文PPT课件资料店 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语文PPT课件资料店 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语文PPT课件资料店 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 语文PPT课件资料店 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 语文PPT课件资料店 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 语文PPT课件资料店 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 语文PPT课件资料店 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 语文PPT课件资料店 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 语文PPT课件资料店 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4112</Words>
  <Application>WPS 演示</Application>
  <PresentationFormat>全屏显示(4:3)</PresentationFormat>
  <Paragraphs>372</Paragraphs>
  <Slides>36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51" baseType="lpstr">
      <vt:lpstr>Arial</vt:lpstr>
      <vt:lpstr>宋体</vt:lpstr>
      <vt:lpstr>Wingdings</vt:lpstr>
      <vt:lpstr>微软雅黑</vt:lpstr>
      <vt:lpstr>Times New Roman</vt:lpstr>
      <vt:lpstr>华文行楷</vt:lpstr>
      <vt:lpstr>隶书</vt:lpstr>
      <vt:lpstr>黑体</vt:lpstr>
      <vt:lpstr>Arial Unicode MS</vt:lpstr>
      <vt:lpstr>华文彩云</vt:lpstr>
      <vt:lpstr>楷体_GB2312</vt:lpstr>
      <vt:lpstr>Verdana</vt:lpstr>
      <vt:lpstr>Arial Black</vt:lpstr>
      <vt:lpstr>新宋体</vt:lpstr>
      <vt:lpstr> 语文PPT课件资料店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读准字音</vt:lpstr>
      <vt:lpstr>朗读，正音</vt:lpstr>
      <vt:lpstr>朗读，正音</vt:lpstr>
      <vt:lpstr>朗读，正音</vt:lpstr>
      <vt:lpstr>朗读，正音</vt:lpstr>
      <vt:lpstr>PowerPoint 演示文稿</vt:lpstr>
      <vt:lpstr>翻 译 课 文</vt:lpstr>
      <vt:lpstr>翻 译 要求：</vt:lpstr>
      <vt:lpstr>在括号里填上省略的字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本文的线索是什么？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7． 渔人一 一为具言所闻， 桃源人为什么“皆叹惋”？ 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语文PPT课件资料店</dc:creator>
  <cp:lastModifiedBy>Administrator</cp:lastModifiedBy>
  <cp:revision>90</cp:revision>
  <dcterms:created xsi:type="dcterms:W3CDTF">2018-02-04T11:13:00Z</dcterms:created>
  <dcterms:modified xsi:type="dcterms:W3CDTF">2019-03-14T11:54:10Z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2052-11.1.0.8214</vt:lpwstr>
  </property>
</Properties>
</file>