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35"/>
  </p:handoutMasterIdLst>
  <p:sldIdLst>
    <p:sldId id="680" r:id="rId3"/>
    <p:sldId id="591" r:id="rId4"/>
    <p:sldId id="718" r:id="rId5"/>
    <p:sldId id="681" r:id="rId6"/>
    <p:sldId id="682" r:id="rId8"/>
    <p:sldId id="683" r:id="rId9"/>
    <p:sldId id="684" r:id="rId10"/>
    <p:sldId id="685" r:id="rId11"/>
    <p:sldId id="686" r:id="rId12"/>
    <p:sldId id="687" r:id="rId13"/>
    <p:sldId id="722" r:id="rId14"/>
    <p:sldId id="723" r:id="rId15"/>
    <p:sldId id="719" r:id="rId16"/>
    <p:sldId id="720" r:id="rId17"/>
    <p:sldId id="721" r:id="rId18"/>
    <p:sldId id="601" r:id="rId19"/>
    <p:sldId id="602" r:id="rId20"/>
    <p:sldId id="633" r:id="rId21"/>
    <p:sldId id="635" r:id="rId22"/>
    <p:sldId id="636" r:id="rId23"/>
    <p:sldId id="637" r:id="rId24"/>
    <p:sldId id="608" r:id="rId25"/>
    <p:sldId id="619" r:id="rId26"/>
    <p:sldId id="634" r:id="rId27"/>
    <p:sldId id="605" r:id="rId28"/>
    <p:sldId id="606" r:id="rId29"/>
    <p:sldId id="609" r:id="rId30"/>
    <p:sldId id="668" r:id="rId31"/>
    <p:sldId id="670" r:id="rId32"/>
    <p:sldId id="669" r:id="rId33"/>
    <p:sldId id="296" r:id="rId34"/>
  </p:sldIdLst>
  <p:sldSz cx="9144000" cy="6858000" type="screen4x3"/>
  <p:notesSz cx="6858000" cy="9144000"/>
  <p:custDataLst>
    <p:tags r:id="rId3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014" y="-636"/>
      </p:cViewPr>
      <p:guideLst>
        <p:guide orient="horz" pos="2103"/>
        <p:guide pos="28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6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B4C29B4A-6FB2-4720-A69D-4AED572749B8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6AA800C7-F171-4119-814A-FAA0ED6FE03F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747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3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49519-402F-4ECC-8D69-B142C67801E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1A602-7727-42CB-BC7F-9DD1A1A2753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2327D-E316-4A55-9911-BAD630C1422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0A745-5724-4523-B3D6-A2386622BA7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0C8E9-89CA-41EF-81F1-344A7D0C689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55654-DDBA-4FEE-B143-65C5EFBCA1A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4C052-1075-426D-AAE3-83FFBC35C60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7644C-7A1E-480E-A18A-C74C949FF5B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2A92B-CD56-4674-BE7A-4BDF6B439B1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74065-EB19-423F-B24A-849C04740AF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8C607-7631-4193-9B36-9D8A953AA7A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 smtClean="0"/>
              <a:t> </a:t>
            </a:r>
            <a:r>
              <a:rPr lang="zh-CN" altLang="en-US" smtClean="0"/>
              <a:t>语文</a:t>
            </a:r>
            <a:r>
              <a:rPr lang="en-US" altLang="zh-CN" smtClean="0"/>
              <a:t>PPT</a:t>
            </a:r>
            <a:r>
              <a:rPr lang="zh-CN" altLang="en-US" smtClean="0"/>
              <a:t>课件资料店 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282A6A21-CBCD-4081-8C64-8C0614EB044B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png"/><Relationship Id="rId5" Type="http://schemas.microsoft.com/office/2007/relationships/media" Target="file:///E:\&#21608;&#28113;&#26757;\&#32972;&#26223;&#38899;&#20048;\&#30707;&#28525;.MPG" TargetMode="External"/><Relationship Id="rId4" Type="http://schemas.openxmlformats.org/officeDocument/2006/relationships/video" Target="file:///E:\&#21608;&#28113;&#26757;\&#32972;&#26223;&#38899;&#20048;\&#30707;&#28525;.MPG" TargetMode="Externa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4.jpeg"/><Relationship Id="rId10" Type="http://schemas.openxmlformats.org/officeDocument/2006/relationships/image" Target="../media/image13.jpeg"/><Relationship Id="rId1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GIF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片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565" y="-76835"/>
            <a:ext cx="9210675" cy="7078980"/>
          </a:xfrm>
          <a:prstGeom prst="rect">
            <a:avLst/>
          </a:prstGeom>
        </p:spPr>
      </p:pic>
      <p:sp>
        <p:nvSpPr>
          <p:cNvPr id="9219" name="文本框 3"/>
          <p:cNvSpPr txBox="1"/>
          <p:nvPr/>
        </p:nvSpPr>
        <p:spPr>
          <a:xfrm>
            <a:off x="353378" y="528082"/>
            <a:ext cx="6150769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zh-CN" sz="2800" b="1" dirty="0">
                <a:latin typeface="微软雅黑" panose="020B0503020204020204" charset="-122"/>
                <a:ea typeface="微软雅黑" panose="020B0503020204020204" charset="-122"/>
              </a:rPr>
              <a:t>教材版本：人教版八年级下册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20" name="文本框 4"/>
          <p:cNvSpPr txBox="1"/>
          <p:nvPr/>
        </p:nvSpPr>
        <p:spPr>
          <a:xfrm>
            <a:off x="1580277" y="1799670"/>
            <a:ext cx="5787628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zh-CN" sz="3000" b="1" dirty="0">
                <a:latin typeface="微软雅黑" panose="020B0503020204020204" charset="-122"/>
                <a:ea typeface="微软雅黑" panose="020B0503020204020204" charset="-122"/>
              </a:rPr>
              <a:t>录课单元：第三单元</a:t>
            </a:r>
            <a:endParaRPr lang="zh-CN" altLang="zh-CN" sz="3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21" name="文本框 5"/>
          <p:cNvSpPr txBox="1"/>
          <p:nvPr/>
        </p:nvSpPr>
        <p:spPr>
          <a:xfrm>
            <a:off x="2270125" y="3446780"/>
            <a:ext cx="45192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课《</a:t>
            </a:r>
            <a:r>
              <a:rPr lang="zh-CN" altLang="en-US" sz="40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小石潭记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endParaRPr lang="zh-CN" altLang="en-US" sz="4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22" name="文本框 6"/>
          <p:cNvSpPr txBox="1"/>
          <p:nvPr/>
        </p:nvSpPr>
        <p:spPr>
          <a:xfrm>
            <a:off x="5079206" y="5361623"/>
            <a:ext cx="3571875" cy="4603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执教教师：邓洪文</a:t>
            </a:r>
            <a:endParaRPr lang="zh-CN" altLang="zh-CN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/>
          <p:nvPr/>
        </p:nvSpPr>
        <p:spPr>
          <a:xfrm>
            <a:off x="4572000" y="1357298"/>
            <a:ext cx="4248150" cy="4237037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</a:rPr>
              <a:t>同游的人有吴武陵、龚古、我的弟弟宗玄。跟着来的有姓崔的两个少年，一个叫恕己，一个叫奉壹。</a:t>
            </a:r>
            <a:endParaRPr lang="zh-CN" altLang="en-US" sz="3200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endParaRPr lang="en-US" altLang="zh-CN" sz="3200" b="1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25602" name="Line 3"/>
          <p:cNvSpPr/>
          <p:nvPr/>
        </p:nvSpPr>
        <p:spPr>
          <a:xfrm>
            <a:off x="4427538" y="549275"/>
            <a:ext cx="0" cy="5832475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03" name="Rectangle 5"/>
          <p:cNvSpPr/>
          <p:nvPr/>
        </p:nvSpPr>
        <p:spPr>
          <a:xfrm>
            <a:off x="323850" y="1484313"/>
            <a:ext cx="4032250" cy="4048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200" b="1">
                <a:solidFill>
                  <a:schemeClr val="tx2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同游者：吴武</a:t>
            </a: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陵，龚古，余弟宗</a:t>
            </a: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玄。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隶而从者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，崔</a:t>
            </a: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氏二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小生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：曰恕</a:t>
            </a: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己， 曰奉壹。</a:t>
            </a: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68614" name="Text Box 6"/>
          <p:cNvSpPr txBox="1"/>
          <p:nvPr/>
        </p:nvSpPr>
        <p:spPr>
          <a:xfrm>
            <a:off x="809625" y="3668713"/>
            <a:ext cx="1963738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年青人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8615" name="Text Box 7"/>
          <p:cNvSpPr txBox="1"/>
          <p:nvPr/>
        </p:nvSpPr>
        <p:spPr>
          <a:xfrm>
            <a:off x="984250" y="2714625"/>
            <a:ext cx="2447925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跟随的人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grpSp>
        <p:nvGrpSpPr>
          <p:cNvPr id="2" name="组合 2"/>
          <p:cNvGrpSpPr/>
          <p:nvPr/>
        </p:nvGrpSpPr>
        <p:grpSpPr>
          <a:xfrm rot="-4500000">
            <a:off x="1716088" y="3074988"/>
            <a:ext cx="576262" cy="503237"/>
            <a:chOff x="1020" y="1480"/>
            <a:chExt cx="545" cy="499"/>
          </a:xfrm>
        </p:grpSpPr>
        <p:sp>
          <p:nvSpPr>
            <p:cNvPr id="25607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5608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3" name="组合 1"/>
          <p:cNvGrpSpPr/>
          <p:nvPr/>
        </p:nvGrpSpPr>
        <p:grpSpPr>
          <a:xfrm rot="-4500000">
            <a:off x="1338263" y="3968750"/>
            <a:ext cx="576262" cy="503238"/>
            <a:chOff x="1020" y="1480"/>
            <a:chExt cx="545" cy="499"/>
          </a:xfrm>
        </p:grpSpPr>
        <p:sp>
          <p:nvSpPr>
            <p:cNvPr id="25610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5611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22530" name="WordArt 3"/>
          <p:cNvSpPr>
            <a:spLocks noTextEdit="1"/>
          </p:cNvSpPr>
          <p:nvPr/>
        </p:nvSpPr>
        <p:spPr>
          <a:xfrm>
            <a:off x="3643313" y="638175"/>
            <a:ext cx="156210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5000" lnSpcReduction="10000"/>
          </a:bodyPr>
          <a:lstStyle/>
          <a:p>
            <a:pPr algn="ctr"/>
            <a:r>
              <a:rPr lang="zh-CN" altLang="en-US" sz="4000">
                <a:ln w="12700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翻  译</a:t>
            </a:r>
            <a:endParaRPr lang="zh-CN" altLang="en-US" sz="4000">
              <a:ln w="12700" cap="flat" cmpd="sng">
                <a:solidFill>
                  <a:srgbClr val="3333CC"/>
                </a:solidFill>
                <a:prstDash val="solid"/>
                <a:headEnd type="none" w="med" len="med"/>
                <a:tailEnd type="none" w="med" len="med"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bldLvl="0" animBg="1"/>
      <p:bldP spid="68614" grpId="0"/>
      <p:bldP spid="686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/>
          <p:nvPr/>
        </p:nvSpPr>
        <p:spPr>
          <a:xfrm>
            <a:off x="286385" y="1570355"/>
            <a:ext cx="8653780" cy="138366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2.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第一段作者发现小石潭的经过，用了哪些准确的动词，  找出来。描写了哪些景物？这一段写景用了什么写法？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4" name="WordArt 3">
            <a:hlinkClick r:id="" action="ppaction://noaction"/>
          </p:cNvPr>
          <p:cNvSpPr>
            <a:spLocks noTextEdit="1"/>
          </p:cNvSpPr>
          <p:nvPr/>
        </p:nvSpPr>
        <p:spPr>
          <a:xfrm>
            <a:off x="362585" y="314960"/>
            <a:ext cx="2475230" cy="513715"/>
          </a:xfrm>
          <a:prstGeom prst="rect">
            <a:avLst/>
          </a:prstGeom>
          <a:solidFill>
            <a:schemeClr val="accent5"/>
          </a:solidFill>
        </p:spPr>
        <p:txBody>
          <a:bodyPr wrap="none" fromWordArt="1">
            <a:prstTxWarp prst="textTriangle">
              <a:avLst>
                <a:gd name="adj" fmla="val 4449"/>
              </a:avLst>
            </a:prstTxWarp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zh-CN" altLang="en-US" sz="4400" b="1"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思考讨论:</a:t>
            </a:r>
            <a:endParaRPr lang="zh-CN" altLang="en-US" sz="4400" b="1">
              <a:gradFill rotWithShape="0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  <a:tileRect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0660" name="Text Box 4"/>
          <p:cNvSpPr txBox="1"/>
          <p:nvPr/>
        </p:nvSpPr>
        <p:spPr>
          <a:xfrm>
            <a:off x="283210" y="2954020"/>
            <a:ext cx="8656320" cy="95313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3.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第二段写了哪些景物？用的什么写法？描写中渗透了作者怎样的心情？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1" name="Text Box 5"/>
          <p:cNvSpPr txBox="1"/>
          <p:nvPr/>
        </p:nvSpPr>
        <p:spPr>
          <a:xfrm>
            <a:off x="249555" y="4033520"/>
            <a:ext cx="8690610" cy="95313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4.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第三段描写小潭源流，抓住溪身岸势的什么特点？运用什么修辞手法？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2" name="Text Box 6"/>
          <p:cNvSpPr txBox="1"/>
          <p:nvPr/>
        </p:nvSpPr>
        <p:spPr>
          <a:xfrm>
            <a:off x="286385" y="5109210"/>
            <a:ext cx="8653145" cy="95313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5.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第四段写作者在潭上的所见到的景物和自己的感受。描写了小石潭中怎样的气氛？反映了作者怎样的心情？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3" name="Text Box 7"/>
          <p:cNvSpPr txBox="1"/>
          <p:nvPr/>
        </p:nvSpPr>
        <p:spPr>
          <a:xfrm>
            <a:off x="362585" y="941070"/>
            <a:ext cx="6181090" cy="52197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1.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概括每段作者都写了什么？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ldLvl="0" animBg="1"/>
      <p:bldP spid="70660" grpId="0" bldLvl="0" animBg="1"/>
      <p:bldP spid="70661" grpId="0" bldLvl="0" animBg="1"/>
      <p:bldP spid="70662" grpId="0" bldLvl="0" animBg="1"/>
      <p:bldP spid="7066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/>
          <p:nvPr/>
        </p:nvSpPr>
        <p:spPr>
          <a:xfrm>
            <a:off x="178118" y="2689225"/>
            <a:ext cx="798195" cy="25146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小石潭记</a:t>
            </a:r>
            <a:endParaRPr lang="zh-CN" altLang="en-US" sz="40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8" name="AutoShape 3"/>
          <p:cNvSpPr/>
          <p:nvPr/>
        </p:nvSpPr>
        <p:spPr>
          <a:xfrm>
            <a:off x="914400" y="936625"/>
            <a:ext cx="152400" cy="5257800"/>
          </a:xfrm>
          <a:prstGeom prst="leftBrace">
            <a:avLst>
              <a:gd name="adj1" fmla="val 287500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2400" b="1" dirty="0">
              <a:latin typeface="Times New Roman" panose="02020603050405020304" pitchFamily="18" charset="0"/>
            </a:endParaRPr>
          </a:p>
        </p:txBody>
      </p:sp>
      <p:sp>
        <p:nvSpPr>
          <p:cNvPr id="71684" name="Text Box 4"/>
          <p:cNvSpPr txBox="1"/>
          <p:nvPr/>
        </p:nvSpPr>
        <p:spPr>
          <a:xfrm>
            <a:off x="990600" y="763588"/>
            <a:ext cx="206851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发现小潭</a:t>
            </a:r>
            <a:r>
              <a:rPr lang="zh-CN" altLang="en-US" sz="2400" b="1" dirty="0">
                <a:latin typeface="Times New Roman" panose="02020603050405020304" pitchFamily="18" charset="0"/>
              </a:rPr>
              <a:t>：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71685" name="Text Box 5"/>
          <p:cNvSpPr txBox="1"/>
          <p:nvPr/>
        </p:nvSpPr>
        <p:spPr>
          <a:xfrm>
            <a:off x="6732588" y="985838"/>
            <a:ext cx="1447800" cy="460375"/>
          </a:xfrm>
          <a:prstGeom prst="rect">
            <a:avLst/>
          </a:prstGeom>
          <a:solidFill>
            <a:srgbClr val="FFFF00"/>
          </a:solidFill>
          <a:ln w="25400" cap="flat" cmpd="sng">
            <a:solidFill>
              <a:schemeClr val="tx2"/>
            </a:solidFill>
            <a:prstDash val="dash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移步换景</a:t>
            </a:r>
            <a:endParaRPr lang="zh-CN" altLang="en-US" sz="24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6" name="Text Box 6">
            <a:hlinkClick r:id="rId1" action="ppaction://hlinksldjump"/>
          </p:cNvPr>
          <p:cNvSpPr txBox="1"/>
          <p:nvPr/>
        </p:nvSpPr>
        <p:spPr>
          <a:xfrm>
            <a:off x="990600" y="2265363"/>
            <a:ext cx="199707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潭中景物</a:t>
            </a:r>
            <a:r>
              <a:rPr lang="zh-CN" altLang="en-US" sz="2400" b="1" dirty="0">
                <a:latin typeface="Times New Roman" panose="02020603050405020304" pitchFamily="18" charset="0"/>
              </a:rPr>
              <a:t>：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71687" name="AutoShape 7"/>
          <p:cNvSpPr/>
          <p:nvPr/>
        </p:nvSpPr>
        <p:spPr>
          <a:xfrm>
            <a:off x="2700338" y="2235200"/>
            <a:ext cx="228600" cy="762000"/>
          </a:xfrm>
          <a:prstGeom prst="leftBrace">
            <a:avLst>
              <a:gd name="adj1" fmla="val 27654"/>
              <a:gd name="adj2" fmla="val 50000"/>
            </a:avLst>
          </a:prstGeom>
          <a:noFill/>
          <a:ln w="38100" cap="flat" cmpd="sng">
            <a:solidFill>
              <a:srgbClr val="00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71688" name="Text Box 8"/>
          <p:cNvSpPr txBox="1"/>
          <p:nvPr/>
        </p:nvSpPr>
        <p:spPr>
          <a:xfrm>
            <a:off x="2819400" y="2044700"/>
            <a:ext cx="26892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潭水</a:t>
            </a:r>
            <a:r>
              <a:rPr lang="zh-CN" altLang="en-US" sz="2400" b="1" dirty="0">
                <a:latin typeface="Times New Roman" panose="02020603050405020304" pitchFamily="18" charset="0"/>
              </a:rPr>
              <a:t>：清凉透明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71689" name="Text Box 9"/>
          <p:cNvSpPr txBox="1"/>
          <p:nvPr/>
        </p:nvSpPr>
        <p:spPr>
          <a:xfrm>
            <a:off x="2771775" y="2595563"/>
            <a:ext cx="36576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</a:rPr>
              <a:t> 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游鱼</a:t>
            </a:r>
            <a:r>
              <a:rPr lang="zh-CN" altLang="en-US" sz="2400" b="1" dirty="0">
                <a:latin typeface="Times New Roman" panose="02020603050405020304" pitchFamily="18" charset="0"/>
              </a:rPr>
              <a:t>：       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动静结合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90" name="AutoShape 10"/>
          <p:cNvSpPr/>
          <p:nvPr/>
        </p:nvSpPr>
        <p:spPr>
          <a:xfrm>
            <a:off x="6575425" y="2235200"/>
            <a:ext cx="228600" cy="762000"/>
          </a:xfrm>
          <a:prstGeom prst="rightBrace">
            <a:avLst>
              <a:gd name="adj1" fmla="val 27654"/>
              <a:gd name="adj2" fmla="val 50000"/>
            </a:avLst>
          </a:prstGeom>
          <a:noFill/>
          <a:ln w="38100" cap="flat" cmpd="sng">
            <a:solidFill>
              <a:srgbClr val="00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71691" name="Text Box 11"/>
          <p:cNvSpPr txBox="1"/>
          <p:nvPr/>
        </p:nvSpPr>
        <p:spPr>
          <a:xfrm>
            <a:off x="6792913" y="2379663"/>
            <a:ext cx="1524000" cy="460375"/>
          </a:xfrm>
          <a:prstGeom prst="rect">
            <a:avLst/>
          </a:prstGeom>
          <a:solidFill>
            <a:srgbClr val="FFFF00"/>
          </a:solidFill>
          <a:ln w="22225" cap="flat" cmpd="sng">
            <a:solidFill>
              <a:schemeClr val="tx2"/>
            </a:solidFill>
            <a:prstDash val="dash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特写镜头</a:t>
            </a:r>
            <a:endParaRPr lang="zh-CN" altLang="en-US" sz="24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92" name="Text Box 12"/>
          <p:cNvSpPr txBox="1"/>
          <p:nvPr/>
        </p:nvSpPr>
        <p:spPr>
          <a:xfrm>
            <a:off x="990600" y="3603625"/>
            <a:ext cx="214153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小潭源流</a:t>
            </a:r>
            <a:r>
              <a:rPr lang="zh-CN" altLang="en-US" sz="2400" b="1" dirty="0">
                <a:latin typeface="Times New Roman" panose="02020603050405020304" pitchFamily="18" charset="0"/>
              </a:rPr>
              <a:t>：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71693" name="AutoShape 13"/>
          <p:cNvSpPr/>
          <p:nvPr/>
        </p:nvSpPr>
        <p:spPr>
          <a:xfrm>
            <a:off x="2667000" y="3527425"/>
            <a:ext cx="228600" cy="762000"/>
          </a:xfrm>
          <a:prstGeom prst="leftBrace">
            <a:avLst>
              <a:gd name="adj1" fmla="val 27654"/>
              <a:gd name="adj2" fmla="val 50000"/>
            </a:avLst>
          </a:prstGeom>
          <a:noFill/>
          <a:ln w="38100" cap="flat" cmpd="sng">
            <a:solidFill>
              <a:srgbClr val="00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71694" name="Text Box 14"/>
          <p:cNvSpPr txBox="1"/>
          <p:nvPr/>
        </p:nvSpPr>
        <p:spPr>
          <a:xfrm>
            <a:off x="3048000" y="3222625"/>
            <a:ext cx="28194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溪身</a:t>
            </a:r>
            <a:r>
              <a:rPr lang="zh-CN" altLang="en-US" sz="2400" b="1" dirty="0">
                <a:latin typeface="Times New Roman" panose="02020603050405020304" pitchFamily="18" charset="0"/>
              </a:rPr>
              <a:t>：曲折蜿蜒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71695" name="Text Box 15"/>
          <p:cNvSpPr txBox="1"/>
          <p:nvPr/>
        </p:nvSpPr>
        <p:spPr>
          <a:xfrm>
            <a:off x="3048000" y="3984625"/>
            <a:ext cx="28194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岸势</a:t>
            </a:r>
            <a:r>
              <a:rPr lang="zh-CN" altLang="en-US" sz="2400" b="1" dirty="0">
                <a:latin typeface="Times New Roman" panose="02020603050405020304" pitchFamily="18" charset="0"/>
              </a:rPr>
              <a:t>：参差不齐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71696" name="AutoShape 16"/>
          <p:cNvSpPr/>
          <p:nvPr/>
        </p:nvSpPr>
        <p:spPr>
          <a:xfrm>
            <a:off x="5791200" y="3451225"/>
            <a:ext cx="228600" cy="762000"/>
          </a:xfrm>
          <a:prstGeom prst="rightBrace">
            <a:avLst>
              <a:gd name="adj1" fmla="val 27654"/>
              <a:gd name="adj2" fmla="val 50000"/>
            </a:avLst>
          </a:prstGeom>
          <a:noFill/>
          <a:ln w="38100" cap="flat" cmpd="sng">
            <a:solidFill>
              <a:srgbClr val="00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71697" name="Text Box 17"/>
          <p:cNvSpPr txBox="1"/>
          <p:nvPr/>
        </p:nvSpPr>
        <p:spPr>
          <a:xfrm>
            <a:off x="6804025" y="3603625"/>
            <a:ext cx="1447800" cy="460375"/>
          </a:xfrm>
          <a:prstGeom prst="rect">
            <a:avLst/>
          </a:prstGeom>
          <a:solidFill>
            <a:srgbClr val="FFFF00"/>
          </a:solidFill>
          <a:ln w="22225" cap="flat" cmpd="sng">
            <a:solidFill>
              <a:schemeClr val="tx2"/>
            </a:solidFill>
            <a:prstDash val="dash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形象比喻</a:t>
            </a:r>
            <a:endParaRPr lang="zh-CN" altLang="en-US" sz="24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98" name="Text Box 18"/>
          <p:cNvSpPr txBox="1"/>
          <p:nvPr/>
        </p:nvSpPr>
        <p:spPr>
          <a:xfrm>
            <a:off x="1042988" y="5187950"/>
            <a:ext cx="216058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潭中气氛</a:t>
            </a:r>
            <a:r>
              <a:rPr lang="zh-CN" altLang="en-US" sz="2400" b="1" dirty="0">
                <a:latin typeface="Times New Roman" panose="02020603050405020304" pitchFamily="18" charset="0"/>
              </a:rPr>
              <a:t>：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71699" name="Text Box 19"/>
          <p:cNvSpPr txBox="1"/>
          <p:nvPr/>
        </p:nvSpPr>
        <p:spPr>
          <a:xfrm>
            <a:off x="6732588" y="5259388"/>
            <a:ext cx="1511300" cy="460375"/>
          </a:xfrm>
          <a:prstGeom prst="rect">
            <a:avLst/>
          </a:prstGeom>
          <a:solidFill>
            <a:srgbClr val="FFFF00"/>
          </a:solidFill>
          <a:ln w="22225" cap="flat" cmpd="sng">
            <a:solidFill>
              <a:schemeClr val="tx2"/>
            </a:solidFill>
            <a:prstDash val="dash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寓情于景</a:t>
            </a:r>
            <a:endParaRPr lang="zh-CN" altLang="en-US" sz="24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00" name="Text Box 20"/>
          <p:cNvSpPr txBox="1"/>
          <p:nvPr/>
        </p:nvSpPr>
        <p:spPr>
          <a:xfrm>
            <a:off x="1042988" y="5980113"/>
            <a:ext cx="3352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记录同游者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01" name="AutoShape 21"/>
          <p:cNvSpPr/>
          <p:nvPr/>
        </p:nvSpPr>
        <p:spPr>
          <a:xfrm>
            <a:off x="8316913" y="866775"/>
            <a:ext cx="152400" cy="5257800"/>
          </a:xfrm>
          <a:prstGeom prst="rightBrace">
            <a:avLst>
              <a:gd name="adj1" fmla="val 287500"/>
              <a:gd name="adj2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71702" name="Text Box 22"/>
          <p:cNvSpPr txBox="1"/>
          <p:nvPr/>
        </p:nvSpPr>
        <p:spPr>
          <a:xfrm>
            <a:off x="8469630" y="382588"/>
            <a:ext cx="613410" cy="581152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vert="eaVert" wrap="non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抒发在寂寞处境中的悲凉凄苦的情感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03" name="Text Box 23"/>
          <p:cNvSpPr txBox="1"/>
          <p:nvPr/>
        </p:nvSpPr>
        <p:spPr>
          <a:xfrm>
            <a:off x="2555875" y="723900"/>
            <a:ext cx="2016125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pitchFamily="18" charset="0"/>
              </a:rPr>
              <a:t>隔、闻、伐、取、见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71704" name="Text Box 24"/>
          <p:cNvSpPr txBox="1"/>
          <p:nvPr/>
        </p:nvSpPr>
        <p:spPr>
          <a:xfrm>
            <a:off x="3059113" y="4683125"/>
            <a:ext cx="32004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气氛</a:t>
            </a:r>
            <a:r>
              <a:rPr lang="zh-CN" altLang="en-US" sz="2400" b="1" dirty="0">
                <a:latin typeface="Times New Roman" panose="02020603050405020304" pitchFamily="18" charset="0"/>
              </a:rPr>
              <a:t>：幽深冷寂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4716463" y="723900"/>
            <a:ext cx="287337" cy="936625"/>
            <a:chOff x="2971" y="346"/>
            <a:chExt cx="181" cy="590"/>
          </a:xfrm>
        </p:grpSpPr>
        <p:sp>
          <p:nvSpPr>
            <p:cNvPr id="29721" name="AutoShape 26"/>
            <p:cNvSpPr/>
            <p:nvPr/>
          </p:nvSpPr>
          <p:spPr>
            <a:xfrm>
              <a:off x="2971" y="346"/>
              <a:ext cx="136" cy="590"/>
            </a:xfrm>
            <a:prstGeom prst="leftBracket">
              <a:avLst>
                <a:gd name="adj" fmla="val 36111"/>
              </a:avLst>
            </a:prstGeom>
            <a:noFill/>
            <a:ln w="38100" cap="flat" cmpd="sng">
              <a:solidFill>
                <a:srgbClr val="000066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 dirty="0">
                <a:latin typeface="Arial" panose="020B0604020202020204" pitchFamily="34" charset="0"/>
              </a:endParaRPr>
            </a:p>
          </p:txBody>
        </p:sp>
        <p:sp>
          <p:nvSpPr>
            <p:cNvPr id="29722" name="Line 27"/>
            <p:cNvSpPr/>
            <p:nvPr/>
          </p:nvSpPr>
          <p:spPr>
            <a:xfrm>
              <a:off x="2971" y="663"/>
              <a:ext cx="181" cy="0"/>
            </a:xfrm>
            <a:prstGeom prst="line">
              <a:avLst/>
            </a:prstGeom>
            <a:ln w="38100" cap="flat" cmpd="sng">
              <a:solidFill>
                <a:srgbClr val="000066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71708" name="Text Box 28"/>
          <p:cNvSpPr txBox="1"/>
          <p:nvPr/>
        </p:nvSpPr>
        <p:spPr>
          <a:xfrm>
            <a:off x="5076825" y="508000"/>
            <a:ext cx="153193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水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——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清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09" name="Text Box 29"/>
          <p:cNvSpPr txBox="1"/>
          <p:nvPr/>
        </p:nvSpPr>
        <p:spPr>
          <a:xfrm>
            <a:off x="5076825" y="939800"/>
            <a:ext cx="160337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石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——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怪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0" name="Text Box 30"/>
          <p:cNvSpPr txBox="1"/>
          <p:nvPr/>
        </p:nvSpPr>
        <p:spPr>
          <a:xfrm>
            <a:off x="5076825" y="1371600"/>
            <a:ext cx="181927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树</a:t>
            </a:r>
            <a:r>
              <a:rPr lang="en-US" altLang="zh-CN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——</a:t>
            </a:r>
            <a:r>
              <a:rPr lang="zh-CN" alt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青</a:t>
            </a:r>
            <a:endParaRPr lang="zh-CN" alt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1711" name="AutoShape 31"/>
          <p:cNvSpPr/>
          <p:nvPr/>
        </p:nvSpPr>
        <p:spPr>
          <a:xfrm>
            <a:off x="6588125" y="722313"/>
            <a:ext cx="73025" cy="936625"/>
          </a:xfrm>
          <a:prstGeom prst="rightBrace">
            <a:avLst>
              <a:gd name="adj1" fmla="val 106409"/>
              <a:gd name="adj2" fmla="val 50000"/>
            </a:avLst>
          </a:prstGeom>
          <a:noFill/>
          <a:ln w="38100" cap="flat" cmpd="sng">
            <a:solidFill>
              <a:srgbClr val="00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71712" name="AutoShape 32"/>
          <p:cNvSpPr/>
          <p:nvPr/>
        </p:nvSpPr>
        <p:spPr>
          <a:xfrm>
            <a:off x="2843213" y="5043488"/>
            <a:ext cx="228600" cy="762000"/>
          </a:xfrm>
          <a:prstGeom prst="leftBrace">
            <a:avLst>
              <a:gd name="adj1" fmla="val 27654"/>
              <a:gd name="adj2" fmla="val 50000"/>
            </a:avLst>
          </a:prstGeom>
          <a:noFill/>
          <a:ln w="38100" cap="flat" cmpd="sng">
            <a:solidFill>
              <a:srgbClr val="00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71713" name="Text Box 33"/>
          <p:cNvSpPr txBox="1"/>
          <p:nvPr/>
        </p:nvSpPr>
        <p:spPr>
          <a:xfrm>
            <a:off x="2987675" y="5475288"/>
            <a:ext cx="27559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感受</a:t>
            </a:r>
            <a:r>
              <a:rPr lang="zh-CN" altLang="en-US" sz="2400" b="1" dirty="0">
                <a:latin typeface="Times New Roman" panose="02020603050405020304" pitchFamily="18" charset="0"/>
              </a:rPr>
              <a:t>：凄苦孤寂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71714" name="Text Box 34"/>
          <p:cNvSpPr txBox="1"/>
          <p:nvPr/>
        </p:nvSpPr>
        <p:spPr>
          <a:xfrm>
            <a:off x="5148263" y="2019300"/>
            <a:ext cx="16573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侧面描写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7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7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7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7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7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  <p:bldP spid="71685" grpId="0" bldLvl="0" animBg="1"/>
      <p:bldP spid="71686" grpId="0"/>
      <p:bldP spid="71687" grpId="0" bldLvl="0" animBg="1"/>
      <p:bldP spid="71688" grpId="0"/>
      <p:bldP spid="71689" grpId="0"/>
      <p:bldP spid="71690" grpId="0" bldLvl="0" animBg="1"/>
      <p:bldP spid="71691" grpId="0" bldLvl="0" animBg="1"/>
      <p:bldP spid="71692" grpId="0"/>
      <p:bldP spid="71693" grpId="0" bldLvl="0" animBg="1"/>
      <p:bldP spid="71694" grpId="0"/>
      <p:bldP spid="71695" grpId="0"/>
      <p:bldP spid="71696" grpId="0" bldLvl="0" animBg="1"/>
      <p:bldP spid="71697" grpId="0" bldLvl="0" animBg="1"/>
      <p:bldP spid="71698" grpId="0"/>
      <p:bldP spid="71699" grpId="0" bldLvl="0" animBg="1"/>
      <p:bldP spid="71700" grpId="0"/>
      <p:bldP spid="71701" grpId="0" bldLvl="0" animBg="1"/>
      <p:bldP spid="71702" grpId="0" bldLvl="0" animBg="1"/>
      <p:bldP spid="71703" grpId="0"/>
      <p:bldP spid="71704" grpId="0"/>
      <p:bldP spid="71708" grpId="0"/>
      <p:bldP spid="71709" grpId="0"/>
      <p:bldP spid="71710" grpId="0"/>
      <p:bldP spid="71711" grpId="0" bldLvl="0" animBg="1"/>
      <p:bldP spid="71712" grpId="0" bldLvl="0" animBg="1"/>
      <p:bldP spid="71713" grpId="0"/>
      <p:bldP spid="717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片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-51435"/>
            <a:ext cx="9154795" cy="63214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6398" y="2332990"/>
            <a:ext cx="5669280" cy="20840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柳州市第八中学录制</a:t>
            </a:r>
            <a:b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</a:br>
            <a:b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</a:br>
            <a:r>
              <a:rPr lang="en-US" altLang="zh-CN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2019</a:t>
            </a: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年</a:t>
            </a:r>
            <a:r>
              <a:rPr lang="en-US" altLang="zh-CN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3</a:t>
            </a: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月</a:t>
            </a:r>
            <a:r>
              <a:rPr lang="en-US" altLang="zh-CN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26</a:t>
            </a: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日</a:t>
            </a:r>
            <a:endParaRPr kumimoji="1" lang="zh-CN" altLang="en-US" sz="480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片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565" y="-76835"/>
            <a:ext cx="9210675" cy="7078980"/>
          </a:xfrm>
          <a:prstGeom prst="rect">
            <a:avLst/>
          </a:prstGeom>
        </p:spPr>
      </p:pic>
      <p:sp>
        <p:nvSpPr>
          <p:cNvPr id="9219" name="文本框 3"/>
          <p:cNvSpPr txBox="1"/>
          <p:nvPr/>
        </p:nvSpPr>
        <p:spPr>
          <a:xfrm>
            <a:off x="353378" y="528082"/>
            <a:ext cx="6150769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zh-CN" sz="2800" b="1" dirty="0">
                <a:latin typeface="微软雅黑" panose="020B0503020204020204" charset="-122"/>
                <a:ea typeface="微软雅黑" panose="020B0503020204020204" charset="-122"/>
              </a:rPr>
              <a:t>教材版本：人教版八年级下册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20" name="文本框 4"/>
          <p:cNvSpPr txBox="1"/>
          <p:nvPr/>
        </p:nvSpPr>
        <p:spPr>
          <a:xfrm>
            <a:off x="1580277" y="1799670"/>
            <a:ext cx="5787628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zh-CN" sz="3000" b="1" dirty="0">
                <a:latin typeface="微软雅黑" panose="020B0503020204020204" charset="-122"/>
                <a:ea typeface="微软雅黑" panose="020B0503020204020204" charset="-122"/>
              </a:rPr>
              <a:t>录课单元：第三单元</a:t>
            </a:r>
            <a:endParaRPr lang="zh-CN" altLang="zh-CN" sz="3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21" name="文本框 5"/>
          <p:cNvSpPr txBox="1"/>
          <p:nvPr/>
        </p:nvSpPr>
        <p:spPr>
          <a:xfrm>
            <a:off x="2270125" y="3446780"/>
            <a:ext cx="45192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课《</a:t>
            </a:r>
            <a:r>
              <a:rPr lang="zh-CN" altLang="en-US" sz="40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小石潭记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endParaRPr lang="zh-CN" altLang="en-US" sz="4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22" name="文本框 6"/>
          <p:cNvSpPr txBox="1"/>
          <p:nvPr/>
        </p:nvSpPr>
        <p:spPr>
          <a:xfrm>
            <a:off x="5079206" y="5361623"/>
            <a:ext cx="3571875" cy="4603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执教教师：邓洪文</a:t>
            </a:r>
            <a:endParaRPr lang="zh-CN" altLang="zh-CN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7" name="文本框 2"/>
          <p:cNvSpPr txBox="1">
            <a:spLocks noChangeArrowheads="1"/>
          </p:cNvSpPr>
          <p:nvPr/>
        </p:nvSpPr>
        <p:spPr bwMode="auto">
          <a:xfrm>
            <a:off x="484188" y="2316163"/>
            <a:ext cx="7454900" cy="1189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72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n-cs"/>
              </a:rPr>
              <a:t>10 </a:t>
            </a:r>
            <a:r>
              <a:rPr kumimoji="0" lang="zh-CN" altLang="en-US" sz="72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n-cs"/>
              </a:rPr>
              <a:t>小石潭记</a:t>
            </a:r>
            <a:endParaRPr kumimoji="0" lang="zh-CN" altLang="en-US" sz="72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/>
          <p:nvPr/>
        </p:nvSpPr>
        <p:spPr>
          <a:xfrm>
            <a:off x="285750" y="3070225"/>
            <a:ext cx="7924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2.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找出描写小石潭全貌的句子。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23" name="Text Box 3"/>
          <p:cNvSpPr txBox="1"/>
          <p:nvPr/>
        </p:nvSpPr>
        <p:spPr>
          <a:xfrm>
            <a:off x="500063" y="3786188"/>
            <a:ext cx="8534400" cy="107632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Times New Roman" panose="02020603050405020304" pitchFamily="18" charset="0"/>
              </a:rPr>
              <a:t>水尤清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  <a:sym typeface="+mn-ea"/>
              </a:rPr>
              <a:t>冽</a:t>
            </a:r>
            <a:r>
              <a:rPr lang="zh-CN" altLang="en-US" sz="3200" b="1" dirty="0">
                <a:latin typeface="Times New Roman" panose="02020603050405020304" pitchFamily="18" charset="0"/>
              </a:rPr>
              <a:t>。全石以为底，近岸，卷石以出，为坻，为屿，为堪，为岩。</a:t>
            </a:r>
            <a:endParaRPr lang="zh-CN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81930" name="Text Box 10"/>
          <p:cNvSpPr txBox="1"/>
          <p:nvPr/>
        </p:nvSpPr>
        <p:spPr>
          <a:xfrm>
            <a:off x="501650" y="1998663"/>
            <a:ext cx="8610600" cy="106680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Times New Roman" panose="02020603050405020304" pitchFamily="18" charset="0"/>
              </a:rPr>
              <a:t>隔篁竹，闻水声，如鸣珮环，心乐之，伐竹取道，下见小潭</a:t>
            </a:r>
            <a:endParaRPr lang="zh-CN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81931" name="Text Box 11"/>
          <p:cNvSpPr txBox="1"/>
          <p:nvPr/>
        </p:nvSpPr>
        <p:spPr>
          <a:xfrm>
            <a:off x="285750" y="1427163"/>
            <a:ext cx="57150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1.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作者是怎样发现小石潭的？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0" name="Text Box 12"/>
          <p:cNvSpPr txBox="1"/>
          <p:nvPr/>
        </p:nvSpPr>
        <p:spPr>
          <a:xfrm>
            <a:off x="500063" y="421323"/>
            <a:ext cx="2019300" cy="64516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r>
              <a:rPr lang="zh-CN" altLang="zh-CN" sz="3600" b="1" dirty="0">
                <a:solidFill>
                  <a:srgbClr val="006666"/>
                </a:solidFill>
                <a:latin typeface="Arial" panose="020B0604020202020204" pitchFamily="34" charset="0"/>
              </a:rPr>
              <a:t>温故知新</a:t>
            </a:r>
            <a:endParaRPr lang="zh-CN" altLang="zh-CN" sz="3600" b="1" dirty="0">
              <a:solidFill>
                <a:srgbClr val="0066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81923" grpId="0" bldLvl="0" animBg="1"/>
      <p:bldP spid="8193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矩形 1"/>
          <p:cNvSpPr/>
          <p:nvPr/>
        </p:nvSpPr>
        <p:spPr>
          <a:xfrm>
            <a:off x="379730" y="433070"/>
            <a:ext cx="8407400" cy="577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3.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作者是怎样写潭水的？水中的鱼又怎样呢？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矩形 2"/>
          <p:cNvSpPr/>
          <p:nvPr/>
        </p:nvSpPr>
        <p:spPr>
          <a:xfrm>
            <a:off x="680403" y="1137603"/>
            <a:ext cx="4445000" cy="579437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Times New Roman" panose="02020603050405020304" pitchFamily="18" charset="0"/>
              </a:rPr>
              <a:t>下见小潭，水尤清冽。</a:t>
            </a:r>
            <a:endParaRPr lang="zh-CN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27651" name="矩形 3"/>
          <p:cNvSpPr/>
          <p:nvPr/>
        </p:nvSpPr>
        <p:spPr>
          <a:xfrm>
            <a:off x="571500" y="3351848"/>
            <a:ext cx="5611813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4.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小石潭上的景物是怎样的？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矩形 4"/>
          <p:cNvSpPr/>
          <p:nvPr/>
        </p:nvSpPr>
        <p:spPr>
          <a:xfrm>
            <a:off x="680720" y="3930968"/>
            <a:ext cx="7591425" cy="106680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Times New Roman" panose="02020603050405020304" pitchFamily="18" charset="0"/>
              </a:rPr>
              <a:t>青树翠蔓，蒙络摇缀，参差披拂。四面竹树环合，寂寥无人，凄神寒骨，悄怆幽邃。</a:t>
            </a:r>
            <a:endParaRPr lang="zh-CN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6" name="Text Box 6"/>
          <p:cNvSpPr txBox="1"/>
          <p:nvPr/>
        </p:nvSpPr>
        <p:spPr>
          <a:xfrm>
            <a:off x="633730" y="1798003"/>
            <a:ext cx="8153400" cy="1554162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Times New Roman" panose="02020603050405020304" pitchFamily="18" charset="0"/>
              </a:rPr>
              <a:t>潭中鱼可百许头，皆若空游无所依。日光下澈，影布石上，诒然不动；  尔远逝，往来翕忽。似与游者相乐。</a:t>
            </a:r>
            <a:endParaRPr lang="zh-CN" altLang="en-US" sz="32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ldLvl="0" animBg="1"/>
      <p:bldP spid="23557" grpId="0" bldLvl="0" animBg="1"/>
      <p:bldP spid="6" grpId="0" bldLvl="0" animBg="1"/>
      <p:bldP spid="276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Rectangle 3"/>
          <p:cNvSpPr/>
          <p:nvPr/>
        </p:nvSpPr>
        <p:spPr>
          <a:xfrm>
            <a:off x="381000" y="2877820"/>
            <a:ext cx="7983855" cy="223202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D60093"/>
                </a:solidFill>
                <a:latin typeface="微软雅黑" panose="020B0503020204020204" charset="-122"/>
                <a:ea typeface="微软雅黑" panose="020B0503020204020204" charset="-122"/>
              </a:rPr>
              <a:t>　　</a:t>
            </a:r>
            <a:r>
              <a:rPr lang="zh-CN" altLang="en-US" sz="2800" b="1">
                <a:solidFill>
                  <a:srgbClr val="D60093"/>
                </a:solidFill>
                <a:latin typeface="微软雅黑" panose="020B0503020204020204" charset="-122"/>
                <a:ea typeface="微软雅黑" panose="020B0503020204020204" charset="-122"/>
              </a:rPr>
              <a:t>第一段采用了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移步换景</a:t>
            </a:r>
            <a:r>
              <a:rPr lang="zh-CN" altLang="en-US" sz="2800" b="1">
                <a:solidFill>
                  <a:srgbClr val="D60093"/>
                </a:solidFill>
                <a:latin typeface="微软雅黑" panose="020B0503020204020204" charset="-122"/>
                <a:ea typeface="微软雅黑" panose="020B0503020204020204" charset="-122"/>
              </a:rPr>
              <a:t>的手法，第二段变换成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动静结合</a:t>
            </a:r>
            <a:r>
              <a:rPr lang="zh-CN" altLang="en-US" sz="2800" b="1">
                <a:solidFill>
                  <a:srgbClr val="D60093"/>
                </a:solidFill>
                <a:latin typeface="微软雅黑" panose="020B0503020204020204" charset="-122"/>
                <a:ea typeface="微软雅黑" panose="020B0503020204020204" charset="-122"/>
              </a:rPr>
              <a:t>的写法。第三段作者面对这种原始的悄怆之景，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触景伤怀</a:t>
            </a:r>
            <a:r>
              <a:rPr lang="zh-CN" altLang="en-US" sz="2800" b="1">
                <a:solidFill>
                  <a:srgbClr val="D60093"/>
                </a:solidFill>
                <a:latin typeface="微软雅黑" panose="020B0503020204020204" charset="-122"/>
                <a:ea typeface="微软雅黑" panose="020B0503020204020204" charset="-122"/>
              </a:rPr>
              <a:t>，或许激起作者凄凉的联想。强调了作者在寂寞处境中悲凉凄怆的心绪。</a:t>
            </a:r>
            <a:endParaRPr lang="zh-CN" altLang="en-US" sz="2800" b="1">
              <a:solidFill>
                <a:srgbClr val="D6009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2997" name="Rectangle 5"/>
          <p:cNvSpPr/>
          <p:nvPr/>
        </p:nvSpPr>
        <p:spPr>
          <a:xfrm>
            <a:off x="381000" y="541020"/>
            <a:ext cx="8151495" cy="206121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　　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5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、本文第一段描写小石潭的概貌，采用了什么手法；</a:t>
            </a:r>
            <a:r>
              <a:rPr lang="zh-CN" altLang="en-US" sz="3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_GB2312" pitchFamily="49" charset="-122"/>
              </a:rPr>
              <a:t>第二段写潭水和游鱼，则变换成什么手法；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第三段写潭水来源及岸势，多有什么辞格？</a:t>
            </a:r>
            <a:endParaRPr lang="zh-CN" altLang="en-US" sz="3200" b="1">
              <a:solidFill>
                <a:srgbClr val="0000FF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5" grpId="0" bldLvl="0" animBg="1"/>
      <p:bldP spid="21299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8" name="Picture 8" descr="图片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627" y="279696"/>
            <a:ext cx="3097212" cy="800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7522" name="Rectangle 2"/>
          <p:cNvSpPr>
            <a:spLocks noGrp="1"/>
          </p:cNvSpPr>
          <p:nvPr>
            <p:ph type="title"/>
          </p:nvPr>
        </p:nvSpPr>
        <p:spPr>
          <a:xfrm>
            <a:off x="1019793" y="228578"/>
            <a:ext cx="2674937" cy="850900"/>
          </a:xfrm>
          <a:effectLst>
            <a:outerShdw dist="35921" dir="2699999" algn="ctr" rotWithShape="0">
              <a:schemeClr val="bg2"/>
            </a:outerShdw>
          </a:effectLst>
        </p:spPr>
        <p:txBody>
          <a:bodyPr wrap="square" lIns="91440" tIns="45720" rIns="91440" bIns="45720" anchor="ctr"/>
          <a:lstStyle/>
          <a:p>
            <a:r>
              <a:rPr lang="zh-CN" altLang="en-US" sz="4200" b="1" dirty="0">
                <a:solidFill>
                  <a:srgbClr val="FF0000"/>
                </a:solidFill>
                <a:ea typeface="华文行楷" panose="02010800040101010101" pitchFamily="2" charset="-122"/>
              </a:rPr>
              <a:t>课堂练习</a:t>
            </a:r>
            <a:endParaRPr lang="zh-CN" altLang="en-US" sz="4200" b="1" dirty="0">
              <a:solidFill>
                <a:srgbClr val="FF0000"/>
              </a:solidFill>
              <a:ea typeface="华文行楷" panose="02010800040101010101" pitchFamily="2" charset="-122"/>
            </a:endParaRPr>
          </a:p>
        </p:txBody>
      </p:sp>
      <p:sp>
        <p:nvSpPr>
          <p:cNvPr id="107523" name="Rectangle 3"/>
          <p:cNvSpPr>
            <a:spLocks noGrp="1"/>
          </p:cNvSpPr>
          <p:nvPr>
            <p:ph type="body"/>
          </p:nvPr>
        </p:nvSpPr>
        <p:spPr>
          <a:xfrm>
            <a:off x="280988" y="1225233"/>
            <a:ext cx="7705725" cy="4225290"/>
          </a:xfrm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zh-CN" alt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　　</a:t>
            </a:r>
            <a:r>
              <a:rPr lang="en-US" altLang="zh-CN" b="1" dirty="0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1</a:t>
            </a:r>
            <a:r>
              <a:rPr lang="zh-CN" alt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、按提示写出相应语句并加以积累。</a:t>
            </a:r>
            <a:endParaRPr lang="zh-CN" altLang="en-US" b="1" dirty="0">
              <a:solidFill>
                <a:srgbClr val="3333FF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　　（</a:t>
            </a:r>
            <a:r>
              <a:rPr lang="en-US" altLang="zh-CN" b="1" dirty="0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1</a:t>
            </a:r>
            <a:r>
              <a:rPr lang="zh-CN" alt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）文中写水声清脆悦耳的语句：</a:t>
            </a:r>
            <a:r>
              <a:rPr lang="en-US" altLang="zh-CN" b="1" dirty="0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____________</a:t>
            </a:r>
            <a:r>
              <a:rPr lang="zh-CN" alt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。</a:t>
            </a:r>
            <a:endParaRPr lang="zh-CN" altLang="en-US" b="1" dirty="0">
              <a:solidFill>
                <a:srgbClr val="3333FF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　　（</a:t>
            </a:r>
            <a:r>
              <a:rPr lang="en-US" altLang="zh-CN" b="1" dirty="0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2</a:t>
            </a:r>
            <a:r>
              <a:rPr lang="zh-CN" alt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）文中侧面描写水清澈透明的语句：</a:t>
            </a:r>
            <a:r>
              <a:rPr lang="en-US" altLang="zh-CN" b="1" dirty="0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________________________________</a:t>
            </a:r>
            <a:endParaRPr lang="en-US" altLang="zh-CN" b="1" dirty="0">
              <a:solidFill>
                <a:srgbClr val="3333FF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b="1" dirty="0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_________</a:t>
            </a:r>
            <a:r>
              <a:rPr lang="zh-CN" alt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。</a:t>
            </a:r>
            <a:endParaRPr lang="zh-CN" altLang="en-US" b="1" dirty="0">
              <a:solidFill>
                <a:srgbClr val="3333FF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07524" name="Rectangle 4"/>
          <p:cNvSpPr/>
          <p:nvPr/>
        </p:nvSpPr>
        <p:spPr>
          <a:xfrm>
            <a:off x="771208" y="2519839"/>
            <a:ext cx="181610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如鸣佩环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7525" name="Rectangle 5"/>
          <p:cNvSpPr/>
          <p:nvPr/>
        </p:nvSpPr>
        <p:spPr>
          <a:xfrm>
            <a:off x="1634808" y="3959702"/>
            <a:ext cx="589915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皆若空游无所依。日光下彻，影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7534" name="Rectangle 14"/>
          <p:cNvSpPr/>
          <p:nvPr/>
        </p:nvSpPr>
        <p:spPr>
          <a:xfrm>
            <a:off x="612140" y="4666774"/>
            <a:ext cx="140779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布石上 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52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uiExpand="1" build="p"/>
      <p:bldP spid="107524" grpId="0"/>
      <p:bldP spid="107525" grpId="0"/>
      <p:bldP spid="107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7" name="文本框 2"/>
          <p:cNvSpPr txBox="1">
            <a:spLocks noChangeArrowheads="1"/>
          </p:cNvSpPr>
          <p:nvPr/>
        </p:nvSpPr>
        <p:spPr bwMode="auto">
          <a:xfrm>
            <a:off x="484188" y="2316163"/>
            <a:ext cx="7454900" cy="1189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72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n-cs"/>
              </a:rPr>
              <a:t>10 </a:t>
            </a:r>
            <a:r>
              <a:rPr kumimoji="0" lang="zh-CN" altLang="en-US" sz="72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n-cs"/>
              </a:rPr>
              <a:t>小石潭记</a:t>
            </a:r>
            <a:endParaRPr kumimoji="0" lang="zh-CN" altLang="en-US" sz="72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8" name="Rectangle 4"/>
          <p:cNvSpPr/>
          <p:nvPr/>
        </p:nvSpPr>
        <p:spPr>
          <a:xfrm>
            <a:off x="827088" y="1412875"/>
            <a:ext cx="7705725" cy="27489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zh-CN" altLang="en-US" sz="3200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　　（</a:t>
            </a:r>
            <a:r>
              <a:rPr lang="en-US" altLang="zh-CN" sz="3200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3</a:t>
            </a:r>
            <a:r>
              <a:rPr lang="zh-CN" altLang="en-US" sz="3200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）写潭中游鱼动静相宜、灵活有趣的语句：</a:t>
            </a:r>
            <a:r>
              <a:rPr lang="en-US" altLang="zh-CN" sz="3200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________________________</a:t>
            </a:r>
            <a:r>
              <a:rPr lang="zh-CN" altLang="en-US" sz="3200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。</a:t>
            </a:r>
            <a:endParaRPr lang="zh-CN" altLang="en-US" sz="3200" b="1">
              <a:solidFill>
                <a:srgbClr val="3333FF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zh-CN" altLang="en-US" sz="3200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　　（</a:t>
            </a:r>
            <a:r>
              <a:rPr lang="en-US" altLang="zh-CN" sz="3200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4</a:t>
            </a:r>
            <a:r>
              <a:rPr lang="zh-CN" altLang="en-US" sz="3200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）描写溪流曲折悠远的语句：</a:t>
            </a:r>
            <a:r>
              <a:rPr lang="en-US" altLang="zh-CN" sz="3200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______________________</a:t>
            </a:r>
            <a:r>
              <a:rPr lang="zh-CN" altLang="en-US" sz="3200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。</a:t>
            </a:r>
            <a:endParaRPr lang="zh-CN" altLang="en-US" sz="3200" b="1">
              <a:solidFill>
                <a:srgbClr val="3333FF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236554" name="Rectangle 10"/>
          <p:cNvSpPr/>
          <p:nvPr/>
        </p:nvSpPr>
        <p:spPr>
          <a:xfrm>
            <a:off x="3028950" y="2128362"/>
            <a:ext cx="385762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佁然不动；俶尔远逝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6555" name="Rectangle 11"/>
          <p:cNvSpPr/>
          <p:nvPr/>
        </p:nvSpPr>
        <p:spPr>
          <a:xfrm>
            <a:off x="827088" y="3499962"/>
            <a:ext cx="385762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斗折蛇行，明灭可见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6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6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8" grpId="0"/>
      <p:bldP spid="236554" grpId="0"/>
      <p:bldP spid="2365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Grp="1"/>
          </p:cNvSpPr>
          <p:nvPr>
            <p:ph idx="4294967295"/>
          </p:nvPr>
        </p:nvSpPr>
        <p:spPr>
          <a:xfrm>
            <a:off x="647700" y="1212850"/>
            <a:ext cx="8388350" cy="4421505"/>
          </a:xfrm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zh-CN" altLang="en-US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　　</a:t>
            </a:r>
            <a:r>
              <a:rPr lang="en-US" altLang="zh-CN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2</a:t>
            </a:r>
            <a:r>
              <a:rPr lang="zh-CN" altLang="en-US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、翻译。</a:t>
            </a:r>
            <a:endParaRPr lang="zh-CN" altLang="en-US" b="1">
              <a:solidFill>
                <a:srgbClr val="3333FF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　　（</a:t>
            </a:r>
            <a:r>
              <a:rPr lang="en-US" altLang="zh-CN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1</a:t>
            </a:r>
            <a:r>
              <a:rPr lang="zh-CN" altLang="en-US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）蒙络摇缀，参差披拂。</a:t>
            </a:r>
            <a:endParaRPr lang="zh-CN" altLang="en-US" b="1">
              <a:solidFill>
                <a:srgbClr val="3333FF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_______________________</a:t>
            </a:r>
            <a:r>
              <a:rPr lang="zh-CN" altLang="en-US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，</a:t>
            </a:r>
            <a:r>
              <a:rPr lang="en-US" altLang="zh-CN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____________</a:t>
            </a:r>
            <a:endParaRPr lang="en-US" altLang="zh-CN" b="1">
              <a:solidFill>
                <a:srgbClr val="3333FF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____________________</a:t>
            </a:r>
            <a:r>
              <a:rPr lang="zh-CN" altLang="en-US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。</a:t>
            </a:r>
            <a:endParaRPr lang="zh-CN" altLang="en-US" b="1">
              <a:solidFill>
                <a:srgbClr val="3333FF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　　（</a:t>
            </a:r>
            <a:r>
              <a:rPr lang="en-US" altLang="zh-CN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2</a:t>
            </a:r>
            <a:r>
              <a:rPr lang="zh-CN" altLang="en-US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）凄神寒骨，悄怆幽邃。</a:t>
            </a:r>
            <a:endParaRPr lang="zh-CN" altLang="en-US" b="1">
              <a:solidFill>
                <a:srgbClr val="3333FF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_____________________________________</a:t>
            </a:r>
            <a:r>
              <a:rPr lang="zh-CN" altLang="en-US" b="1">
                <a:solidFill>
                  <a:srgbClr val="3333FF"/>
                </a:solidFill>
                <a:latin typeface="Times New Roman" panose="02020603050405020304" pitchFamily="18" charset="0"/>
                <a:ea typeface="楷体_GB2312" pitchFamily="49" charset="-122"/>
              </a:rPr>
              <a:t>。</a:t>
            </a:r>
            <a:endParaRPr lang="zh-CN" altLang="en-US" b="1">
              <a:solidFill>
                <a:srgbClr val="3333FF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10597" name="Rectangle 5"/>
          <p:cNvSpPr/>
          <p:nvPr/>
        </p:nvSpPr>
        <p:spPr>
          <a:xfrm>
            <a:off x="792163" y="2776062"/>
            <a:ext cx="467423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覆盖着，缠绕着，摇动着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0598" name="Rectangle 6"/>
          <p:cNvSpPr/>
          <p:nvPr/>
        </p:nvSpPr>
        <p:spPr>
          <a:xfrm>
            <a:off x="5832475" y="2709863"/>
            <a:ext cx="222440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连缀着，参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0599" name="Rectangle 7"/>
          <p:cNvSpPr/>
          <p:nvPr/>
        </p:nvSpPr>
        <p:spPr>
          <a:xfrm>
            <a:off x="647700" y="4936649"/>
            <a:ext cx="753237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不觉心神凄凉，寒气透骨，令人感到悲哀 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0600" name="Rectangle 8"/>
          <p:cNvSpPr/>
          <p:nvPr/>
        </p:nvSpPr>
        <p:spPr>
          <a:xfrm>
            <a:off x="741363" y="3498850"/>
            <a:ext cx="344932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差不齐，随风飘荡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6" grpId="0" bldLvl="0" animBg="1"/>
      <p:bldP spid="110597" grpId="0"/>
      <p:bldP spid="110598" grpId="0"/>
      <p:bldP spid="110599" grpId="0"/>
      <p:bldP spid="11060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jhdf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0200" y="2276475"/>
            <a:ext cx="4752975" cy="412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1" name="Picture 3" descr="1645"/>
          <p:cNvPicPr>
            <a:picLocks noChangeAspect="1"/>
          </p:cNvPicPr>
          <p:nvPr/>
        </p:nvPicPr>
        <p:blipFill>
          <a:blip r:embed="rId2"/>
          <a:srcRect b="9363"/>
          <a:stretch>
            <a:fillRect/>
          </a:stretch>
        </p:blipFill>
        <p:spPr>
          <a:xfrm>
            <a:off x="4876800" y="2752725"/>
            <a:ext cx="3440113" cy="2465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9" name="Text Box 4"/>
          <p:cNvSpPr txBox="1"/>
          <p:nvPr/>
        </p:nvSpPr>
        <p:spPr>
          <a:xfrm>
            <a:off x="250508" y="273368"/>
            <a:ext cx="6629400" cy="639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根据图片提示背诵课文</a:t>
            </a:r>
            <a:endParaRPr lang="zh-CN" altLang="en-US" sz="3600" b="1" dirty="0">
              <a:solidFill>
                <a:srgbClr val="0066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3733" name="Picture 5" descr="529591_628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0" y="2855913"/>
            <a:ext cx="3529013" cy="265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4" name="石潭.MPG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6463" y="2970213"/>
            <a:ext cx="3600450" cy="287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Picture 7" descr="zp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2313" y="3005138"/>
            <a:ext cx="3529012" cy="2665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7" name="Picture 9" descr="T05-10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5500" y="2868613"/>
            <a:ext cx="3529013" cy="2797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8" name="Picture 10" descr="潭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6463" y="3006725"/>
            <a:ext cx="3600450" cy="2725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9" name="Picture 11" descr="02"/>
          <p:cNvPicPr>
            <a:picLocks noChangeAspect="1"/>
          </p:cNvPicPr>
          <p:nvPr/>
        </p:nvPicPr>
        <p:blipFill>
          <a:blip r:embed="rId10"/>
          <a:srcRect b="7919"/>
          <a:stretch>
            <a:fillRect/>
          </a:stretch>
        </p:blipFill>
        <p:spPr>
          <a:xfrm>
            <a:off x="4954588" y="2838450"/>
            <a:ext cx="3600450" cy="2674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40" name="Picture 12" descr="未命名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6025" y="2862263"/>
            <a:ext cx="3529013" cy="2808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7" name="WordArt 13"/>
          <p:cNvSpPr>
            <a:spLocks noTextEdit="1"/>
          </p:cNvSpPr>
          <p:nvPr/>
        </p:nvSpPr>
        <p:spPr>
          <a:xfrm>
            <a:off x="2714625" y="1143000"/>
            <a:ext cx="2438400" cy="700088"/>
          </a:xfrm>
          <a:prstGeom prst="rect">
            <a:avLst/>
          </a:prstGeom>
        </p:spPr>
        <p:txBody>
          <a:bodyPr wrap="none" fromWordArt="1">
            <a:normAutofit fontScale="92500" lnSpcReduction="10000"/>
          </a:bodyPr>
          <a:lstStyle/>
          <a:p>
            <a:pPr algn="ctr"/>
            <a:r>
              <a:rPr lang="zh-CN" altLang="en-US" sz="4800" b="1" spc="960">
                <a:ln w="12700" cap="flat" cmpd="sng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小石潭记</a:t>
            </a:r>
            <a:endParaRPr lang="zh-CN" altLang="en-US" sz="4800" b="1" spc="960">
              <a:ln w="12700" cap="flat" cmpd="sng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4828" name="Text Box 14"/>
          <p:cNvSpPr txBox="1"/>
          <p:nvPr/>
        </p:nvSpPr>
        <p:spPr>
          <a:xfrm>
            <a:off x="5429250" y="1571625"/>
            <a:ext cx="19431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chemeClr val="tx2"/>
                </a:solidFill>
                <a:latin typeface="Arial" panose="020B0604020202020204" pitchFamily="34" charset="0"/>
              </a:rPr>
              <a:t>柳宗元</a:t>
            </a:r>
            <a:endParaRPr lang="zh-CN" altLang="en-US" sz="36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4829" name="Text Box 15"/>
          <p:cNvSpPr txBox="1"/>
          <p:nvPr/>
        </p:nvSpPr>
        <p:spPr>
          <a:xfrm>
            <a:off x="250825" y="1700213"/>
            <a:ext cx="3790950" cy="457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诵读指导</a:t>
            </a:r>
            <a:endParaRPr lang="zh-CN" altLang="en-US" sz="2800" b="1" dirty="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       课文一、二段写作者兴致勃勃畅游小石潭，有全石带来的好奇，有清澈的水流和飘忽不定的游鱼所带来的快乐，应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读得欢快些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。三、四、五段写小石潭周围幽深冷寂的氛围，应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读得伤感些，低沉些。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20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373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/>
          <p:nvPr/>
        </p:nvSpPr>
        <p:spPr>
          <a:xfrm>
            <a:off x="827405" y="534670"/>
            <a:ext cx="8086090" cy="119888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柳宗元被贬至永州任司马期间借游山玩水来排遣愁怀，游历中他发现了永州奇特的风景，读完全文后，说说作者写了小石潭的哪些风景，这些风景奇特在什么地方。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461" name="Text Box 5"/>
          <p:cNvSpPr txBox="1"/>
          <p:nvPr/>
        </p:nvSpPr>
        <p:spPr>
          <a:xfrm>
            <a:off x="396240" y="1989455"/>
            <a:ext cx="8315960" cy="101473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全石以为底” “卷石底以出，为坻为屿，为堪为岩”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潭石奇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异石纷呈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462" name="Text Box 6"/>
          <p:cNvSpPr txBox="1"/>
          <p:nvPr/>
        </p:nvSpPr>
        <p:spPr>
          <a:xfrm>
            <a:off x="413385" y="3081020"/>
            <a:ext cx="8317230" cy="138366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“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如鸣珮环” “水尤清冽” ”潭中鱼可百许头”  “似与游者相乐”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潭水奇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声悦水澈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463" name="Text Box 7"/>
          <p:cNvSpPr txBox="1"/>
          <p:nvPr/>
        </p:nvSpPr>
        <p:spPr>
          <a:xfrm>
            <a:off x="1042988" y="3573463"/>
            <a:ext cx="2252662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正面描写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↑</a:t>
            </a:r>
            <a:endParaRPr lang="zh-CN" altLang="en-US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464" name="Text Box 8"/>
          <p:cNvSpPr txBox="1"/>
          <p:nvPr/>
        </p:nvSpPr>
        <p:spPr>
          <a:xfrm>
            <a:off x="6011863" y="3573463"/>
            <a:ext cx="2087562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↑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侧面烘托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465" name="Text Box 9"/>
          <p:cNvSpPr txBox="1"/>
          <p:nvPr/>
        </p:nvSpPr>
        <p:spPr>
          <a:xfrm>
            <a:off x="395288" y="4525645"/>
            <a:ext cx="8316912" cy="101473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斗折蛇行，明灭可见” “其岸势犬牙差互” “不可知其源”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lang="en-US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潭源奇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曲折、多姿、神秘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466" name="Text Box 10"/>
          <p:cNvSpPr txBox="1"/>
          <p:nvPr/>
        </p:nvSpPr>
        <p:spPr>
          <a:xfrm>
            <a:off x="396240" y="5546090"/>
            <a:ext cx="8315960" cy="101473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“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四面竹树环合，寂寥无人” “凄神寒骨，悄怆幽邃”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潭境奇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清幽凄凉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467" name="AutoShape 11"/>
          <p:cNvSpPr/>
          <p:nvPr/>
        </p:nvSpPr>
        <p:spPr>
          <a:xfrm>
            <a:off x="179388" y="260350"/>
            <a:ext cx="1079500" cy="792163"/>
          </a:xfrm>
          <a:prstGeom prst="flowChartMultidocument">
            <a:avLst/>
          </a:prstGeom>
          <a:solidFill>
            <a:srgbClr val="FF99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思考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ldLvl="0" animBg="1"/>
      <p:bldP spid="19461" grpId="0" bldLvl="0" animBg="1"/>
      <p:bldP spid="19462" grpId="0" bldLvl="0" animBg="1"/>
      <p:bldP spid="19463" grpId="0"/>
      <p:bldP spid="19464" grpId="0"/>
      <p:bldP spid="19465" grpId="0" bldLvl="0" animBg="1"/>
      <p:bldP spid="1946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 descr="图片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4850" y="682308"/>
            <a:ext cx="3097213" cy="800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4019" name="Rectangle 3"/>
          <p:cNvSpPr>
            <a:spLocks noGrp="1"/>
          </p:cNvSpPr>
          <p:nvPr>
            <p:ph type="title"/>
          </p:nvPr>
        </p:nvSpPr>
        <p:spPr>
          <a:xfrm>
            <a:off x="2179638" y="682308"/>
            <a:ext cx="2746375" cy="784225"/>
          </a:xfrm>
          <a:effectLst>
            <a:outerShdw dist="35921" dir="2699999" algn="ctr" rotWithShape="0">
              <a:schemeClr val="bg2"/>
            </a:outerShdw>
          </a:effectLst>
        </p:spPr>
        <p:txBody>
          <a:bodyPr wrap="square" lIns="91440" tIns="45720" rIns="91440" bIns="45720" anchor="ctr"/>
          <a:lstStyle/>
          <a:p>
            <a:r>
              <a:rPr lang="zh-CN" altLang="en-US" b="1">
                <a:solidFill>
                  <a:srgbClr val="FF0000"/>
                </a:solidFill>
                <a:ea typeface="华文行楷" panose="02010800040101010101" pitchFamily="2" charset="-122"/>
              </a:rPr>
              <a:t>疑难解析</a:t>
            </a:r>
            <a:endParaRPr lang="zh-CN" altLang="en-US" b="1">
              <a:solidFill>
                <a:srgbClr val="FF0000"/>
              </a:solidFill>
              <a:ea typeface="华文行楷" panose="02010800040101010101" pitchFamily="2" charset="-122"/>
            </a:endParaRPr>
          </a:p>
        </p:txBody>
      </p:sp>
      <p:sp>
        <p:nvSpPr>
          <p:cNvPr id="214018" name="Rectangle 2"/>
          <p:cNvSpPr>
            <a:spLocks noGrp="1"/>
          </p:cNvSpPr>
          <p:nvPr>
            <p:ph type="body"/>
          </p:nvPr>
        </p:nvSpPr>
        <p:spPr>
          <a:xfrm>
            <a:off x="684213" y="2276475"/>
            <a:ext cx="7777162" cy="2428875"/>
          </a:xfrm>
          <a:solidFill>
            <a:srgbClr val="FFFF00"/>
          </a:solidFill>
        </p:spPr>
        <p:txBody>
          <a:bodyPr anchor="t">
            <a:sp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　　</a:t>
            </a:r>
            <a:r>
              <a:rPr lang="zh-CN" altLang="en-US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王国维在</a:t>
            </a:r>
            <a:r>
              <a:rPr lang="en-US" altLang="zh-CN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《</a:t>
            </a:r>
            <a:r>
              <a:rPr lang="zh-CN" altLang="en-US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人间词话</a:t>
            </a:r>
            <a:r>
              <a:rPr lang="en-US" altLang="zh-CN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》</a:t>
            </a:r>
            <a:r>
              <a:rPr lang="zh-CN" altLang="en-US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中写到</a:t>
            </a:r>
            <a:r>
              <a:rPr lang="zh-CN" altLang="en-US" b="1">
                <a:solidFill>
                  <a:srgbClr val="FF0000"/>
                </a:solidFill>
                <a:ea typeface="楷体_GB2312" pitchFamily="49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一切景语皆情语。</a:t>
            </a:r>
            <a:r>
              <a:rPr lang="zh-CN" altLang="en-US" b="1">
                <a:solidFill>
                  <a:srgbClr val="FF0000"/>
                </a:solidFill>
                <a:ea typeface="楷体_GB2312" pitchFamily="49" charset="-122"/>
              </a:rPr>
              <a:t>”</a:t>
            </a:r>
            <a:r>
              <a:rPr lang="zh-CN" altLang="en-US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你能说出作者观鱼时是怎样的心情？浏览最后又是怎样的心情？他为什么会有这样的心境。</a:t>
            </a:r>
            <a:r>
              <a:rPr lang="zh-CN" altLang="en-US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　</a:t>
            </a:r>
            <a:endParaRPr lang="zh-CN" altLang="en-US" b="1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14021" name="Picture 5" descr="11509642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83" y="682308"/>
            <a:ext cx="1008062" cy="708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01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01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401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401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401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4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4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4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4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14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2"/>
          <p:cNvSpPr txBox="1"/>
          <p:nvPr/>
        </p:nvSpPr>
        <p:spPr>
          <a:xfrm>
            <a:off x="467678" y="290195"/>
            <a:ext cx="3502025" cy="6397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品读探究：</a:t>
            </a:r>
            <a:endParaRPr lang="zh-CN" altLang="en-US" sz="3600" b="1" dirty="0">
              <a:solidFill>
                <a:srgbClr val="0066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6" name="Text Box 3"/>
          <p:cNvSpPr txBox="1"/>
          <p:nvPr/>
        </p:nvSpPr>
        <p:spPr>
          <a:xfrm>
            <a:off x="838200" y="1752600"/>
            <a:ext cx="7543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dirty="0">
              <a:latin typeface="Times New Roman" panose="02020603050405020304" pitchFamily="18" charset="0"/>
            </a:endParaRPr>
          </a:p>
        </p:txBody>
      </p:sp>
      <p:sp>
        <p:nvSpPr>
          <p:cNvPr id="31747" name="Text Box 4"/>
          <p:cNvSpPr txBox="1"/>
          <p:nvPr/>
        </p:nvSpPr>
        <p:spPr>
          <a:xfrm>
            <a:off x="467995" y="1085215"/>
            <a:ext cx="8394065" cy="15684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文章前面写“心乐之”，后面又写“悄怆幽邃”，一乐一忧似难相容，该如何理解？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09" name="Text Box 5"/>
          <p:cNvSpPr txBox="1"/>
          <p:nvPr/>
        </p:nvSpPr>
        <p:spPr>
          <a:xfrm>
            <a:off x="467995" y="2927350"/>
            <a:ext cx="8173085" cy="332295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乐是忧的一种表现形式。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柳宗元参与改革，失败被贬心中愤懑难平，因而凄苦是他感情的主调。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而寄情山水正是为了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摆脱这种抑郁的心情；但这种欢乐毕竟是暂时的，一经凄清环境的触发，忧伤悲凉的心情又会流露出来。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WordArt 2"/>
          <p:cNvSpPr>
            <a:spLocks noTextEdit="1"/>
          </p:cNvSpPr>
          <p:nvPr/>
        </p:nvSpPr>
        <p:spPr>
          <a:xfrm>
            <a:off x="525145" y="367665"/>
            <a:ext cx="4910455" cy="165481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60130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zh-CN" altLang="en-US" sz="360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与柳宗元对话</a:t>
            </a:r>
            <a:endParaRPr lang="zh-CN" altLang="en-US" sz="3600"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  <a:tileRect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770" name="Text Box 3"/>
          <p:cNvSpPr txBox="1"/>
          <p:nvPr/>
        </p:nvSpPr>
        <p:spPr>
          <a:xfrm>
            <a:off x="525145" y="2276475"/>
            <a:ext cx="8194040" cy="37846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>
                <a:latin typeface="宋体" panose="02010600030101010101" pitchFamily="2" charset="-122"/>
              </a:rPr>
              <a:t>     </a:t>
            </a:r>
            <a:r>
              <a:rPr lang="zh-CN" altLang="en-US" sz="3200" b="1" dirty="0">
                <a:latin typeface="宋体" panose="02010600030101010101" pitchFamily="2" charset="-122"/>
              </a:rPr>
              <a:t>如果你也坐在小石潭边上与柳宗元邂逅</a:t>
            </a:r>
            <a:r>
              <a:rPr lang="en-US" altLang="zh-CN" sz="3200" b="1">
                <a:latin typeface="宋体" panose="02010600030101010101" pitchFamily="2" charset="-122"/>
              </a:rPr>
              <a:t>,</a:t>
            </a:r>
            <a:r>
              <a:rPr lang="zh-CN" altLang="en-US" sz="3200" b="1" dirty="0">
                <a:latin typeface="宋体" panose="02010600030101010101" pitchFamily="2" charset="-122"/>
              </a:rPr>
              <a:t>面对如此优美的景色，他的心情却是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“悄怆幽邃”</a:t>
            </a:r>
            <a:r>
              <a:rPr lang="zh-CN" altLang="en-US" sz="3200" b="1" dirty="0">
                <a:latin typeface="宋体" panose="02010600030101010101" pitchFamily="2" charset="-122"/>
              </a:rPr>
              <a:t>结合写作背景你想对他说些什么</a:t>
            </a:r>
            <a:r>
              <a:rPr lang="en-US" altLang="zh-CN" sz="3200" b="1">
                <a:latin typeface="宋体" panose="02010600030101010101" pitchFamily="2" charset="-122"/>
              </a:rPr>
              <a:t>?</a:t>
            </a:r>
            <a:r>
              <a:rPr lang="zh-CN" altLang="en-US" sz="3200" b="1" dirty="0">
                <a:latin typeface="宋体" panose="02010600030101010101" pitchFamily="2" charset="-122"/>
              </a:rPr>
              <a:t>请以“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柳宗元，我想对你说</a:t>
            </a:r>
            <a:r>
              <a:rPr lang="zh-CN" altLang="en-US" sz="3200" b="1" dirty="0">
                <a:latin typeface="宋体" panose="02010600030101010101" pitchFamily="2" charset="-122"/>
              </a:rPr>
              <a:t>”这一形式与作者展开对话</a:t>
            </a:r>
            <a:r>
              <a:rPr lang="zh-CN" altLang="en-US" sz="3200" dirty="0">
                <a:latin typeface="宋体" panose="02010600030101010101" pitchFamily="2" charset="-122"/>
              </a:rPr>
              <a:t>。</a:t>
            </a:r>
            <a:endParaRPr lang="zh-CN" altLang="en-US" sz="32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1"/>
          <p:cNvSpPr txBox="1"/>
          <p:nvPr/>
        </p:nvSpPr>
        <p:spPr>
          <a:xfrm>
            <a:off x="439420" y="1987550"/>
            <a:ext cx="8491220" cy="266700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5000"/>
              </a:lnSpc>
              <a:spcBef>
                <a:spcPct val="20000"/>
              </a:spcBef>
            </a:pP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      </a:t>
            </a:r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假如小石潭现在已成为一处风景名胜，而你则是小石潭旅游风景区的一名导游，请你为你的游客设计一份解说词。</a:t>
            </a:r>
            <a:endParaRPr lang="zh-CN" alt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6866" name="Text Box 4"/>
          <p:cNvSpPr txBox="1"/>
          <p:nvPr/>
        </p:nvSpPr>
        <p:spPr>
          <a:xfrm>
            <a:off x="348615" y="4218305"/>
            <a:ext cx="844677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spcBef>
                <a:spcPct val="50000"/>
              </a:spcBef>
            </a:pPr>
            <a:endParaRPr lang="en-US" altLang="zh-CN" sz="2800" b="1"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zh-CN" sz="2800" b="1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  </a:t>
            </a:r>
            <a:endParaRPr lang="en-US" altLang="zh-CN" sz="2800" b="1"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endParaRPr lang="en-US" altLang="zh-CN" sz="2800" b="1"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36868" name="Text Box 8"/>
          <p:cNvSpPr txBox="1"/>
          <p:nvPr/>
        </p:nvSpPr>
        <p:spPr>
          <a:xfrm>
            <a:off x="14605" y="2486025"/>
            <a:ext cx="8915400" cy="5194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zh-CN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6870" name="WordArt 10" descr="白色大理石"/>
          <p:cNvSpPr>
            <a:spLocks noTextEdit="1"/>
          </p:cNvSpPr>
          <p:nvPr/>
        </p:nvSpPr>
        <p:spPr>
          <a:xfrm>
            <a:off x="884238" y="460375"/>
            <a:ext cx="2881312" cy="10795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  <a:normAutofit/>
            <a:scene3d>
              <a:camera prst="legacyObliqueRight">
                <a:rot lat="0" lon="0" rev="0"/>
              </a:camera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zh-CN" altLang="en-US" sz="4800" b="1">
                <a:blipFill rotWithShape="0">
                  <a:blip r:embed="rId1"/>
                </a:blipFill>
                <a:latin typeface="宋体" panose="02010600030101010101" pitchFamily="2" charset="-122"/>
                <a:ea typeface="宋体" panose="02010600030101010101" pitchFamily="2" charset="-122"/>
              </a:rPr>
              <a:t>课后作业</a:t>
            </a:r>
            <a:endParaRPr lang="zh-CN" altLang="en-US" sz="4800" b="1">
              <a:blipFill rotWithShape="0">
                <a:blip r:embed="rId1"/>
              </a:blip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9" name="Rectangle 13"/>
          <p:cNvSpPr/>
          <p:nvPr/>
        </p:nvSpPr>
        <p:spPr>
          <a:xfrm>
            <a:off x="457835" y="1304925"/>
            <a:ext cx="8629015" cy="323024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>
                <a:latin typeface="楷体_GB2312" pitchFamily="49" charset="-122"/>
                <a:ea typeface="楷体_GB2312" pitchFamily="49" charset="-122"/>
              </a:rPr>
              <a:t>　　</a:t>
            </a:r>
            <a:r>
              <a:rPr lang="zh-CN" altLang="en-US" sz="4000" b="1">
                <a:latin typeface="楷体_GB2312" pitchFamily="49" charset="-122"/>
                <a:ea typeface="楷体_GB2312" pitchFamily="49" charset="-122"/>
              </a:rPr>
              <a:t>黔无驴，有好事者船载以入。至则无可用，放之山下。</a:t>
            </a:r>
            <a:endParaRPr lang="zh-CN" altLang="en-US" sz="4000" b="1">
              <a:latin typeface="楷体_GB2312" pitchFamily="49" charset="-122"/>
              <a:ea typeface="楷体_GB2312" pitchFamily="49" charset="-122"/>
            </a:endParaRPr>
          </a:p>
          <a:p>
            <a:r>
              <a:rPr lang="en-US" altLang="zh-CN" sz="4000" b="1">
                <a:latin typeface="楷体_GB2312" pitchFamily="49" charset="-122"/>
                <a:ea typeface="楷体_GB2312" pitchFamily="49" charset="-122"/>
              </a:rPr>
              <a:t>	</a:t>
            </a:r>
            <a:r>
              <a:rPr lang="zh-CN" altLang="en-US" sz="4000" b="1">
                <a:latin typeface="楷体_GB2312" pitchFamily="49" charset="-122"/>
                <a:ea typeface="楷体_GB2312" pitchFamily="49" charset="-122"/>
              </a:rPr>
              <a:t>虎见之，庞然大物也，以为神。</a:t>
            </a:r>
            <a:endParaRPr lang="zh-CN" altLang="en-US" sz="4000" b="1">
              <a:latin typeface="楷体_GB2312" pitchFamily="49" charset="-122"/>
              <a:ea typeface="楷体_GB2312" pitchFamily="49" charset="-122"/>
            </a:endParaRPr>
          </a:p>
          <a:p>
            <a:r>
              <a:rPr lang="en-US" altLang="zh-CN" sz="4000" b="1">
                <a:latin typeface="楷体_GB2312" pitchFamily="49" charset="-122"/>
                <a:ea typeface="楷体_GB2312" pitchFamily="49" charset="-122"/>
              </a:rPr>
              <a:t>	</a:t>
            </a:r>
            <a:r>
              <a:rPr lang="zh-CN" altLang="en-US" sz="4000" b="1">
                <a:latin typeface="楷体_GB2312" pitchFamily="49" charset="-122"/>
                <a:ea typeface="楷体_GB2312" pitchFamily="49" charset="-122"/>
              </a:rPr>
              <a:t>蔽林间窥之</a:t>
            </a:r>
            <a:r>
              <a:rPr lang="en-US" altLang="zh-CN" sz="4000" b="1">
                <a:latin typeface="楷体_GB2312" pitchFamily="49" charset="-122"/>
                <a:ea typeface="楷体_GB2312" pitchFamily="49" charset="-122"/>
              </a:rPr>
              <a:t>,</a:t>
            </a:r>
            <a:r>
              <a:rPr lang="zh-CN" altLang="en-US" sz="4000" b="1">
                <a:latin typeface="楷体_GB2312" pitchFamily="49" charset="-122"/>
                <a:ea typeface="楷体_GB2312" pitchFamily="49" charset="-122"/>
              </a:rPr>
              <a:t>稍出近之，慭</a:t>
            </a:r>
            <a:r>
              <a:rPr lang="zh-CN" altLang="en-US" sz="4000" b="1">
                <a:latin typeface="楷体_GB2312" pitchFamily="49" charset="-122"/>
                <a:ea typeface="楷体_GB2312" pitchFamily="49" charset="-122"/>
                <a:sym typeface="+mn-ea"/>
              </a:rPr>
              <a:t>yìn</a:t>
            </a:r>
            <a:r>
              <a:rPr lang="zh-CN" altLang="en-US" sz="4000" b="1">
                <a:latin typeface="楷体_GB2312" pitchFamily="49" charset="-122"/>
                <a:ea typeface="楷体_GB2312" pitchFamily="49" charset="-122"/>
              </a:rPr>
              <a:t>慭然</a:t>
            </a:r>
            <a:r>
              <a:rPr lang="en-US" altLang="zh-CN" sz="4000" b="1">
                <a:latin typeface="楷体_GB2312" pitchFamily="49" charset="-122"/>
                <a:ea typeface="楷体_GB2312" pitchFamily="49" charset="-122"/>
              </a:rPr>
              <a:t>,</a:t>
            </a:r>
            <a:r>
              <a:rPr lang="zh-CN" altLang="en-US" sz="4000" b="1">
                <a:latin typeface="楷体_GB2312" pitchFamily="49" charset="-122"/>
                <a:ea typeface="楷体_GB2312" pitchFamily="49" charset="-122"/>
              </a:rPr>
              <a:t>莫相知。</a:t>
            </a:r>
            <a:endParaRPr lang="zh-CN" altLang="en-US" sz="4000" b="1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67710" y="292100"/>
            <a:ext cx="20523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600" b="1">
                <a:latin typeface="楷体_GB2312" pitchFamily="49" charset="-122"/>
                <a:ea typeface="楷体_GB2312" pitchFamily="49" charset="-122"/>
                <a:sym typeface="+mn-ea"/>
              </a:rPr>
              <a:t>黔之驴</a:t>
            </a:r>
            <a:endParaRPr lang="zh-CN" altLang="en-US" sz="3600" b="1">
              <a:latin typeface="楷体_GB2312" pitchFamily="49" charset="-122"/>
              <a:ea typeface="楷体_GB2312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3"/>
          <p:cNvSpPr>
            <a:spLocks noGrp="1"/>
          </p:cNvSpPr>
          <p:nvPr>
            <p:ph type="body"/>
          </p:nvPr>
        </p:nvSpPr>
        <p:spPr>
          <a:xfrm>
            <a:off x="106045" y="-5080"/>
            <a:ext cx="8958580" cy="3046095"/>
          </a:xfrm>
          <a:solidFill>
            <a:schemeClr val="accent5"/>
          </a:solidFill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zh-CN" altLang="en-US" b="1">
                <a:latin typeface="楷体_GB2312" pitchFamily="49" charset="-122"/>
                <a:ea typeface="楷体_GB2312" pitchFamily="49" charset="-122"/>
              </a:rPr>
              <a:t>　　他日，驴一鸣，虎大骇，远遁，以为且噬己也，甚恐。然往来视之，觉无异能者。益习其声，又近出前后，终不敢搏。稍近益狎，荡倚冲冒</a:t>
            </a:r>
            <a:r>
              <a:rPr lang="en-US" altLang="zh-CN" b="1">
                <a:latin typeface="楷体_GB2312" pitchFamily="49" charset="-122"/>
                <a:ea typeface="楷体_GB2312" pitchFamily="49" charset="-122"/>
              </a:rPr>
              <a:t>,</a:t>
            </a:r>
            <a:r>
              <a:rPr lang="zh-CN" altLang="en-US" b="1">
                <a:latin typeface="楷体_GB2312" pitchFamily="49" charset="-122"/>
                <a:ea typeface="楷体_GB2312" pitchFamily="49" charset="-122"/>
              </a:rPr>
              <a:t>驴不胜怒，蹄之。</a:t>
            </a:r>
            <a:endParaRPr lang="zh-CN" altLang="en-US" b="1">
              <a:latin typeface="楷体_GB2312" pitchFamily="49" charset="-122"/>
              <a:ea typeface="楷体_GB2312" pitchFamily="49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zh-CN" b="1">
                <a:latin typeface="楷体_GB2312" pitchFamily="49" charset="-122"/>
                <a:ea typeface="楷体_GB2312" pitchFamily="49" charset="-122"/>
              </a:rPr>
              <a:t>	</a:t>
            </a:r>
            <a:r>
              <a:rPr lang="zh-CN" altLang="en-US" b="1">
                <a:latin typeface="楷体_GB2312" pitchFamily="49" charset="-122"/>
                <a:ea typeface="楷体_GB2312" pitchFamily="49" charset="-122"/>
              </a:rPr>
              <a:t>虎因喜，计之曰：</a:t>
            </a:r>
            <a:r>
              <a:rPr lang="zh-CN" altLang="en-US" b="1">
                <a:ea typeface="楷体_GB2312" pitchFamily="49" charset="-122"/>
              </a:rPr>
              <a:t>“</a:t>
            </a:r>
            <a:r>
              <a:rPr lang="zh-CN" altLang="en-US" b="1">
                <a:latin typeface="楷体_GB2312" pitchFamily="49" charset="-122"/>
                <a:ea typeface="楷体_GB2312" pitchFamily="49" charset="-122"/>
              </a:rPr>
              <a:t>技止此耳！</a:t>
            </a:r>
            <a:r>
              <a:rPr lang="zh-CN" altLang="en-US" b="1">
                <a:ea typeface="楷体_GB2312" pitchFamily="49" charset="-122"/>
              </a:rPr>
              <a:t>”</a:t>
            </a:r>
            <a:r>
              <a:rPr lang="zh-CN" altLang="en-US" b="1">
                <a:latin typeface="楷体_GB2312" pitchFamily="49" charset="-122"/>
                <a:ea typeface="楷体_GB2312" pitchFamily="49" charset="-122"/>
              </a:rPr>
              <a:t>因跳踉大㘎。 </a:t>
            </a:r>
            <a:r>
              <a:rPr lang="en-US" altLang="zh-CN" b="1">
                <a:latin typeface="楷体_GB2312" pitchFamily="49" charset="-122"/>
                <a:ea typeface="楷体_GB2312" pitchFamily="49" charset="-122"/>
              </a:rPr>
              <a:t>	</a:t>
            </a:r>
            <a:r>
              <a:rPr lang="zh-CN" altLang="en-US" b="1">
                <a:latin typeface="楷体_GB2312" pitchFamily="49" charset="-122"/>
                <a:ea typeface="楷体_GB2312" pitchFamily="49" charset="-122"/>
              </a:rPr>
              <a:t>断其喉，尽其肉，乃去。</a:t>
            </a:r>
            <a:endParaRPr lang="zh-CN" altLang="en-US" b="1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3138805"/>
            <a:ext cx="3810000" cy="33813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998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998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998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998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998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10 小石潭记 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396875"/>
            <a:ext cx="9144000" cy="5603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片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-51435"/>
            <a:ext cx="9154795" cy="63214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6398" y="2332990"/>
            <a:ext cx="5669280" cy="20840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柳州市第八中学录制</a:t>
            </a:r>
            <a:b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</a:br>
            <a:b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</a:br>
            <a:r>
              <a:rPr lang="en-US" altLang="zh-CN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2019</a:t>
            </a: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年</a:t>
            </a:r>
            <a:r>
              <a:rPr lang="en-US" altLang="zh-CN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3</a:t>
            </a: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月</a:t>
            </a:r>
            <a:r>
              <a:rPr lang="en-US" altLang="zh-CN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26</a:t>
            </a: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日</a:t>
            </a:r>
            <a:endParaRPr kumimoji="1" lang="zh-CN" altLang="en-US" sz="480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片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-51435"/>
            <a:ext cx="9154795" cy="63214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6398" y="2332990"/>
            <a:ext cx="5669280" cy="20840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柳州市第八中学录制</a:t>
            </a:r>
            <a:b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</a:br>
            <a:b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</a:br>
            <a:r>
              <a:rPr lang="en-US" altLang="zh-CN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2019</a:t>
            </a: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年</a:t>
            </a:r>
            <a:r>
              <a:rPr lang="en-US" altLang="zh-CN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3</a:t>
            </a: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月</a:t>
            </a:r>
            <a:r>
              <a:rPr lang="en-US" altLang="zh-CN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26</a:t>
            </a: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日</a:t>
            </a:r>
            <a:endParaRPr kumimoji="1" lang="zh-CN" altLang="en-US" sz="480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/>
          <p:nvPr/>
        </p:nvSpPr>
        <p:spPr>
          <a:xfrm>
            <a:off x="-46355" y="-48260"/>
            <a:ext cx="9236075" cy="695452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>
                <a:latin typeface="Arial" panose="020B0604020202020204" pitchFamily="34" charset="0"/>
              </a:rPr>
              <a:t>　　　　　　　　　　</a:t>
            </a: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　　　</a:t>
            </a:r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小石潭记</a:t>
            </a:r>
            <a:endParaRPr lang="zh-CN" altLang="en-US" sz="40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 从小丘西行百二十步，隔篁竹，闻水声，如鸣珮环，心乐之。伐竹取道，下见小潭，水尤清冽。全石以为底，近岸，卷石底以出，为坻为屿，为嵁为岩。青树翠蔓，蒙络摇缀，</a:t>
            </a:r>
            <a:r>
              <a:rPr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参差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披拂。</a:t>
            </a:r>
            <a:endParaRPr lang="zh-CN" altLang="en-US" sz="2800" b="1">
              <a:latin typeface="楷体_GB2312" pitchFamily="49" charset="-122"/>
              <a:ea typeface="楷体_GB2312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    潭中鱼可百许头，皆若空游无所依，日光下澈，影布石上。</a:t>
            </a:r>
            <a:r>
              <a:rPr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佁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然不动，</a:t>
            </a:r>
            <a:r>
              <a:rPr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俶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尔远逝，往来</a:t>
            </a:r>
            <a:r>
              <a:rPr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翕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忽，似与游者相乐。</a:t>
            </a:r>
            <a:endParaRPr lang="zh-CN" altLang="en-US" sz="2800" b="1">
              <a:latin typeface="楷体_GB2312" pitchFamily="49" charset="-122"/>
              <a:ea typeface="楷体_GB2312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    潭西南而望，斗折蛇行，明灭可见。其岸势犬牙</a:t>
            </a:r>
            <a:r>
              <a:rPr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差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互，不可知其源。</a:t>
            </a:r>
            <a:endParaRPr lang="zh-CN" altLang="en-US" sz="2800" b="1">
              <a:latin typeface="楷体_GB2312" pitchFamily="49" charset="-122"/>
              <a:ea typeface="楷体_GB2312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    坐潭上，四面竹树环合，寂寥无人，凄神寒骨，悄</a:t>
            </a:r>
            <a:r>
              <a:rPr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怆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幽</a:t>
            </a:r>
            <a:r>
              <a:rPr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邃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。以其境过清，不可久居，乃记之而去。</a:t>
            </a:r>
            <a:endParaRPr lang="zh-CN" altLang="en-US" sz="2800" b="1">
              <a:latin typeface="楷体_GB2312" pitchFamily="49" charset="-122"/>
              <a:ea typeface="楷体_GB2312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    同游者：吴武陵，龚古，余弟宗玄。隶而从者，崔氏二小生：曰恕己，曰奉壹。</a:t>
            </a:r>
            <a:endParaRPr lang="zh-CN" altLang="en-US" sz="2800" b="1"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/>
          <p:nvPr/>
        </p:nvSpPr>
        <p:spPr>
          <a:xfrm>
            <a:off x="339090" y="1484630"/>
            <a:ext cx="852805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400" b="1">
                <a:solidFill>
                  <a:schemeClr val="tx2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从小丘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西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行百二十步，隔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篁竹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，闻水声，如鸣珮环，心乐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之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。伐竹取道， 下见小潭，水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尤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清冽。全石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以为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底，近岸，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卷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石底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以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出，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为坻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，为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屿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，为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嵁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，为</a:t>
            </a:r>
            <a:r>
              <a:rPr lang="zh-CN" altLang="en-US" sz="2400" b="1" dirty="0">
                <a:latin typeface="宋体" panose="02010600030101010101" pitchFamily="2" charset="-122"/>
              </a:rPr>
              <a:t>岩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。青树翠蔓，蒙络摇缀，参差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披拂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64518" name="AutoShape 6"/>
          <p:cNvSpPr/>
          <p:nvPr/>
        </p:nvSpPr>
        <p:spPr>
          <a:xfrm>
            <a:off x="2035175" y="915035"/>
            <a:ext cx="1202690" cy="643255"/>
          </a:xfrm>
          <a:prstGeom prst="wedgeRoundRectCallout">
            <a:avLst>
              <a:gd name="adj1" fmla="val -39704"/>
              <a:gd name="adj2" fmla="val 135192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向西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4519" name="AutoShape 7"/>
          <p:cNvSpPr/>
          <p:nvPr/>
        </p:nvSpPr>
        <p:spPr>
          <a:xfrm>
            <a:off x="4623435" y="1057910"/>
            <a:ext cx="1293495" cy="570230"/>
          </a:xfrm>
          <a:prstGeom prst="wedgeRoundRectCallout">
            <a:avLst>
              <a:gd name="adj1" fmla="val -43194"/>
              <a:gd name="adj2" fmla="val 97657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竹林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4520" name="AutoShape 8"/>
          <p:cNvSpPr/>
          <p:nvPr/>
        </p:nvSpPr>
        <p:spPr>
          <a:xfrm>
            <a:off x="-4445" y="2308225"/>
            <a:ext cx="2707640" cy="434340"/>
          </a:xfrm>
          <a:prstGeom prst="wedgeRoundRectCallout">
            <a:avLst>
              <a:gd name="adj1" fmla="val -27249"/>
              <a:gd name="adj2" fmla="val 132894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语气助词，不译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4521" name="AutoShape 9"/>
          <p:cNvSpPr/>
          <p:nvPr/>
        </p:nvSpPr>
        <p:spPr>
          <a:xfrm>
            <a:off x="3435985" y="2330450"/>
            <a:ext cx="1295400" cy="412115"/>
          </a:xfrm>
          <a:prstGeom prst="wedgeRoundRectCallout">
            <a:avLst>
              <a:gd name="adj1" fmla="val 44880"/>
              <a:gd name="adj2" fmla="val 86931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特别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4523" name="AutoShape 11"/>
          <p:cNvSpPr/>
          <p:nvPr/>
        </p:nvSpPr>
        <p:spPr>
          <a:xfrm flipH="1">
            <a:off x="6748145" y="2330450"/>
            <a:ext cx="1234440" cy="412115"/>
          </a:xfrm>
          <a:prstGeom prst="wedgeRoundRectCallout">
            <a:avLst>
              <a:gd name="adj1" fmla="val 39318"/>
              <a:gd name="adj2" fmla="val 106687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作为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4524" name="AutoShape 12"/>
          <p:cNvSpPr/>
          <p:nvPr/>
        </p:nvSpPr>
        <p:spPr>
          <a:xfrm>
            <a:off x="111125" y="3244215"/>
            <a:ext cx="1400810" cy="370205"/>
          </a:xfrm>
          <a:prstGeom prst="wedgeRoundRectCallout">
            <a:avLst>
              <a:gd name="adj1" fmla="val -15140"/>
              <a:gd name="adj2" fmla="val 118782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翻卷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4525" name="AutoShape 13"/>
          <p:cNvSpPr/>
          <p:nvPr/>
        </p:nvSpPr>
        <p:spPr>
          <a:xfrm>
            <a:off x="6574790" y="3244215"/>
            <a:ext cx="601980" cy="500380"/>
          </a:xfrm>
          <a:prstGeom prst="wedgeRoundRectCallout">
            <a:avLst>
              <a:gd name="adj1" fmla="val -49532"/>
              <a:gd name="adj2" fmla="val -58755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而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4526" name="AutoShape 14"/>
          <p:cNvSpPr/>
          <p:nvPr/>
        </p:nvSpPr>
        <p:spPr>
          <a:xfrm>
            <a:off x="296545" y="4232910"/>
            <a:ext cx="1845945" cy="481965"/>
          </a:xfrm>
          <a:prstGeom prst="wedgeRoundRectCallout">
            <a:avLst>
              <a:gd name="adj1" fmla="val 18283"/>
              <a:gd name="adj2" fmla="val -73583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形成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4527" name="AutoShape 15"/>
          <p:cNvSpPr/>
          <p:nvPr/>
        </p:nvSpPr>
        <p:spPr>
          <a:xfrm>
            <a:off x="1671955" y="3179445"/>
            <a:ext cx="1764030" cy="499110"/>
          </a:xfrm>
          <a:prstGeom prst="wedgeRoundRectCallout">
            <a:avLst>
              <a:gd name="adj1" fmla="val -10511"/>
              <a:gd name="adj2" fmla="val 91857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水中的高地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4528" name="AutoShape 16"/>
          <p:cNvSpPr/>
          <p:nvPr/>
        </p:nvSpPr>
        <p:spPr>
          <a:xfrm>
            <a:off x="2818765" y="4382770"/>
            <a:ext cx="1293495" cy="565150"/>
          </a:xfrm>
          <a:prstGeom prst="wedgeRoundRectCallout">
            <a:avLst>
              <a:gd name="adj1" fmla="val 11955"/>
              <a:gd name="adj2" fmla="val -100666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小岛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4529" name="AutoShape 17"/>
          <p:cNvSpPr/>
          <p:nvPr/>
        </p:nvSpPr>
        <p:spPr>
          <a:xfrm>
            <a:off x="4535170" y="4496435"/>
            <a:ext cx="2339340" cy="451485"/>
          </a:xfrm>
          <a:prstGeom prst="wedgeRoundRectCallout">
            <a:avLst>
              <a:gd name="adj1" fmla="val -47286"/>
              <a:gd name="adj2" fmla="val -99444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不平的岩石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4530" name="AutoShape 18"/>
          <p:cNvSpPr/>
          <p:nvPr/>
        </p:nvSpPr>
        <p:spPr>
          <a:xfrm>
            <a:off x="2142490" y="5269230"/>
            <a:ext cx="1293495" cy="782955"/>
          </a:xfrm>
          <a:prstGeom prst="wedgeRoundRectCallout">
            <a:avLst>
              <a:gd name="adj1" fmla="val -88620"/>
              <a:gd name="adj2" fmla="val -61102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随风飘拂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6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6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 bldLvl="0" animBg="1"/>
      <p:bldP spid="64519" grpId="0" bldLvl="0" animBg="1"/>
      <p:bldP spid="64520" grpId="0" bldLvl="0" animBg="1"/>
      <p:bldP spid="64521" grpId="0" bldLvl="0" animBg="1"/>
      <p:bldP spid="64523" grpId="0" bldLvl="0" animBg="1"/>
      <p:bldP spid="64524" grpId="0" bldLvl="0" animBg="1"/>
      <p:bldP spid="64525" grpId="0" bldLvl="0" animBg="1"/>
      <p:bldP spid="64526" grpId="0" bldLvl="0" animBg="1"/>
      <p:bldP spid="64527" grpId="0" bldLvl="0" animBg="1"/>
      <p:bldP spid="64528" grpId="0" bldLvl="0" animBg="1"/>
      <p:bldP spid="64529" grpId="0" bldLvl="0" animBg="1"/>
      <p:bldP spid="6453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矩形 1"/>
          <p:cNvSpPr/>
          <p:nvPr/>
        </p:nvSpPr>
        <p:spPr>
          <a:xfrm>
            <a:off x="535623" y="1629410"/>
            <a:ext cx="8072437" cy="359981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从小土丘向西走一百二十步，隔着竹林，听到了水声，好像身上带的玉佩、玉环相碰发出的清脆声音，（我的）心情高兴起来。砍倒竹子，开辟出一条道路（走过去），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</a:rPr>
              <a:t>下面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看见一个小潭，潭水特别清凉。整块石头作为潭底，靠近岸边，有一圈从潭底周围突出水面的石头，成为坻、屿、、岩各种不同的形状。青葱的树，翠绿的茎蔓，遮盖交结，摇动下垂，参差不齐，随风飘动。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21506" name="WordArt 5"/>
          <p:cNvSpPr>
            <a:spLocks noTextEdit="1"/>
          </p:cNvSpPr>
          <p:nvPr/>
        </p:nvSpPr>
        <p:spPr>
          <a:xfrm>
            <a:off x="535940" y="382905"/>
            <a:ext cx="2833370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949"/>
              </a:avLst>
            </a:prstTxWarp>
            <a:noAutofit/>
          </a:bodyPr>
          <a:lstStyle/>
          <a:p>
            <a:pPr algn="ctr"/>
            <a:r>
              <a:rPr lang="zh-CN" altLang="en-US" sz="5400">
                <a:ln w="12700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疏通文意</a:t>
            </a:r>
            <a:endParaRPr lang="zh-CN" altLang="en-US" sz="5400">
              <a:ln w="12700" cap="flat" cmpd="sng">
                <a:solidFill>
                  <a:srgbClr val="3333CC"/>
                </a:solidFill>
                <a:prstDash val="solid"/>
                <a:headEnd type="none" w="med" len="med"/>
                <a:tailEnd type="none" w="med" len="med"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Line 2"/>
          <p:cNvSpPr/>
          <p:nvPr/>
        </p:nvSpPr>
        <p:spPr>
          <a:xfrm>
            <a:off x="4427538" y="549275"/>
            <a:ext cx="0" cy="5832475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2530" name="WordArt 3"/>
          <p:cNvSpPr>
            <a:spLocks noTextEdit="1"/>
          </p:cNvSpPr>
          <p:nvPr/>
        </p:nvSpPr>
        <p:spPr>
          <a:xfrm>
            <a:off x="3643313" y="638175"/>
            <a:ext cx="156210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algn="ctr"/>
            <a:r>
              <a:rPr lang="zh-CN" altLang="en-US" sz="4000">
                <a:ln w="12700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翻  译</a:t>
            </a:r>
            <a:endParaRPr lang="zh-CN" altLang="en-US" sz="4000">
              <a:ln w="12700" cap="flat" cmpd="sng">
                <a:solidFill>
                  <a:srgbClr val="3333CC"/>
                </a:solidFill>
                <a:prstDash val="solid"/>
                <a:headEnd type="none" w="med" len="med"/>
                <a:tailEnd type="none" w="med" len="med"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531" name="Text Box 4"/>
          <p:cNvSpPr txBox="1"/>
          <p:nvPr/>
        </p:nvSpPr>
        <p:spPr>
          <a:xfrm>
            <a:off x="71438" y="1125538"/>
            <a:ext cx="4284662" cy="4479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chemeClr val="tx2"/>
                </a:solidFill>
                <a:latin typeface="宋体" panose="02010600030101010101" pitchFamily="2" charset="-122"/>
              </a:rPr>
              <a:t>     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潭中鱼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可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百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许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头，</a:t>
            </a: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皆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若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空游无所依。日光</a:t>
            </a: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下彻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，影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布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石上，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佁然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 </a:t>
            </a: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不动</a:t>
            </a:r>
            <a:r>
              <a:rPr lang="en-US" altLang="zh-CN" sz="3200" b="1">
                <a:solidFill>
                  <a:schemeClr val="tx2"/>
                </a:solidFill>
                <a:latin typeface="宋体" panose="02010600030101010101" pitchFamily="2" charset="-122"/>
              </a:rPr>
              <a:t>;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俶尔远逝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，往来</a:t>
            </a: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翕忽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，</a:t>
            </a:r>
            <a:r>
              <a:rPr lang="zh-CN" altLang="en-US" sz="3200" b="1" dirty="0">
                <a:solidFill>
                  <a:srgbClr val="0D0D0D"/>
                </a:solidFill>
                <a:latin typeface="宋体" panose="02010600030101010101" pitchFamily="2" charset="-122"/>
              </a:rPr>
              <a:t>似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与游者相乐。</a:t>
            </a: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65541" name="Text Box 5"/>
          <p:cNvSpPr txBox="1"/>
          <p:nvPr/>
        </p:nvSpPr>
        <p:spPr>
          <a:xfrm>
            <a:off x="4503738" y="1095375"/>
            <a:ext cx="4508500" cy="489267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 b="1">
                <a:solidFill>
                  <a:srgbClr val="000000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000" b="1" dirty="0">
                <a:solidFill>
                  <a:srgbClr val="000000"/>
                </a:solidFill>
                <a:latin typeface="宋体" panose="02010600030101010101" pitchFamily="2" charset="-122"/>
              </a:rPr>
              <a:t>潭中的鱼大约有一百来条，好像都在空中游动，周围什么也没有似的。阳光直照到水底，石上有鱼的影子，静止不动；又忽然向远处游走，往来很快，好像和游人一同欢乐。</a:t>
            </a:r>
            <a:endParaRPr lang="zh-CN" altLang="en-US" sz="3000" b="1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65542" name="Text Box 6"/>
          <p:cNvSpPr txBox="1"/>
          <p:nvPr/>
        </p:nvSpPr>
        <p:spPr>
          <a:xfrm>
            <a:off x="3201988" y="1700213"/>
            <a:ext cx="1152525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</a:rPr>
              <a:t>左右</a:t>
            </a:r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5543" name="Text Box 7"/>
          <p:cNvSpPr txBox="1"/>
          <p:nvPr/>
        </p:nvSpPr>
        <p:spPr>
          <a:xfrm>
            <a:off x="468313" y="2565400"/>
            <a:ext cx="1173162" cy="577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</a:rPr>
              <a:t>好象</a:t>
            </a:r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5544" name="Text Box 8"/>
          <p:cNvSpPr txBox="1"/>
          <p:nvPr/>
        </p:nvSpPr>
        <p:spPr>
          <a:xfrm>
            <a:off x="-36512" y="3475038"/>
            <a:ext cx="1150937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</a:rPr>
              <a:t>向下</a:t>
            </a:r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5545" name="Text Box 9"/>
          <p:cNvSpPr txBox="1"/>
          <p:nvPr/>
        </p:nvSpPr>
        <p:spPr>
          <a:xfrm>
            <a:off x="804863" y="3484563"/>
            <a:ext cx="12446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</a:rPr>
              <a:t>照射</a:t>
            </a:r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5546" name="Text Box 10"/>
          <p:cNvSpPr txBox="1"/>
          <p:nvPr/>
        </p:nvSpPr>
        <p:spPr>
          <a:xfrm>
            <a:off x="1560513" y="2587625"/>
            <a:ext cx="26416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</a:rPr>
              <a:t>映在、落在</a:t>
            </a:r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5547" name="Text Box 11"/>
          <p:cNvSpPr txBox="1"/>
          <p:nvPr/>
        </p:nvSpPr>
        <p:spPr>
          <a:xfrm>
            <a:off x="1997075" y="3627438"/>
            <a:ext cx="2441575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</a:rPr>
              <a:t>呆呆地样子</a:t>
            </a:r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5548" name="Text Box 12"/>
          <p:cNvSpPr txBox="1"/>
          <p:nvPr/>
        </p:nvSpPr>
        <p:spPr>
          <a:xfrm>
            <a:off x="1050925" y="4567238"/>
            <a:ext cx="10795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</a:rPr>
              <a:t>忽然</a:t>
            </a:r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5549" name="Text Box 13"/>
          <p:cNvSpPr txBox="1"/>
          <p:nvPr/>
        </p:nvSpPr>
        <p:spPr>
          <a:xfrm>
            <a:off x="2154238" y="4503738"/>
            <a:ext cx="2566987" cy="1066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</a:rPr>
              <a:t>向远处游走</a:t>
            </a:r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5551" name="Text Box 15"/>
          <p:cNvSpPr txBox="1"/>
          <p:nvPr/>
        </p:nvSpPr>
        <p:spPr>
          <a:xfrm>
            <a:off x="-9525" y="5675313"/>
            <a:ext cx="3275013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</a:rPr>
              <a:t>轻快敏捷的样子</a:t>
            </a:r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5553" name="Text Box 17"/>
          <p:cNvSpPr txBox="1"/>
          <p:nvPr/>
        </p:nvSpPr>
        <p:spPr>
          <a:xfrm>
            <a:off x="2151063" y="1700213"/>
            <a:ext cx="14732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</a:rPr>
              <a:t>大约</a:t>
            </a:r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grpSp>
        <p:nvGrpSpPr>
          <p:cNvPr id="2" name="组合 2"/>
          <p:cNvGrpSpPr/>
          <p:nvPr/>
        </p:nvGrpSpPr>
        <p:grpSpPr>
          <a:xfrm rot="6420000">
            <a:off x="2389188" y="1276350"/>
            <a:ext cx="576262" cy="503238"/>
            <a:chOff x="1020" y="1480"/>
            <a:chExt cx="545" cy="499"/>
          </a:xfrm>
        </p:grpSpPr>
        <p:sp>
          <p:nvSpPr>
            <p:cNvPr id="22544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2545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3" name="组合 1"/>
          <p:cNvGrpSpPr/>
          <p:nvPr/>
        </p:nvGrpSpPr>
        <p:grpSpPr>
          <a:xfrm rot="6420000">
            <a:off x="3187700" y="1276350"/>
            <a:ext cx="576263" cy="503238"/>
            <a:chOff x="1020" y="1480"/>
            <a:chExt cx="545" cy="499"/>
          </a:xfrm>
        </p:grpSpPr>
        <p:sp>
          <p:nvSpPr>
            <p:cNvPr id="22547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2548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4" name="组合 5"/>
          <p:cNvGrpSpPr/>
          <p:nvPr/>
        </p:nvGrpSpPr>
        <p:grpSpPr>
          <a:xfrm rot="6420000">
            <a:off x="506413" y="2243138"/>
            <a:ext cx="576262" cy="503237"/>
            <a:chOff x="1020" y="1480"/>
            <a:chExt cx="545" cy="499"/>
          </a:xfrm>
        </p:grpSpPr>
        <p:sp>
          <p:nvSpPr>
            <p:cNvPr id="22550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2551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5" name="组合 11"/>
          <p:cNvGrpSpPr/>
          <p:nvPr/>
        </p:nvGrpSpPr>
        <p:grpSpPr>
          <a:xfrm rot="6420000">
            <a:off x="74613" y="3200400"/>
            <a:ext cx="576262" cy="503238"/>
            <a:chOff x="1020" y="1480"/>
            <a:chExt cx="545" cy="499"/>
          </a:xfrm>
        </p:grpSpPr>
        <p:sp>
          <p:nvSpPr>
            <p:cNvPr id="22553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2554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6" name="组合 14"/>
          <p:cNvGrpSpPr/>
          <p:nvPr/>
        </p:nvGrpSpPr>
        <p:grpSpPr>
          <a:xfrm rot="6420000">
            <a:off x="638175" y="3211513"/>
            <a:ext cx="576263" cy="503237"/>
            <a:chOff x="1020" y="1480"/>
            <a:chExt cx="545" cy="499"/>
          </a:xfrm>
        </p:grpSpPr>
        <p:sp>
          <p:nvSpPr>
            <p:cNvPr id="22556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2557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7" name="组合 17"/>
          <p:cNvGrpSpPr/>
          <p:nvPr/>
        </p:nvGrpSpPr>
        <p:grpSpPr>
          <a:xfrm rot="-1020000">
            <a:off x="1773238" y="2976563"/>
            <a:ext cx="576262" cy="503237"/>
            <a:chOff x="1020" y="1480"/>
            <a:chExt cx="545" cy="499"/>
          </a:xfrm>
        </p:grpSpPr>
        <p:sp>
          <p:nvSpPr>
            <p:cNvPr id="22559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2560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8" name="组合 20"/>
          <p:cNvGrpSpPr/>
          <p:nvPr/>
        </p:nvGrpSpPr>
        <p:grpSpPr>
          <a:xfrm rot="6420000">
            <a:off x="3509963" y="3244850"/>
            <a:ext cx="576262" cy="503238"/>
            <a:chOff x="1020" y="1480"/>
            <a:chExt cx="545" cy="499"/>
          </a:xfrm>
        </p:grpSpPr>
        <p:sp>
          <p:nvSpPr>
            <p:cNvPr id="22562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2563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9" name="组合 23"/>
          <p:cNvGrpSpPr/>
          <p:nvPr/>
        </p:nvGrpSpPr>
        <p:grpSpPr>
          <a:xfrm rot="6420000">
            <a:off x="1217613" y="4297363"/>
            <a:ext cx="576262" cy="503237"/>
            <a:chOff x="1020" y="1480"/>
            <a:chExt cx="545" cy="499"/>
          </a:xfrm>
        </p:grpSpPr>
        <p:sp>
          <p:nvSpPr>
            <p:cNvPr id="22565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2566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10" name="组合 26"/>
          <p:cNvGrpSpPr/>
          <p:nvPr/>
        </p:nvGrpSpPr>
        <p:grpSpPr>
          <a:xfrm rot="6420000">
            <a:off x="2152650" y="4224338"/>
            <a:ext cx="576263" cy="503237"/>
            <a:chOff x="1020" y="1480"/>
            <a:chExt cx="545" cy="499"/>
          </a:xfrm>
        </p:grpSpPr>
        <p:sp>
          <p:nvSpPr>
            <p:cNvPr id="22568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2569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11" name="组合 29"/>
          <p:cNvGrpSpPr/>
          <p:nvPr/>
        </p:nvGrpSpPr>
        <p:grpSpPr>
          <a:xfrm rot="6420000">
            <a:off x="239713" y="5233988"/>
            <a:ext cx="576262" cy="503237"/>
            <a:chOff x="1020" y="1480"/>
            <a:chExt cx="545" cy="499"/>
          </a:xfrm>
        </p:grpSpPr>
        <p:sp>
          <p:nvSpPr>
            <p:cNvPr id="22571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2572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2" dur="5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2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7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 bldLvl="0" animBg="1"/>
      <p:bldP spid="65542" grpId="0"/>
      <p:bldP spid="65543" grpId="0"/>
      <p:bldP spid="65544" grpId="0"/>
      <p:bldP spid="65545" grpId="0"/>
      <p:bldP spid="65546" grpId="0"/>
      <p:bldP spid="65547" grpId="0"/>
      <p:bldP spid="65548" grpId="0"/>
      <p:bldP spid="65549" grpId="0"/>
      <p:bldP spid="65551" grpId="0"/>
      <p:bldP spid="655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Line 2"/>
          <p:cNvSpPr/>
          <p:nvPr/>
        </p:nvSpPr>
        <p:spPr>
          <a:xfrm>
            <a:off x="4787900" y="549275"/>
            <a:ext cx="0" cy="5832475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6564" name="Text Box 4"/>
          <p:cNvSpPr txBox="1"/>
          <p:nvPr/>
        </p:nvSpPr>
        <p:spPr>
          <a:xfrm>
            <a:off x="4924425" y="1412875"/>
            <a:ext cx="4037013" cy="420687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 b="1">
                <a:solidFill>
                  <a:srgbClr val="000000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000" b="1" dirty="0">
                <a:solidFill>
                  <a:srgbClr val="000000"/>
                </a:solidFill>
                <a:latin typeface="宋体" panose="02010600030101010101" pitchFamily="2" charset="-122"/>
              </a:rPr>
              <a:t>向小石潭的西南方看去，小溪曲曲折折，忽明忽暗，忽隐忽现。溪岸的形状像犬牙那样交错不齐，不知道它的源泉在哪里。 </a:t>
            </a:r>
            <a:endParaRPr lang="zh-CN" altLang="en-US" sz="3000" b="1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23555" name="Rectangle 5"/>
          <p:cNvSpPr/>
          <p:nvPr/>
        </p:nvSpPr>
        <p:spPr>
          <a:xfrm>
            <a:off x="307975" y="1924050"/>
            <a:ext cx="4422775" cy="3505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chemeClr val="tx2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潭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西南</a:t>
            </a:r>
            <a:r>
              <a:rPr lang="zh-CN" altLang="en-US" sz="3200" b="1" dirty="0">
                <a:solidFill>
                  <a:srgbClr val="0D0D0D"/>
                </a:solidFill>
                <a:latin typeface="宋体" panose="02010600030101010101" pitchFamily="2" charset="-122"/>
              </a:rPr>
              <a:t>而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望，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斗</a:t>
            </a:r>
            <a:r>
              <a:rPr lang="zh-CN" altLang="en-US" sz="3200" b="1" dirty="0">
                <a:solidFill>
                  <a:srgbClr val="0D0D0D"/>
                </a:solidFill>
                <a:latin typeface="宋体" panose="02010600030101010101" pitchFamily="2" charset="-122"/>
              </a:rPr>
              <a:t>折</a:t>
            </a:r>
            <a:endParaRPr lang="zh-CN" altLang="en-US" sz="3200" b="1" dirty="0">
              <a:solidFill>
                <a:srgbClr val="0D0D0D"/>
              </a:solidFill>
              <a:latin typeface="宋体" panose="02010600030101010101" pitchFamily="2" charset="-122"/>
            </a:endParaRPr>
          </a:p>
          <a:p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蛇</a:t>
            </a:r>
            <a:r>
              <a:rPr lang="zh-CN" altLang="en-US" sz="3200" b="1" dirty="0">
                <a:latin typeface="宋体" panose="02010600030101010101" pitchFamily="2" charset="-122"/>
              </a:rPr>
              <a:t>行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，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明灭可见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。其岸</a:t>
            </a: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势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犬</a:t>
            </a:r>
            <a:r>
              <a:rPr lang="zh-CN" altLang="en-US" sz="3200" b="1" dirty="0">
                <a:latin typeface="宋体" panose="02010600030101010101" pitchFamily="2" charset="-122"/>
              </a:rPr>
              <a:t>牙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差</a:t>
            </a:r>
            <a:r>
              <a:rPr lang="zh-CN" altLang="en-US" sz="3200" b="1" dirty="0">
                <a:latin typeface="宋体" panose="02010600030101010101" pitchFamily="2" charset="-122"/>
              </a:rPr>
              <a:t>互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，不可知其</a:t>
            </a: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源。</a:t>
            </a: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66566" name="Text Box 6"/>
          <p:cNvSpPr txBox="1"/>
          <p:nvPr/>
        </p:nvSpPr>
        <p:spPr>
          <a:xfrm>
            <a:off x="636588" y="4440238"/>
            <a:ext cx="1223962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像狗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6567" name="Text Box 7"/>
          <p:cNvSpPr txBox="1"/>
          <p:nvPr/>
        </p:nvSpPr>
        <p:spPr>
          <a:xfrm>
            <a:off x="1543050" y="4471988"/>
            <a:ext cx="1439863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交错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6568" name="Text Box 8"/>
          <p:cNvSpPr txBox="1"/>
          <p:nvPr/>
        </p:nvSpPr>
        <p:spPr>
          <a:xfrm>
            <a:off x="679450" y="1330325"/>
            <a:ext cx="2425700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向西南方向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6570" name="Text Box 10"/>
          <p:cNvSpPr txBox="1"/>
          <p:nvPr/>
        </p:nvSpPr>
        <p:spPr>
          <a:xfrm>
            <a:off x="2894013" y="1257300"/>
            <a:ext cx="18034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像北斗星一样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6572" name="Text Box 12"/>
          <p:cNvSpPr txBox="1"/>
          <p:nvPr/>
        </p:nvSpPr>
        <p:spPr>
          <a:xfrm>
            <a:off x="193675" y="2420938"/>
            <a:ext cx="2187575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像蛇一样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6574" name="Text Box 14"/>
          <p:cNvSpPr txBox="1"/>
          <p:nvPr/>
        </p:nvSpPr>
        <p:spPr>
          <a:xfrm>
            <a:off x="538163" y="3413125"/>
            <a:ext cx="3948112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忽明忽暗，忽隐忽现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grpSp>
        <p:nvGrpSpPr>
          <p:cNvPr id="2" name="组合 2"/>
          <p:cNvGrpSpPr/>
          <p:nvPr/>
        </p:nvGrpSpPr>
        <p:grpSpPr>
          <a:xfrm rot="-4500000">
            <a:off x="1736725" y="1812925"/>
            <a:ext cx="576263" cy="503238"/>
            <a:chOff x="1020" y="1480"/>
            <a:chExt cx="545" cy="499"/>
          </a:xfrm>
        </p:grpSpPr>
        <p:sp>
          <p:nvSpPr>
            <p:cNvPr id="23563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3564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3" name="组合 1"/>
          <p:cNvGrpSpPr/>
          <p:nvPr/>
        </p:nvGrpSpPr>
        <p:grpSpPr>
          <a:xfrm rot="-4500000">
            <a:off x="3546475" y="1760538"/>
            <a:ext cx="576263" cy="503237"/>
            <a:chOff x="1020" y="1480"/>
            <a:chExt cx="545" cy="499"/>
          </a:xfrm>
        </p:grpSpPr>
        <p:sp>
          <p:nvSpPr>
            <p:cNvPr id="23566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3567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4" name="组合 5"/>
          <p:cNvGrpSpPr/>
          <p:nvPr/>
        </p:nvGrpSpPr>
        <p:grpSpPr>
          <a:xfrm rot="-4500000">
            <a:off x="315913" y="2822575"/>
            <a:ext cx="576262" cy="503238"/>
            <a:chOff x="1020" y="1480"/>
            <a:chExt cx="545" cy="499"/>
          </a:xfrm>
        </p:grpSpPr>
        <p:sp>
          <p:nvSpPr>
            <p:cNvPr id="23569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3570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5" name="组合 8"/>
          <p:cNvGrpSpPr/>
          <p:nvPr/>
        </p:nvGrpSpPr>
        <p:grpSpPr>
          <a:xfrm rot="9060000">
            <a:off x="2116138" y="3038475"/>
            <a:ext cx="576262" cy="503238"/>
            <a:chOff x="1020" y="1480"/>
            <a:chExt cx="545" cy="499"/>
          </a:xfrm>
        </p:grpSpPr>
        <p:sp>
          <p:nvSpPr>
            <p:cNvPr id="23572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3573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6" name="组合 11"/>
          <p:cNvGrpSpPr/>
          <p:nvPr/>
        </p:nvGrpSpPr>
        <p:grpSpPr>
          <a:xfrm rot="9060000">
            <a:off x="674688" y="4038600"/>
            <a:ext cx="576262" cy="503238"/>
            <a:chOff x="1020" y="1480"/>
            <a:chExt cx="545" cy="499"/>
          </a:xfrm>
        </p:grpSpPr>
        <p:sp>
          <p:nvSpPr>
            <p:cNvPr id="23575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3576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7" name="组合 14"/>
          <p:cNvGrpSpPr/>
          <p:nvPr/>
        </p:nvGrpSpPr>
        <p:grpSpPr>
          <a:xfrm rot="6600000">
            <a:off x="1538288" y="3995738"/>
            <a:ext cx="576262" cy="503237"/>
            <a:chOff x="1020" y="1480"/>
            <a:chExt cx="545" cy="499"/>
          </a:xfrm>
        </p:grpSpPr>
        <p:sp>
          <p:nvSpPr>
            <p:cNvPr id="23578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3579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22530" name="WordArt 3"/>
          <p:cNvSpPr>
            <a:spLocks noTextEdit="1"/>
          </p:cNvSpPr>
          <p:nvPr/>
        </p:nvSpPr>
        <p:spPr>
          <a:xfrm>
            <a:off x="4006533" y="621665"/>
            <a:ext cx="156210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5000" lnSpcReduction="10000"/>
          </a:bodyPr>
          <a:lstStyle/>
          <a:p>
            <a:pPr algn="ctr"/>
            <a:r>
              <a:rPr lang="zh-CN" altLang="en-US" sz="4000">
                <a:ln w="12700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翻  译</a:t>
            </a:r>
            <a:endParaRPr lang="zh-CN" altLang="en-US" sz="4000">
              <a:ln w="12700" cap="flat" cmpd="sng">
                <a:solidFill>
                  <a:srgbClr val="3333CC"/>
                </a:solidFill>
                <a:prstDash val="solid"/>
                <a:headEnd type="none" w="med" len="med"/>
                <a:tailEnd type="none" w="med" len="med"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bldLvl="0" animBg="1"/>
      <p:bldP spid="66566" grpId="0"/>
      <p:bldP spid="66567" grpId="0"/>
      <p:bldP spid="66568" grpId="0"/>
      <p:bldP spid="66570" grpId="0"/>
      <p:bldP spid="66572" grpId="0"/>
      <p:bldP spid="665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Line 2"/>
          <p:cNvSpPr/>
          <p:nvPr/>
        </p:nvSpPr>
        <p:spPr>
          <a:xfrm>
            <a:off x="4498975" y="549275"/>
            <a:ext cx="0" cy="5832475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7588" name="Text Box 4"/>
          <p:cNvSpPr txBox="1"/>
          <p:nvPr/>
        </p:nvSpPr>
        <p:spPr>
          <a:xfrm>
            <a:off x="4572000" y="1082675"/>
            <a:ext cx="4443413" cy="534987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 b="1">
                <a:solidFill>
                  <a:srgbClr val="000000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000" b="1" dirty="0">
                <a:solidFill>
                  <a:srgbClr val="000000"/>
                </a:solidFill>
                <a:latin typeface="宋体" panose="02010600030101010101" pitchFamily="2" charset="-122"/>
              </a:rPr>
              <a:t>坐在小石潭上，四面被竹子和树木围绕着，寂静寥落，空无一人，不觉心神凄凉，寒气透骨，令人感到悲哀。因为这里的环境太凄清，不可以久留，就题字离去。</a:t>
            </a:r>
            <a:endParaRPr lang="zh-CN" altLang="en-US" sz="3000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endParaRPr lang="en-US" altLang="zh-CN" sz="3000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24579" name="Rectangle 5"/>
          <p:cNvSpPr/>
          <p:nvPr/>
        </p:nvSpPr>
        <p:spPr>
          <a:xfrm>
            <a:off x="288925" y="1112838"/>
            <a:ext cx="3998913" cy="4967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坐潭上，四面竹树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环合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，寂寥无人，凄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神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寒骨，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悄怆</a:t>
            </a:r>
            <a:r>
              <a:rPr lang="zh-CN" altLang="en-US" sz="3200" b="1" dirty="0">
                <a:latin typeface="宋体" panose="02010600030101010101" pitchFamily="2" charset="-122"/>
              </a:rPr>
              <a:t>幽邃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。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以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其境</a:t>
            </a:r>
            <a:r>
              <a:rPr lang="zh-CN" altLang="en-US" sz="3200" b="1" dirty="0">
                <a:latin typeface="宋体" panose="02010600030101010101" pitchFamily="2" charset="-122"/>
              </a:rPr>
              <a:t>过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清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， 不可久</a:t>
            </a:r>
            <a:r>
              <a:rPr lang="zh-CN" altLang="en-US" sz="3200" b="1" dirty="0">
                <a:latin typeface="宋体" panose="02010600030101010101" pitchFamily="2" charset="-122"/>
              </a:rPr>
              <a:t>居，乃记之而去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。</a:t>
            </a:r>
            <a:endParaRPr lang="zh-CN" altLang="en-US" sz="3200" b="1" dirty="0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67590" name="Text Box 6"/>
          <p:cNvSpPr txBox="1"/>
          <p:nvPr/>
        </p:nvSpPr>
        <p:spPr>
          <a:xfrm>
            <a:off x="3205163" y="1138238"/>
            <a:ext cx="1460500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环绕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7591" name="Text Box 7"/>
          <p:cNvSpPr txBox="1"/>
          <p:nvPr/>
        </p:nvSpPr>
        <p:spPr>
          <a:xfrm>
            <a:off x="3395663" y="2065338"/>
            <a:ext cx="1295400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心情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7592" name="Text Box 8"/>
          <p:cNvSpPr txBox="1"/>
          <p:nvPr/>
        </p:nvSpPr>
        <p:spPr>
          <a:xfrm>
            <a:off x="1050925" y="3027363"/>
            <a:ext cx="1728788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幽深极了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7593" name="Text Box 9"/>
          <p:cNvSpPr txBox="1"/>
          <p:nvPr/>
        </p:nvSpPr>
        <p:spPr>
          <a:xfrm>
            <a:off x="3429000" y="3038475"/>
            <a:ext cx="1100138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由于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7599" name="Text Box 15"/>
          <p:cNvSpPr txBox="1"/>
          <p:nvPr/>
        </p:nvSpPr>
        <p:spPr>
          <a:xfrm>
            <a:off x="1316038" y="4924425"/>
            <a:ext cx="115252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离开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grpSp>
        <p:nvGrpSpPr>
          <p:cNvPr id="2" name="组合 2"/>
          <p:cNvGrpSpPr/>
          <p:nvPr/>
        </p:nvGrpSpPr>
        <p:grpSpPr>
          <a:xfrm rot="-4500000">
            <a:off x="3535363" y="1422400"/>
            <a:ext cx="576262" cy="503238"/>
            <a:chOff x="1020" y="1480"/>
            <a:chExt cx="545" cy="499"/>
          </a:xfrm>
        </p:grpSpPr>
        <p:sp>
          <p:nvSpPr>
            <p:cNvPr id="24586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4587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3" name="组合 1"/>
          <p:cNvGrpSpPr/>
          <p:nvPr/>
        </p:nvGrpSpPr>
        <p:grpSpPr>
          <a:xfrm rot="-4500000">
            <a:off x="3589338" y="2381250"/>
            <a:ext cx="576262" cy="503238"/>
            <a:chOff x="1020" y="1480"/>
            <a:chExt cx="545" cy="499"/>
          </a:xfrm>
        </p:grpSpPr>
        <p:sp>
          <p:nvSpPr>
            <p:cNvPr id="24589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4590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4" name="组合 7"/>
          <p:cNvGrpSpPr/>
          <p:nvPr/>
        </p:nvGrpSpPr>
        <p:grpSpPr>
          <a:xfrm rot="-4500000">
            <a:off x="1674813" y="3413125"/>
            <a:ext cx="576262" cy="503238"/>
            <a:chOff x="1020" y="1480"/>
            <a:chExt cx="545" cy="499"/>
          </a:xfrm>
        </p:grpSpPr>
        <p:sp>
          <p:nvSpPr>
            <p:cNvPr id="24592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4593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5" name="组合 10"/>
          <p:cNvGrpSpPr/>
          <p:nvPr/>
        </p:nvGrpSpPr>
        <p:grpSpPr>
          <a:xfrm rot="-4500000">
            <a:off x="3516313" y="3402013"/>
            <a:ext cx="576262" cy="503237"/>
            <a:chOff x="1020" y="1480"/>
            <a:chExt cx="545" cy="499"/>
          </a:xfrm>
        </p:grpSpPr>
        <p:sp>
          <p:nvSpPr>
            <p:cNvPr id="24595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4596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6" name="组合 13"/>
          <p:cNvGrpSpPr/>
          <p:nvPr/>
        </p:nvGrpSpPr>
        <p:grpSpPr>
          <a:xfrm rot="8940000">
            <a:off x="1465263" y="4625975"/>
            <a:ext cx="576262" cy="503238"/>
            <a:chOff x="1020" y="1480"/>
            <a:chExt cx="545" cy="499"/>
          </a:xfrm>
        </p:grpSpPr>
        <p:sp>
          <p:nvSpPr>
            <p:cNvPr id="24598" name="椭圆 13427"/>
            <p:cNvSpPr/>
            <p:nvPr/>
          </p:nvSpPr>
          <p:spPr>
            <a:xfrm>
              <a:off x="1020" y="1661"/>
              <a:ext cx="318" cy="318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24599" name="直接连接符 13428"/>
            <p:cNvSpPr/>
            <p:nvPr/>
          </p:nvSpPr>
          <p:spPr>
            <a:xfrm flipV="1">
              <a:off x="1202" y="1480"/>
              <a:ext cx="363" cy="18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22530" name="WordArt 3"/>
          <p:cNvSpPr>
            <a:spLocks noTextEdit="1"/>
          </p:cNvSpPr>
          <p:nvPr/>
        </p:nvSpPr>
        <p:spPr>
          <a:xfrm>
            <a:off x="3643313" y="638175"/>
            <a:ext cx="156210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5000" lnSpcReduction="10000"/>
          </a:bodyPr>
          <a:lstStyle/>
          <a:p>
            <a:pPr algn="ctr"/>
            <a:r>
              <a:rPr lang="zh-CN" altLang="en-US" sz="4000">
                <a:ln w="12700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翻  译</a:t>
            </a:r>
            <a:endParaRPr lang="zh-CN" altLang="en-US" sz="4000">
              <a:ln w="12700" cap="flat" cmpd="sng">
                <a:solidFill>
                  <a:srgbClr val="3333CC"/>
                </a:solidFill>
                <a:prstDash val="solid"/>
                <a:headEnd type="none" w="med" len="med"/>
                <a:tailEnd type="none" w="med" len="med"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2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bldLvl="0" animBg="1"/>
      <p:bldP spid="67590" grpId="0"/>
      <p:bldP spid="67591" grpId="0"/>
      <p:bldP spid="67592" grpId="0"/>
      <p:bldP spid="67593" grpId="0"/>
      <p:bldP spid="67599" grpId="0"/>
    </p:bldLst>
  </p:timing>
</p:sld>
</file>

<file path=ppt/tags/tag1.xml><?xml version="1.0" encoding="utf-8"?>
<p:tagLst xmlns:p="http://schemas.openxmlformats.org/presentationml/2006/main">
  <p:tag name="KSO_WM_TEMPLATE_CATEGORY" val="custom"/>
  <p:tag name="KSO_WM_TEMPLATE_INDEX" val="160162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160162"/>
</p:tagLst>
</file>

<file path=ppt/tags/tag3.xml><?xml version="1.0" encoding="utf-8"?>
<p:tagLst xmlns:p="http://schemas.openxmlformats.org/presentationml/2006/main">
  <p:tag name="KSO_WM_TEMPLATE_CATEGORY" val="custom"/>
  <p:tag name="KSO_WM_TEMPLATE_INDEX" val="160162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160162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160162"/>
</p:tagLst>
</file>

<file path=ppt/tags/tag6.xml><?xml version="1.0" encoding="utf-8"?>
<p:tagLst xmlns:p="http://schemas.openxmlformats.org/presentationml/2006/main">
  <p:tag name="KSO_WM_DOC_GUID" val="{6eebbd97-19a9-48ea-a81d-15dfa6360c0c}"/>
</p:tagLst>
</file>

<file path=ppt/theme/theme1.xml><?xml version="1.0" encoding="utf-8"?>
<a:theme xmlns:a="http://schemas.openxmlformats.org/drawingml/2006/main" name=" 语文PPT课件资料店 ">
  <a:themeElements>
    <a:clrScheme name=" 语文PPT课件资料店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 语文PPT课件资料店 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 语文PPT课件资料店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语文PPT课件资料店 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语文PPT课件资料店 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语文PPT课件资料店 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语文PPT课件资料店 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语文PPT课件资料店 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3297</Words>
  <Application>WPS 演示</Application>
  <PresentationFormat>全屏显示(4:3)</PresentationFormat>
  <Paragraphs>334</Paragraphs>
  <Slides>31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楷体_GB2312</vt:lpstr>
      <vt:lpstr>新宋体</vt:lpstr>
      <vt:lpstr>Arial Unicode MS</vt:lpstr>
      <vt:lpstr>Times New Roman</vt:lpstr>
      <vt:lpstr>黑体</vt:lpstr>
      <vt:lpstr>华文行楷</vt:lpstr>
      <vt:lpstr>方正隶变简体</vt:lpstr>
      <vt:lpstr>隶书</vt:lpstr>
      <vt:lpstr> 语文PPT课件资料店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课堂练习</vt:lpstr>
      <vt:lpstr>PowerPoint 演示文稿</vt:lpstr>
      <vt:lpstr>PowerPoint 演示文稿</vt:lpstr>
      <vt:lpstr>PowerPoint 演示文稿</vt:lpstr>
      <vt:lpstr>PowerPoint 演示文稿</vt:lpstr>
      <vt:lpstr>疑难解析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语文PPT课件资料店</dc:creator>
  <cp:lastModifiedBy>   จุ๊บ</cp:lastModifiedBy>
  <cp:revision>161</cp:revision>
  <dcterms:created xsi:type="dcterms:W3CDTF">2018-02-04T11:13:00Z</dcterms:created>
  <dcterms:modified xsi:type="dcterms:W3CDTF">2019-03-26T00:07:33Z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