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68" r:id="rId3"/>
    <p:sldId id="472" r:id="rId4"/>
    <p:sldId id="422" r:id="rId5"/>
    <p:sldId id="423" r:id="rId6"/>
    <p:sldId id="424" r:id="rId7"/>
    <p:sldId id="425" r:id="rId8"/>
    <p:sldId id="426" r:id="rId9"/>
    <p:sldId id="444" r:id="rId10"/>
    <p:sldId id="448" r:id="rId11"/>
    <p:sldId id="449" r:id="rId12"/>
    <p:sldId id="523" r:id="rId13"/>
    <p:sldId id="524" r:id="rId14"/>
    <p:sldId id="525" r:id="rId15"/>
    <p:sldId id="450" r:id="rId16"/>
    <p:sldId id="526" r:id="rId17"/>
    <p:sldId id="528" r:id="rId18"/>
    <p:sldId id="451" r:id="rId19"/>
    <p:sldId id="531" r:id="rId20"/>
    <p:sldId id="530" r:id="rId21"/>
    <p:sldId id="532" r:id="rId22"/>
    <p:sldId id="452" r:id="rId23"/>
    <p:sldId id="534" r:id="rId24"/>
    <p:sldId id="535" r:id="rId25"/>
    <p:sldId id="536" r:id="rId26"/>
    <p:sldId id="538" r:id="rId27"/>
    <p:sldId id="453" r:id="rId28"/>
    <p:sldId id="539" r:id="rId29"/>
    <p:sldId id="454" r:id="rId30"/>
    <p:sldId id="455" r:id="rId31"/>
    <p:sldId id="540" r:id="rId32"/>
    <p:sldId id="541" r:id="rId33"/>
    <p:sldId id="542" r:id="rId34"/>
    <p:sldId id="543" r:id="rId35"/>
    <p:sldId id="544" r:id="rId36"/>
    <p:sldId id="546" r:id="rId37"/>
    <p:sldId id="547" r:id="rId38"/>
    <p:sldId id="471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062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565" y="-76835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580277" y="1799670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录课单元：第三单元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2270125" y="3446780"/>
            <a:ext cx="45192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课《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桃花源记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Text Box 3"/>
          <p:cNvSpPr txBox="1"/>
          <p:nvPr/>
        </p:nvSpPr>
        <p:spPr>
          <a:xfrm>
            <a:off x="2124075" y="188913"/>
            <a:ext cx="33940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48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一词多义</a:t>
            </a:r>
            <a:endParaRPr lang="zh-CN" altLang="en-US" sz="4800" b="1" dirty="0">
              <a:solidFill>
                <a:srgbClr val="FF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5" name="Text Box 4"/>
          <p:cNvSpPr txBox="1"/>
          <p:nvPr/>
        </p:nvSpPr>
        <p:spPr>
          <a:xfrm>
            <a:off x="539750" y="1196975"/>
            <a:ext cx="3671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①便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舍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船，从口入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9" name="Text Box 5"/>
          <p:cNvSpPr txBox="1"/>
          <p:nvPr/>
        </p:nvSpPr>
        <p:spPr>
          <a:xfrm>
            <a:off x="4067175" y="1196975"/>
            <a:ext cx="44672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放弃、舍弃，动词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3200" b="1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7" name="Text Box 6"/>
          <p:cNvSpPr txBox="1"/>
          <p:nvPr/>
        </p:nvSpPr>
        <p:spPr>
          <a:xfrm>
            <a:off x="611188" y="1844675"/>
            <a:ext cx="30241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②屋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舍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俨然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1" name="Text Box 7"/>
          <p:cNvSpPr txBox="1"/>
          <p:nvPr/>
        </p:nvSpPr>
        <p:spPr>
          <a:xfrm>
            <a:off x="3059113" y="1773238"/>
            <a:ext cx="28844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房屋，名词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3200" b="1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9" name="AutoShape 8"/>
          <p:cNvSpPr/>
          <p:nvPr/>
        </p:nvSpPr>
        <p:spPr>
          <a:xfrm>
            <a:off x="250825" y="1412875"/>
            <a:ext cx="288925" cy="863600"/>
          </a:xfrm>
          <a:prstGeom prst="leftBrace">
            <a:avLst>
              <a:gd name="adj1" fmla="val 2490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1" grpId="0"/>
      <p:bldP spid="30725" grpId="0"/>
      <p:bldP spid="307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3" name="Rectangle 2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endParaRPr lang="zh-CN" altLang="en-US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Text Box 3"/>
          <p:cNvSpPr txBox="1"/>
          <p:nvPr/>
        </p:nvSpPr>
        <p:spPr>
          <a:xfrm>
            <a:off x="2124075" y="188913"/>
            <a:ext cx="33940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48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一词多义</a:t>
            </a:r>
            <a:endParaRPr lang="zh-CN" altLang="en-US" sz="4800" b="1" dirty="0">
              <a:solidFill>
                <a:srgbClr val="FF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0" name="Text Box 9"/>
          <p:cNvSpPr txBox="1"/>
          <p:nvPr/>
        </p:nvSpPr>
        <p:spPr>
          <a:xfrm>
            <a:off x="468313" y="2492375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①处处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志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之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4" name="Text Box 10"/>
          <p:cNvSpPr txBox="1"/>
          <p:nvPr/>
        </p:nvSpPr>
        <p:spPr>
          <a:xfrm>
            <a:off x="2700338" y="2492375"/>
            <a:ext cx="40322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作标记，动词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3200" b="1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2" name="Text Box 11"/>
          <p:cNvSpPr txBox="1"/>
          <p:nvPr/>
        </p:nvSpPr>
        <p:spPr>
          <a:xfrm>
            <a:off x="468313" y="3141663"/>
            <a:ext cx="297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②寻向所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志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6" name="Text Box 12"/>
          <p:cNvSpPr txBox="1"/>
          <p:nvPr/>
        </p:nvSpPr>
        <p:spPr>
          <a:xfrm>
            <a:off x="2987675" y="3068638"/>
            <a:ext cx="42497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标记、记号，名词）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4" name="AutoShape 13"/>
          <p:cNvSpPr/>
          <p:nvPr/>
        </p:nvSpPr>
        <p:spPr>
          <a:xfrm>
            <a:off x="179388" y="2708275"/>
            <a:ext cx="228600" cy="809625"/>
          </a:xfrm>
          <a:prstGeom prst="leftBrace">
            <a:avLst>
              <a:gd name="adj1" fmla="val 2951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  <p:bldP spid="88076" grpId="0"/>
      <p:bldP spid="30730" grpId="0"/>
      <p:bldP spid="307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Text Box 3"/>
          <p:cNvSpPr txBox="1"/>
          <p:nvPr/>
        </p:nvSpPr>
        <p:spPr>
          <a:xfrm>
            <a:off x="2124075" y="188913"/>
            <a:ext cx="33940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48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一词多义</a:t>
            </a:r>
            <a:endParaRPr lang="zh-CN" altLang="en-US" sz="4800" b="1" dirty="0">
              <a:solidFill>
                <a:srgbClr val="FF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5" name="Text Box 14"/>
          <p:cNvSpPr txBox="1"/>
          <p:nvPr/>
        </p:nvSpPr>
        <p:spPr>
          <a:xfrm>
            <a:off x="260033" y="1930718"/>
            <a:ext cx="3733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 ①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寻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向所志 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88079" name="Text Box 15"/>
          <p:cNvSpPr txBox="1"/>
          <p:nvPr/>
        </p:nvSpPr>
        <p:spPr>
          <a:xfrm>
            <a:off x="2923858" y="1857693"/>
            <a:ext cx="25939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寻找，动词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3200" b="1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7" name="Text Box 16"/>
          <p:cNvSpPr txBox="1"/>
          <p:nvPr/>
        </p:nvSpPr>
        <p:spPr>
          <a:xfrm>
            <a:off x="260033" y="2506980"/>
            <a:ext cx="3171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②未果，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寻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病终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81" name="Text Box 17"/>
          <p:cNvSpPr txBox="1"/>
          <p:nvPr/>
        </p:nvSpPr>
        <p:spPr>
          <a:xfrm>
            <a:off x="3284220" y="2433955"/>
            <a:ext cx="45370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随即、不久，副词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3200" b="1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9" name="AutoShape 18"/>
          <p:cNvSpPr/>
          <p:nvPr/>
        </p:nvSpPr>
        <p:spPr>
          <a:xfrm>
            <a:off x="113983" y="2143760"/>
            <a:ext cx="287337" cy="869950"/>
          </a:xfrm>
          <a:prstGeom prst="leftBrace">
            <a:avLst>
              <a:gd name="adj1" fmla="val 2523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/>
      <p:bldP spid="88081" grpId="0"/>
      <p:bldP spid="30735" grpId="0"/>
      <p:bldP spid="307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Text Box 3"/>
          <p:cNvSpPr txBox="1"/>
          <p:nvPr/>
        </p:nvSpPr>
        <p:spPr>
          <a:xfrm>
            <a:off x="2124075" y="188913"/>
            <a:ext cx="33940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48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一词多义</a:t>
            </a:r>
            <a:endParaRPr lang="zh-CN" altLang="en-US" sz="4800" b="1" dirty="0">
              <a:solidFill>
                <a:srgbClr val="FF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40" name="Text Box 19"/>
          <p:cNvSpPr txBox="1"/>
          <p:nvPr/>
        </p:nvSpPr>
        <p:spPr>
          <a:xfrm>
            <a:off x="554355" y="2081848"/>
            <a:ext cx="43195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①复前行，欲穷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其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林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1" name="Text Box 20"/>
          <p:cNvSpPr txBox="1"/>
          <p:nvPr/>
        </p:nvSpPr>
        <p:spPr>
          <a:xfrm>
            <a:off x="661988" y="2747010"/>
            <a:ext cx="3527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②既出，得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其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船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85" name="Text Box 21"/>
          <p:cNvSpPr txBox="1"/>
          <p:nvPr/>
        </p:nvSpPr>
        <p:spPr>
          <a:xfrm>
            <a:off x="3829050" y="2747010"/>
            <a:ext cx="47529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（其：他的，代渔人的）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43" name="AutoShape 22"/>
          <p:cNvSpPr/>
          <p:nvPr/>
        </p:nvSpPr>
        <p:spPr>
          <a:xfrm>
            <a:off x="265430" y="2153285"/>
            <a:ext cx="215900" cy="1008063"/>
          </a:xfrm>
          <a:prstGeom prst="leftBrace">
            <a:avLst>
              <a:gd name="adj1" fmla="val 38909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8087" name="Text Box 23"/>
          <p:cNvSpPr txBox="1"/>
          <p:nvPr/>
        </p:nvSpPr>
        <p:spPr>
          <a:xfrm>
            <a:off x="4586605" y="2081530"/>
            <a:ext cx="3238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（其：这、那）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5" grpId="0"/>
      <p:bldP spid="88087" grpId="0"/>
      <p:bldP spid="30740" grpId="0"/>
      <p:bldP spid="307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Text Box 2"/>
          <p:cNvSpPr txBox="1"/>
          <p:nvPr/>
        </p:nvSpPr>
        <p:spPr>
          <a:xfrm>
            <a:off x="323850" y="1196975"/>
            <a:ext cx="51673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②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而两狼之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并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驱如故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 </a:t>
            </a:r>
            <a:endParaRPr lang="zh-CN" altLang="en-US" sz="36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48" name="Text Box 3"/>
          <p:cNvSpPr txBox="1"/>
          <p:nvPr/>
        </p:nvSpPr>
        <p:spPr>
          <a:xfrm>
            <a:off x="395288" y="333375"/>
            <a:ext cx="53228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黄发垂髫，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并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怡然自乐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9092" name="Text Box 4"/>
          <p:cNvSpPr txBox="1"/>
          <p:nvPr/>
        </p:nvSpPr>
        <p:spPr>
          <a:xfrm>
            <a:off x="5292725" y="333375"/>
            <a:ext cx="419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（并：全部）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093" name="Text Box 5"/>
          <p:cNvSpPr txBox="1"/>
          <p:nvPr/>
        </p:nvSpPr>
        <p:spPr>
          <a:xfrm>
            <a:off x="4500563" y="1196975"/>
            <a:ext cx="48434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（并：一起，一同）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1" name="AutoShape 6"/>
          <p:cNvSpPr/>
          <p:nvPr/>
        </p:nvSpPr>
        <p:spPr>
          <a:xfrm>
            <a:off x="179388" y="692150"/>
            <a:ext cx="215900" cy="1079500"/>
          </a:xfrm>
          <a:prstGeom prst="leftBrace">
            <a:avLst>
              <a:gd name="adj1" fmla="val 4166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31748" grpId="0"/>
      <p:bldP spid="317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52" name="Text Box 7"/>
          <p:cNvSpPr txBox="1"/>
          <p:nvPr/>
        </p:nvSpPr>
        <p:spPr>
          <a:xfrm>
            <a:off x="536893" y="839788"/>
            <a:ext cx="41703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武陵人捕鱼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为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业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9096" name="Text Box 8"/>
          <p:cNvSpPr txBox="1"/>
          <p:nvPr/>
        </p:nvSpPr>
        <p:spPr>
          <a:xfrm>
            <a:off x="4137343" y="839788"/>
            <a:ext cx="3124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（为：作为）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4" name="Text Box 9"/>
          <p:cNvSpPr txBox="1"/>
          <p:nvPr/>
        </p:nvSpPr>
        <p:spPr>
          <a:xfrm>
            <a:off x="752793" y="1489075"/>
            <a:ext cx="4314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②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不足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为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外人道也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9098" name="Text Box 10"/>
          <p:cNvSpPr txBox="1"/>
          <p:nvPr/>
        </p:nvSpPr>
        <p:spPr>
          <a:xfrm>
            <a:off x="4208780" y="1489075"/>
            <a:ext cx="43672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（为：对，向）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6" name="Text Box 11"/>
          <p:cNvSpPr txBox="1"/>
          <p:nvPr/>
        </p:nvSpPr>
        <p:spPr>
          <a:xfrm>
            <a:off x="609918" y="2136775"/>
            <a:ext cx="53260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③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此人一一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为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具言所闻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57" name="AutoShape 12"/>
          <p:cNvSpPr/>
          <p:nvPr/>
        </p:nvSpPr>
        <p:spPr>
          <a:xfrm>
            <a:off x="320993" y="984250"/>
            <a:ext cx="215900" cy="1728788"/>
          </a:xfrm>
          <a:prstGeom prst="leftBrace">
            <a:avLst>
              <a:gd name="adj1" fmla="val 66727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9101" name="Text Box 13"/>
          <p:cNvSpPr txBox="1"/>
          <p:nvPr/>
        </p:nvSpPr>
        <p:spPr>
          <a:xfrm>
            <a:off x="4929505" y="2136775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（为：给）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  <p:bldP spid="89098" grpId="0"/>
      <p:bldP spid="89101" grpId="0"/>
      <p:bldP spid="31752" grpId="0"/>
      <p:bldP spid="31754" grpId="0"/>
      <p:bldP spid="317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59" name="AutoShape 14"/>
          <p:cNvSpPr/>
          <p:nvPr/>
        </p:nvSpPr>
        <p:spPr>
          <a:xfrm>
            <a:off x="1047750" y="1974850"/>
            <a:ext cx="431800" cy="360363"/>
          </a:xfrm>
          <a:prstGeom prst="flowChartConnector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60" name="Text Box 15"/>
          <p:cNvSpPr txBox="1"/>
          <p:nvPr/>
        </p:nvSpPr>
        <p:spPr>
          <a:xfrm>
            <a:off x="108585" y="1255713"/>
            <a:ext cx="36718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忘路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之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远近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61" name="Text Box 16"/>
          <p:cNvSpPr txBox="1"/>
          <p:nvPr/>
        </p:nvSpPr>
        <p:spPr>
          <a:xfrm>
            <a:off x="255588" y="1974850"/>
            <a:ext cx="31686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②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渔人甚异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之</a:t>
            </a:r>
            <a:endParaRPr lang="zh-CN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62" name="Text Box 17"/>
          <p:cNvSpPr txBox="1"/>
          <p:nvPr/>
        </p:nvSpPr>
        <p:spPr>
          <a:xfrm>
            <a:off x="446405" y="2616200"/>
            <a:ext cx="80645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③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南阳刘子骥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高尚士也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闻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之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欣然规往。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9106" name="Text Box 18"/>
          <p:cNvSpPr txBox="1"/>
          <p:nvPr/>
        </p:nvSpPr>
        <p:spPr>
          <a:xfrm>
            <a:off x="3352800" y="1255713"/>
            <a:ext cx="38163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（的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助词）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107" name="Text Box 19"/>
          <p:cNvSpPr txBox="1"/>
          <p:nvPr/>
        </p:nvSpPr>
        <p:spPr>
          <a:xfrm>
            <a:off x="3208338" y="2047875"/>
            <a:ext cx="543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（它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代词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所看到的景象）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108" name="Text Box 20"/>
          <p:cNvSpPr txBox="1"/>
          <p:nvPr/>
        </p:nvSpPr>
        <p:spPr>
          <a:xfrm>
            <a:off x="4360863" y="3127375"/>
            <a:ext cx="33131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（代词</a:t>
            </a:r>
            <a:r>
              <a:rPr lang="en-US" altLang="zh-CN" sz="32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这件事）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66" name="AutoShape 21"/>
          <p:cNvSpPr/>
          <p:nvPr/>
        </p:nvSpPr>
        <p:spPr>
          <a:xfrm>
            <a:off x="400050" y="1471613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/>
      <p:bldP spid="89107" grpId="0"/>
      <p:bldP spid="89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Text Box 2"/>
          <p:cNvSpPr txBox="1"/>
          <p:nvPr/>
        </p:nvSpPr>
        <p:spPr>
          <a:xfrm>
            <a:off x="1447800" y="1143000"/>
            <a:ext cx="640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Text Box 3"/>
          <p:cNvSpPr txBox="1"/>
          <p:nvPr/>
        </p:nvSpPr>
        <p:spPr>
          <a:xfrm>
            <a:off x="1835150" y="1196975"/>
            <a:ext cx="1655763" cy="1163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古义，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今义，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5" name="Rectangle 6"/>
          <p:cNvSpPr/>
          <p:nvPr/>
        </p:nvSpPr>
        <p:spPr>
          <a:xfrm>
            <a:off x="479425" y="228283"/>
            <a:ext cx="29400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古今异义</a:t>
            </a:r>
            <a:endParaRPr lang="zh-CN" altLang="en-US" sz="5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80" name="Rectangle 11"/>
          <p:cNvSpPr/>
          <p:nvPr/>
        </p:nvSpPr>
        <p:spPr>
          <a:xfrm>
            <a:off x="539750" y="1557338"/>
            <a:ext cx="156051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交通：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0129" name="Rectangle 17"/>
          <p:cNvSpPr/>
          <p:nvPr/>
        </p:nvSpPr>
        <p:spPr>
          <a:xfrm>
            <a:off x="2987675" y="1196975"/>
            <a:ext cx="5364163" cy="1163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为交错相通；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往来通达或各种运输的总称。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1" name="Rectangle 30"/>
          <p:cNvSpPr/>
          <p:nvPr/>
        </p:nvSpPr>
        <p:spPr>
          <a:xfrm>
            <a:off x="1764030" y="1143000"/>
            <a:ext cx="7308850" cy="1366838"/>
          </a:xfrm>
          <a:prstGeom prst="rect">
            <a:avLst/>
          </a:prstGeom>
          <a:solidFill>
            <a:srgbClr val="FFFF99">
              <a:alpha val="16862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/>
      <p:bldP spid="327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3" name="Text Box 4"/>
          <p:cNvSpPr txBox="1"/>
          <p:nvPr/>
        </p:nvSpPr>
        <p:spPr>
          <a:xfrm>
            <a:off x="1763713" y="2420938"/>
            <a:ext cx="16557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古义，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5" name="Rectangle 6"/>
          <p:cNvSpPr/>
          <p:nvPr/>
        </p:nvSpPr>
        <p:spPr>
          <a:xfrm>
            <a:off x="479425" y="228283"/>
            <a:ext cx="29400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古今异义</a:t>
            </a:r>
            <a:endParaRPr lang="zh-CN" altLang="en-US" sz="5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0119" name="Rectangle 7"/>
          <p:cNvSpPr/>
          <p:nvPr/>
        </p:nvSpPr>
        <p:spPr>
          <a:xfrm>
            <a:off x="3059113" y="3068638"/>
            <a:ext cx="34480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专指男子的配偶。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81" name="Rectangle 12"/>
          <p:cNvSpPr/>
          <p:nvPr/>
        </p:nvSpPr>
        <p:spPr>
          <a:xfrm>
            <a:off x="684213" y="2636838"/>
            <a:ext cx="156051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妻子：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0131" name="Rectangle 19"/>
          <p:cNvSpPr/>
          <p:nvPr/>
        </p:nvSpPr>
        <p:spPr>
          <a:xfrm>
            <a:off x="3203575" y="2420938"/>
            <a:ext cx="30400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指妻子和儿女；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86" name="Rectangle 21"/>
          <p:cNvSpPr/>
          <p:nvPr/>
        </p:nvSpPr>
        <p:spPr>
          <a:xfrm>
            <a:off x="1724025" y="2997200"/>
            <a:ext cx="14081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今义，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92" name="Rectangle 32"/>
          <p:cNvSpPr/>
          <p:nvPr/>
        </p:nvSpPr>
        <p:spPr>
          <a:xfrm>
            <a:off x="1835150" y="2421255"/>
            <a:ext cx="7308850" cy="1152525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31" grpId="0"/>
      <p:bldP spid="327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5" name="Rectangle 6"/>
          <p:cNvSpPr/>
          <p:nvPr/>
        </p:nvSpPr>
        <p:spPr>
          <a:xfrm>
            <a:off x="479425" y="228283"/>
            <a:ext cx="29400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古今异义</a:t>
            </a:r>
            <a:endParaRPr lang="zh-CN" altLang="en-US" sz="5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7" name="Rectangle 8"/>
          <p:cNvSpPr/>
          <p:nvPr/>
        </p:nvSpPr>
        <p:spPr>
          <a:xfrm>
            <a:off x="1345565" y="2447925"/>
            <a:ext cx="14081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今义，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8" name="Rectangle 9"/>
          <p:cNvSpPr/>
          <p:nvPr/>
        </p:nvSpPr>
        <p:spPr>
          <a:xfrm>
            <a:off x="1274128" y="1800225"/>
            <a:ext cx="14081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古义，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2" name="Rectangle 13"/>
          <p:cNvSpPr/>
          <p:nvPr/>
        </p:nvSpPr>
        <p:spPr>
          <a:xfrm>
            <a:off x="194628" y="2089150"/>
            <a:ext cx="12541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绝境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0135" name="Rectangle 23"/>
          <p:cNvSpPr/>
          <p:nvPr/>
        </p:nvSpPr>
        <p:spPr>
          <a:xfrm>
            <a:off x="2353628" y="1800225"/>
            <a:ext cx="34480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与世隔绝的地方；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0137" name="Rectangle 25"/>
          <p:cNvSpPr/>
          <p:nvPr/>
        </p:nvSpPr>
        <p:spPr>
          <a:xfrm>
            <a:off x="2426653" y="2447925"/>
            <a:ext cx="34480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毫无出路的境地。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93" name="Rectangle 33"/>
          <p:cNvSpPr/>
          <p:nvPr/>
        </p:nvSpPr>
        <p:spPr>
          <a:xfrm>
            <a:off x="1345565" y="1800225"/>
            <a:ext cx="7308850" cy="1368425"/>
          </a:xfrm>
          <a:prstGeom prst="rect">
            <a:avLst/>
          </a:prstGeom>
          <a:solidFill>
            <a:srgbClr val="FFCCFF">
              <a:alpha val="36862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5" grpId="0"/>
      <p:bldP spid="90137" grpId="0"/>
      <p:bldP spid="327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 descr="渔人从小口入桃花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43213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3" descr="桃花源人的幸福生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0"/>
            <a:ext cx="2932113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 descr="桃花渊中人见渔人大惊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0"/>
            <a:ext cx="3132137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桃花渊中人延请渔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3"/>
            <a:ext cx="2268538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 descr="渔人离开桃花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75" y="3357563"/>
            <a:ext cx="2160588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7" descr="渔人处处志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357563"/>
            <a:ext cx="230505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 descr="寻找桃花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488" y="3357563"/>
            <a:ext cx="2195512" cy="350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7" name="Text Box 5"/>
          <p:cNvSpPr txBox="1"/>
          <p:nvPr/>
        </p:nvSpPr>
        <p:spPr>
          <a:xfrm>
            <a:off x="2108200" y="2017395"/>
            <a:ext cx="70332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此处为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不用说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”“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更不用说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之意；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5" name="Rectangle 6"/>
          <p:cNvSpPr/>
          <p:nvPr/>
        </p:nvSpPr>
        <p:spPr>
          <a:xfrm>
            <a:off x="479425" y="228283"/>
            <a:ext cx="29400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古今异义</a:t>
            </a:r>
            <a:endParaRPr lang="zh-CN" altLang="en-US" sz="5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0122" name="Rectangle 10"/>
          <p:cNvSpPr/>
          <p:nvPr/>
        </p:nvSpPr>
        <p:spPr>
          <a:xfrm>
            <a:off x="2287588" y="2782570"/>
            <a:ext cx="42640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是表条件关系的关联词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83" name="Rectangle 14"/>
          <p:cNvSpPr/>
          <p:nvPr/>
        </p:nvSpPr>
        <p:spPr>
          <a:xfrm>
            <a:off x="-15875" y="2350770"/>
            <a:ext cx="156051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无论：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2789" name="Rectangle 26"/>
          <p:cNvSpPr/>
          <p:nvPr/>
        </p:nvSpPr>
        <p:spPr>
          <a:xfrm>
            <a:off x="1208088" y="2134870"/>
            <a:ext cx="14081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古义，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0" name="Rectangle 29"/>
          <p:cNvSpPr/>
          <p:nvPr/>
        </p:nvSpPr>
        <p:spPr>
          <a:xfrm>
            <a:off x="1136650" y="2782570"/>
            <a:ext cx="14081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今义，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94" name="Rectangle 34"/>
          <p:cNvSpPr/>
          <p:nvPr/>
        </p:nvSpPr>
        <p:spPr>
          <a:xfrm>
            <a:off x="1208405" y="1877060"/>
            <a:ext cx="7932420" cy="1588770"/>
          </a:xfrm>
          <a:prstGeom prst="rect">
            <a:avLst/>
          </a:prstGeom>
          <a:solidFill>
            <a:srgbClr val="CCFFFF">
              <a:alpha val="34901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22" grpId="0"/>
      <p:bldP spid="327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/>
        </p:nvSpPr>
        <p:spPr>
          <a:xfrm>
            <a:off x="857250" y="775970"/>
            <a:ext cx="815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鲜美：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3798" name="Rectangle 6"/>
          <p:cNvSpPr/>
          <p:nvPr/>
        </p:nvSpPr>
        <p:spPr>
          <a:xfrm>
            <a:off x="2124075" y="549275"/>
            <a:ext cx="14081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古义，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1143" name="Rectangle 7"/>
          <p:cNvSpPr/>
          <p:nvPr/>
        </p:nvSpPr>
        <p:spPr>
          <a:xfrm>
            <a:off x="3419475" y="1125538"/>
            <a:ext cx="22240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味好，香浓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1151" name="Rectangle 15"/>
          <p:cNvSpPr/>
          <p:nvPr/>
        </p:nvSpPr>
        <p:spPr>
          <a:xfrm>
            <a:off x="3276600" y="476250"/>
            <a:ext cx="30400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色彩鲜艳美丽；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807" name="Rectangle 17"/>
          <p:cNvSpPr/>
          <p:nvPr/>
        </p:nvSpPr>
        <p:spPr>
          <a:xfrm>
            <a:off x="2195513" y="1125538"/>
            <a:ext cx="14081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今义，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51" grpId="0"/>
      <p:bldP spid="33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5" name="Text Box 3"/>
          <p:cNvSpPr txBox="1"/>
          <p:nvPr/>
        </p:nvSpPr>
        <p:spPr>
          <a:xfrm>
            <a:off x="464820" y="2172970"/>
            <a:ext cx="17310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得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一山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1144" name="Rectangle 8"/>
          <p:cNvSpPr/>
          <p:nvPr/>
        </p:nvSpPr>
        <p:spPr>
          <a:xfrm>
            <a:off x="3276600" y="2060575"/>
            <a:ext cx="3527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此处义为“看到”，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1145" name="Rectangle 9"/>
          <p:cNvSpPr/>
          <p:nvPr/>
        </p:nvSpPr>
        <p:spPr>
          <a:xfrm>
            <a:off x="3276600" y="2565400"/>
            <a:ext cx="18161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用为助词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808" name="Rectangle 18"/>
          <p:cNvSpPr/>
          <p:nvPr/>
        </p:nvSpPr>
        <p:spPr>
          <a:xfrm>
            <a:off x="1979613" y="2060575"/>
            <a:ext cx="14081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古义，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809" name="Rectangle 20"/>
          <p:cNvSpPr/>
          <p:nvPr/>
        </p:nvSpPr>
        <p:spPr>
          <a:xfrm>
            <a:off x="1979613" y="2636838"/>
            <a:ext cx="14081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今义，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  <p:bldP spid="91145" grpId="0"/>
      <p:bldP spid="33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6" name="Text Box 4"/>
          <p:cNvSpPr txBox="1"/>
          <p:nvPr/>
        </p:nvSpPr>
        <p:spPr>
          <a:xfrm>
            <a:off x="809625" y="2356803"/>
            <a:ext cx="7924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不足：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1146" name="Rectangle 10"/>
          <p:cNvSpPr/>
          <p:nvPr/>
        </p:nvSpPr>
        <p:spPr>
          <a:xfrm>
            <a:off x="3743960" y="2128203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不值得；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1147" name="Rectangle 11"/>
          <p:cNvSpPr/>
          <p:nvPr/>
        </p:nvSpPr>
        <p:spPr>
          <a:xfrm>
            <a:off x="3743960" y="2704465"/>
            <a:ext cx="22240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不满不充分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810" name="Rectangle 21"/>
          <p:cNvSpPr/>
          <p:nvPr/>
        </p:nvSpPr>
        <p:spPr>
          <a:xfrm>
            <a:off x="2591435" y="2128203"/>
            <a:ext cx="14081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古义，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811" name="Rectangle 22"/>
          <p:cNvSpPr/>
          <p:nvPr/>
        </p:nvSpPr>
        <p:spPr>
          <a:xfrm>
            <a:off x="2591435" y="2775903"/>
            <a:ext cx="14081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今义，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/>
      <p:bldP spid="91147" grpId="0"/>
      <p:bldP spid="337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7" name="Text Box 5"/>
          <p:cNvSpPr txBox="1"/>
          <p:nvPr/>
        </p:nvSpPr>
        <p:spPr>
          <a:xfrm>
            <a:off x="568960" y="2192973"/>
            <a:ext cx="723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如此：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1148" name="Rectangle 12"/>
          <p:cNvSpPr/>
          <p:nvPr/>
        </p:nvSpPr>
        <p:spPr>
          <a:xfrm>
            <a:off x="3050223" y="2264410"/>
            <a:ext cx="18161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像这样；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1149" name="Rectangle 13"/>
          <p:cNvSpPr/>
          <p:nvPr/>
        </p:nvSpPr>
        <p:spPr>
          <a:xfrm>
            <a:off x="3089910" y="2840673"/>
            <a:ext cx="10001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这样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812" name="Rectangle 23"/>
          <p:cNvSpPr/>
          <p:nvPr/>
        </p:nvSpPr>
        <p:spPr>
          <a:xfrm>
            <a:off x="1792923" y="2264410"/>
            <a:ext cx="14081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古义，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813" name="Rectangle 24"/>
          <p:cNvSpPr/>
          <p:nvPr/>
        </p:nvSpPr>
        <p:spPr>
          <a:xfrm>
            <a:off x="1865948" y="2912110"/>
            <a:ext cx="14081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今义，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/>
      <p:bldP spid="91149" grpId="0"/>
      <p:bldP spid="337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Text Box 2"/>
          <p:cNvSpPr txBox="1"/>
          <p:nvPr/>
        </p:nvSpPr>
        <p:spPr>
          <a:xfrm>
            <a:off x="609600" y="1125538"/>
            <a:ext cx="8534400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4820" name="Text Box 4"/>
          <p:cNvSpPr txBox="1"/>
          <p:nvPr/>
        </p:nvSpPr>
        <p:spPr>
          <a:xfrm>
            <a:off x="609600" y="126683"/>
            <a:ext cx="5791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特殊句式：</a:t>
            </a:r>
            <a:endParaRPr lang="zh-CN" altLang="en-US" sz="48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65" name="Rectangle 5"/>
          <p:cNvSpPr/>
          <p:nvPr/>
        </p:nvSpPr>
        <p:spPr>
          <a:xfrm>
            <a:off x="2627313" y="1125538"/>
            <a:ext cx="60833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u="sng" dirty="0">
                <a:latin typeface="Times New Roman" panose="02020603050405020304" pitchFamily="18" charset="0"/>
                <a:ea typeface="楷体_GB2312" pitchFamily="49" charset="-122"/>
              </a:rPr>
              <a:t>南阳刘子骥，高尚士</a:t>
            </a:r>
            <a:r>
              <a:rPr lang="zh-CN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也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。（“也”表判断。）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2" name="Rectangle 7"/>
          <p:cNvSpPr/>
          <p:nvPr/>
        </p:nvSpPr>
        <p:spPr>
          <a:xfrm>
            <a:off x="250825" y="1092200"/>
            <a:ext cx="25050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判断句：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Text Box 3"/>
          <p:cNvSpPr txBox="1"/>
          <p:nvPr/>
        </p:nvSpPr>
        <p:spPr>
          <a:xfrm>
            <a:off x="247650" y="2074545"/>
            <a:ext cx="8763000" cy="3173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u="sng" dirty="0">
                <a:latin typeface="Times New Roman" panose="02020603050405020304" pitchFamily="18" charset="0"/>
                <a:ea typeface="楷体_GB2312" pitchFamily="49" charset="-122"/>
              </a:rPr>
              <a:t>山有小口，（</a:t>
            </a:r>
            <a:r>
              <a:rPr lang="zh-CN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小口</a:t>
            </a:r>
            <a:r>
              <a:rPr lang="zh-CN" altLang="en-US" sz="3600" b="1" u="sng" dirty="0">
                <a:latin typeface="Times New Roman" panose="02020603050405020304" pitchFamily="18" charset="0"/>
                <a:ea typeface="楷体_GB2312" pitchFamily="49" charset="-122"/>
              </a:rPr>
              <a:t>）仿佛若有光。</a:t>
            </a:r>
            <a:endParaRPr lang="zh-CN" altLang="en-US" sz="3600" b="1" u="sng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（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渔人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3600" b="1" dirty="0">
                <a:latin typeface="Times New Roman" panose="02020603050405020304" pitchFamily="18" charset="0"/>
              </a:rPr>
              <a:t>便舍船，从口入。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（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村民</a:t>
            </a:r>
            <a:r>
              <a:rPr lang="zh-CN" altLang="en-US" sz="3600" b="1" dirty="0">
                <a:latin typeface="Times New Roman" panose="02020603050405020304" pitchFamily="18" charset="0"/>
              </a:rPr>
              <a:t>）问（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</a:t>
            </a:r>
            <a:r>
              <a:rPr lang="zh-CN" altLang="en-US" sz="3600" b="1" dirty="0">
                <a:latin typeface="Times New Roman" panose="02020603050405020304" pitchFamily="18" charset="0"/>
              </a:rPr>
              <a:t>）所从来。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  此人一一为（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</a:t>
            </a:r>
            <a:r>
              <a:rPr lang="zh-CN" altLang="en-US" sz="3600" b="1" dirty="0">
                <a:latin typeface="Times New Roman" panose="02020603050405020304" pitchFamily="18" charset="0"/>
              </a:rPr>
              <a:t>）具言所闻。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4820" name="Text Box 4"/>
          <p:cNvSpPr txBox="1"/>
          <p:nvPr/>
        </p:nvSpPr>
        <p:spPr>
          <a:xfrm>
            <a:off x="609600" y="126683"/>
            <a:ext cx="5791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特殊句式：</a:t>
            </a:r>
            <a:endParaRPr lang="zh-CN" altLang="en-US" sz="48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3" name="Rectangle 9"/>
          <p:cNvSpPr/>
          <p:nvPr/>
        </p:nvSpPr>
        <p:spPr>
          <a:xfrm>
            <a:off x="117475" y="1426845"/>
            <a:ext cx="23876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b.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省略句：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42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charRg st="42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Text Box 3"/>
          <p:cNvSpPr txBox="1"/>
          <p:nvPr/>
        </p:nvSpPr>
        <p:spPr>
          <a:xfrm>
            <a:off x="247650" y="2074545"/>
            <a:ext cx="8763000" cy="3173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u="sng" dirty="0">
                <a:latin typeface="Times New Roman" panose="02020603050405020304" pitchFamily="18" charset="0"/>
                <a:ea typeface="楷体_GB2312" pitchFamily="49" charset="-122"/>
              </a:rPr>
              <a:t>山有小口，（</a:t>
            </a:r>
            <a:r>
              <a:rPr lang="zh-CN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小口</a:t>
            </a:r>
            <a:r>
              <a:rPr lang="zh-CN" altLang="en-US" sz="3600" b="1" u="sng" dirty="0">
                <a:latin typeface="Times New Roman" panose="02020603050405020304" pitchFamily="18" charset="0"/>
                <a:ea typeface="楷体_GB2312" pitchFamily="49" charset="-122"/>
              </a:rPr>
              <a:t>）仿佛若有光。</a:t>
            </a:r>
            <a:endParaRPr lang="zh-CN" altLang="en-US" sz="3600" b="1" u="sng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（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渔人</a:t>
            </a:r>
            <a:r>
              <a:rPr lang="zh-CN" altLang="en-US" sz="3600" b="1" dirty="0">
                <a:latin typeface="Times New Roman" panose="02020603050405020304" pitchFamily="18" charset="0"/>
              </a:rPr>
              <a:t>）便舍船，从口入。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（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村民</a:t>
            </a:r>
            <a:r>
              <a:rPr lang="zh-CN" altLang="en-US" sz="3600" b="1" dirty="0">
                <a:latin typeface="Times New Roman" panose="02020603050405020304" pitchFamily="18" charset="0"/>
              </a:rPr>
              <a:t>）问（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</a:t>
            </a:r>
            <a:r>
              <a:rPr lang="zh-CN" altLang="en-US" sz="3600" b="1" dirty="0">
                <a:latin typeface="Times New Roman" panose="02020603050405020304" pitchFamily="18" charset="0"/>
              </a:rPr>
              <a:t>）所从来。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  此人一一为（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</a:t>
            </a:r>
            <a:r>
              <a:rPr lang="zh-CN" altLang="en-US" sz="3600" b="1" dirty="0">
                <a:latin typeface="Times New Roman" panose="02020603050405020304" pitchFamily="18" charset="0"/>
              </a:rPr>
              <a:t>）具言所闻。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4820" name="Text Box 4"/>
          <p:cNvSpPr txBox="1"/>
          <p:nvPr/>
        </p:nvSpPr>
        <p:spPr>
          <a:xfrm>
            <a:off x="609600" y="126683"/>
            <a:ext cx="5791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特殊句式：</a:t>
            </a:r>
            <a:endParaRPr lang="zh-CN" altLang="en-US" sz="48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3" name="Rectangle 9"/>
          <p:cNvSpPr/>
          <p:nvPr/>
        </p:nvSpPr>
        <p:spPr>
          <a:xfrm>
            <a:off x="117475" y="1426845"/>
            <a:ext cx="23876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b.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省略句：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charRg st="42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charRg st="42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Text Box 2"/>
          <p:cNvSpPr txBox="1"/>
          <p:nvPr/>
        </p:nvSpPr>
        <p:spPr>
          <a:xfrm>
            <a:off x="282575" y="496570"/>
            <a:ext cx="8578215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000" b="1" dirty="0">
                <a:solidFill>
                  <a:srgbClr val="FF00FF"/>
                </a:solidFill>
                <a:latin typeface="Times New Roman" panose="02020603050405020304" pitchFamily="18" charset="0"/>
                <a:ea typeface="楷体_GB2312" pitchFamily="49" charset="-122"/>
              </a:rPr>
              <a:t>“然”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字是个语缀性的词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与现代汉语的“地”相当，作“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……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的样子”讲（有时可不翻译）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如本文中：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“豁然”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开阔、敞亮的样子。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“俨然”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整整齐齐的样子。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“怡然”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高兴、满足的样子。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“欣然”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欣喜、乐意的样子。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charRg st="49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charRg st="49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charRg st="65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charRg st="65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charRg st="8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charRg st="8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charRg st="96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186">
                                            <p:txEl>
                                              <p:charRg st="96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2"/>
          <p:cNvSpPr txBox="1"/>
          <p:nvPr/>
        </p:nvSpPr>
        <p:spPr>
          <a:xfrm>
            <a:off x="0" y="0"/>
            <a:ext cx="5257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词句难点：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4211" name="Text Box 3"/>
          <p:cNvSpPr txBox="1"/>
          <p:nvPr/>
        </p:nvSpPr>
        <p:spPr>
          <a:xfrm>
            <a:off x="77470" y="921703"/>
            <a:ext cx="48244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一个意动用法：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872" name="Text Box 12"/>
          <p:cNvSpPr txBox="1"/>
          <p:nvPr/>
        </p:nvSpPr>
        <p:spPr>
          <a:xfrm>
            <a:off x="3312795" y="1538605"/>
            <a:ext cx="19446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异：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4211003" y="1538605"/>
            <a:ext cx="5184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4000" b="1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r>
              <a:rPr lang="zh-CN" altLang="en-US" sz="40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感到诧异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10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23553"/>
          <p:cNvSpPr>
            <a:spLocks noGrp="1" noRot="1"/>
          </p:cNvSpPr>
          <p:nvPr>
            <p:ph type="title"/>
          </p:nvPr>
        </p:nvSpPr>
        <p:spPr>
          <a:xfrm>
            <a:off x="323850" y="1628775"/>
            <a:ext cx="8540750" cy="1143000"/>
          </a:xfrm>
          <a:solidFill>
            <a:srgbClr val="FFFFFF"/>
          </a:solidFill>
        </p:spPr>
        <p:txBody>
          <a:bodyPr anchor="ctr"/>
          <a:p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本文故事的最大特点是：</a:t>
            </a:r>
            <a:r>
              <a:rPr lang="zh-CN" altLang="en-US" b="1" dirty="0"/>
              <a:t> </a:t>
            </a:r>
            <a:endParaRPr lang="zh-CN" altLang="en-US" b="1" dirty="0"/>
          </a:p>
        </p:txBody>
      </p:sp>
      <p:sp>
        <p:nvSpPr>
          <p:cNvPr id="23555" name="内容占位符 23554"/>
          <p:cNvSpPr>
            <a:spLocks noGrp="1" noRot="1"/>
          </p:cNvSpPr>
          <p:nvPr>
            <p:ph idx="4294967295"/>
          </p:nvPr>
        </p:nvSpPr>
        <p:spPr>
          <a:xfrm>
            <a:off x="1042035" y="2771775"/>
            <a:ext cx="7189470" cy="1237615"/>
          </a:xfrm>
          <a:solidFill>
            <a:srgbClr val="FFFF00"/>
          </a:solidFill>
        </p:spPr>
        <p:txBody>
          <a:bodyPr anchor="t"/>
          <a:p>
            <a:pPr marL="1905" indent="-344805"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渔人在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中发现了桃花源，待到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有意去寻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它，却反而寻不见。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27" name="MH_SubTitle_4"/>
          <p:cNvSpPr txBox="1"/>
          <p:nvPr/>
        </p:nvSpPr>
        <p:spPr>
          <a:xfrm>
            <a:off x="179705" y="700405"/>
            <a:ext cx="2926715" cy="69850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ctr"/>
          <a:p>
            <a:pPr fontAlgn="base">
              <a:lnSpc>
                <a:spcPct val="11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合作探究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2"/>
          <p:cNvSpPr txBox="1"/>
          <p:nvPr/>
        </p:nvSpPr>
        <p:spPr>
          <a:xfrm>
            <a:off x="0" y="0"/>
            <a:ext cx="5257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词句难点：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4212" name="Text Box 4"/>
          <p:cNvSpPr txBox="1"/>
          <p:nvPr/>
        </p:nvSpPr>
        <p:spPr>
          <a:xfrm>
            <a:off x="0" y="1700213"/>
            <a:ext cx="297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两个借代：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874" name="Text Box 14"/>
          <p:cNvSpPr txBox="1"/>
          <p:nvPr/>
        </p:nvSpPr>
        <p:spPr>
          <a:xfrm>
            <a:off x="2518410" y="1721485"/>
            <a:ext cx="1280160" cy="13220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黄发垂髫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5" name="Text Box 15"/>
          <p:cNvSpPr txBox="1"/>
          <p:nvPr/>
        </p:nvSpPr>
        <p:spPr>
          <a:xfrm>
            <a:off x="3940810" y="1578293"/>
            <a:ext cx="2592388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老人</a:t>
            </a:r>
            <a:endParaRPr lang="zh-CN" altLang="en-US" sz="3600" b="1" dirty="0">
              <a:solidFill>
                <a:srgbClr val="FF33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小孩</a:t>
            </a:r>
            <a:endParaRPr lang="zh-CN" altLang="en-US" sz="3600" b="1" dirty="0">
              <a:solidFill>
                <a:srgbClr val="FF33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2"/>
          <p:cNvSpPr txBox="1"/>
          <p:nvPr/>
        </p:nvSpPr>
        <p:spPr>
          <a:xfrm>
            <a:off x="0" y="0"/>
            <a:ext cx="5257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词句难点：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4213" name="Text Box 5"/>
          <p:cNvSpPr txBox="1"/>
          <p:nvPr/>
        </p:nvSpPr>
        <p:spPr>
          <a:xfrm>
            <a:off x="565150" y="2295525"/>
            <a:ext cx="21955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同义词：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4214" name="Text Box 6"/>
          <p:cNvSpPr txBox="1"/>
          <p:nvPr/>
        </p:nvSpPr>
        <p:spPr>
          <a:xfrm>
            <a:off x="3389630" y="2295525"/>
            <a:ext cx="3235325" cy="7067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咸</a:t>
            </a:r>
            <a:r>
              <a:rPr lang="en-US" altLang="zh-CN" sz="4000" b="1">
                <a:latin typeface="Arial" panose="020B0604020202020204" pitchFamily="34" charset="0"/>
              </a:rPr>
              <a:t>=</a:t>
            </a:r>
            <a:r>
              <a:rPr lang="zh-CN" altLang="en-US" sz="4000" b="1" dirty="0">
                <a:latin typeface="Arial" panose="020B0604020202020204" pitchFamily="34" charset="0"/>
              </a:rPr>
              <a:t>悉</a:t>
            </a:r>
            <a:r>
              <a:rPr lang="en-US" altLang="zh-CN" sz="4000" b="1">
                <a:latin typeface="Arial" panose="020B0604020202020204" pitchFamily="34" charset="0"/>
              </a:rPr>
              <a:t>=</a:t>
            </a:r>
            <a:r>
              <a:rPr lang="zh-CN" altLang="en-US" sz="4000" b="1" dirty="0">
                <a:latin typeface="Arial" panose="020B0604020202020204" pitchFamily="34" charset="0"/>
              </a:rPr>
              <a:t>皆</a:t>
            </a:r>
            <a:r>
              <a:rPr lang="en-US" altLang="zh-CN" sz="4000" b="1">
                <a:latin typeface="Arial" panose="020B0604020202020204" pitchFamily="34" charset="0"/>
              </a:rPr>
              <a:t>=</a:t>
            </a:r>
            <a:r>
              <a:rPr lang="zh-CN" altLang="en-US" sz="4000" b="1" dirty="0">
                <a:latin typeface="Arial" panose="020B0604020202020204" pitchFamily="34" charset="0"/>
              </a:rPr>
              <a:t>并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  <p:bldP spid="9421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2"/>
          <p:cNvSpPr txBox="1"/>
          <p:nvPr/>
        </p:nvSpPr>
        <p:spPr>
          <a:xfrm>
            <a:off x="0" y="0"/>
            <a:ext cx="5257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词句难点：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6" name="Rectangle 16"/>
          <p:cNvSpPr/>
          <p:nvPr/>
        </p:nvSpPr>
        <p:spPr>
          <a:xfrm>
            <a:off x="0" y="2019300"/>
            <a:ext cx="9144000" cy="212280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>
            <a:spAutoFit/>
          </a:bodyPr>
          <a:p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4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悉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如其人</a:t>
            </a:r>
            <a:r>
              <a:rPr lang="en-US" altLang="zh-CN" sz="4400">
                <a:latin typeface="黑体" panose="02010609060101010101" pitchFamily="49" charset="-122"/>
                <a:ea typeface="黑体" panose="02010609060101010101" pitchFamily="49" charset="-122"/>
              </a:rPr>
              <a:t>/ 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黄发垂髫</a:t>
            </a:r>
            <a:r>
              <a:rPr lang="zh-CN" altLang="en-US" sz="4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怡然自乐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>
                <a:latin typeface="黑体" panose="02010609060101010101" pitchFamily="49" charset="-122"/>
                <a:ea typeface="黑体" panose="02010609060101010101" pitchFamily="49" charset="-122"/>
              </a:rPr>
              <a:t>/ </a:t>
            </a:r>
            <a:r>
              <a:rPr lang="zh-CN" altLang="en-US" sz="4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咸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来问讯</a:t>
            </a:r>
            <a:r>
              <a:rPr lang="en-US" altLang="zh-CN" sz="4400" b="1" u="sng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44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皆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叹惋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2"/>
          <p:cNvSpPr txBox="1"/>
          <p:nvPr/>
        </p:nvSpPr>
        <p:spPr>
          <a:xfrm>
            <a:off x="0" y="0"/>
            <a:ext cx="5257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词句难点：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6" name="Rectangle 16"/>
          <p:cNvSpPr/>
          <p:nvPr/>
        </p:nvSpPr>
        <p:spPr>
          <a:xfrm>
            <a:off x="0" y="2296478"/>
            <a:ext cx="9144000" cy="15684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4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缘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溪行</a:t>
            </a:r>
            <a:r>
              <a:rPr lang="en-US" altLang="zh-CN" sz="480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便</a:t>
            </a:r>
            <a:r>
              <a:rPr lang="zh-CN" altLang="en-US" sz="4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向路   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2"/>
          <p:cNvSpPr txBox="1"/>
          <p:nvPr/>
        </p:nvSpPr>
        <p:spPr>
          <a:xfrm>
            <a:off x="0" y="0"/>
            <a:ext cx="5257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词句难点：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6" name="Rectangle 16"/>
          <p:cNvSpPr/>
          <p:nvPr/>
        </p:nvSpPr>
        <p:spPr>
          <a:xfrm>
            <a:off x="0" y="2727325"/>
            <a:ext cx="9144000" cy="7067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便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还家</a:t>
            </a:r>
            <a:r>
              <a:rPr lang="en-US" altLang="zh-CN" sz="4000" b="1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延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至其家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2"/>
          <p:cNvSpPr txBox="1"/>
          <p:nvPr/>
        </p:nvSpPr>
        <p:spPr>
          <a:xfrm>
            <a:off x="0" y="0"/>
            <a:ext cx="5257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词句难点：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6" name="Rectangle 16"/>
          <p:cNvSpPr/>
          <p:nvPr/>
        </p:nvSpPr>
        <p:spPr>
          <a:xfrm>
            <a:off x="0" y="2727326"/>
            <a:ext cx="9144000" cy="7067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云</a:t>
            </a:r>
            <a:r>
              <a:rPr lang="en-US" altLang="zh-CN" sz="4000" b="1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不足为外人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也     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2"/>
          <p:cNvSpPr txBox="1"/>
          <p:nvPr/>
        </p:nvSpPr>
        <p:spPr>
          <a:xfrm>
            <a:off x="0" y="0"/>
            <a:ext cx="5257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词句难点：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6876" name="Rectangle 16"/>
          <p:cNvSpPr/>
          <p:nvPr/>
        </p:nvSpPr>
        <p:spPr>
          <a:xfrm>
            <a:off x="0" y="2727326"/>
            <a:ext cx="9144000" cy="7067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	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乃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大惊</a:t>
            </a:r>
            <a:r>
              <a:rPr lang="en-US" altLang="zh-CN" sz="4000" b="1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遂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与外人间隔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51435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3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15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4577"/>
          <p:cNvSpPr txBox="1"/>
          <p:nvPr/>
        </p:nvSpPr>
        <p:spPr>
          <a:xfrm>
            <a:off x="500380" y="1165860"/>
            <a:ext cx="7543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fontAlgn="base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渔人是的什么情况下发现桃花源的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9" name="文本框 24578"/>
          <p:cNvSpPr txBox="1"/>
          <p:nvPr/>
        </p:nvSpPr>
        <p:spPr>
          <a:xfrm>
            <a:off x="229870" y="2090420"/>
            <a:ext cx="7576185" cy="10763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 algn="just" fontAlgn="base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渔人是在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"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缘溪行，忘路之远近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"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的情况下发现桃花林。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8200" y="3817620"/>
            <a:ext cx="4895215" cy="2286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25601"/>
          <p:cNvSpPr txBox="1"/>
          <p:nvPr/>
        </p:nvSpPr>
        <p:spPr>
          <a:xfrm>
            <a:off x="382270" y="641985"/>
            <a:ext cx="80772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fontAlgn="base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文中是怎样描写桃花源人的生活景象的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base">
              <a:spcBef>
                <a:spcPct val="50000"/>
              </a:spcBef>
            </a:pP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03" name="文本框 25602">
            <a:hlinkClick r:id="rId1" action="ppaction://hlinksldjump"/>
          </p:cNvPr>
          <p:cNvSpPr txBox="1"/>
          <p:nvPr/>
        </p:nvSpPr>
        <p:spPr>
          <a:xfrm>
            <a:off x="741045" y="1717040"/>
            <a:ext cx="7502525" cy="175323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 algn="just" fontAlgn="base"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桃花源的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：“土地平旷，屋舍俨然，有良田美池桑竹之属。”、“阡陌交通”；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base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生活：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鸡犬相闻。其中往来种作，男女衣着，悉如外人。黄发垂髫，并怡然自乐。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04" name="矩形 25603"/>
          <p:cNvSpPr/>
          <p:nvPr/>
        </p:nvSpPr>
        <p:spPr>
          <a:xfrm>
            <a:off x="436245" y="3983990"/>
            <a:ext cx="7807325" cy="95313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ctr">
            <a:spAutoFit/>
          </a:bodyPr>
          <a:p>
            <a:pPr fontAlgn="base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可看出这里环境优美、和平宁静，人人安居乐业，自由安乐，彼此和睦相处。是一个理想的境界。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2560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26625"/>
          <p:cNvSpPr txBox="1"/>
          <p:nvPr/>
        </p:nvSpPr>
        <p:spPr>
          <a:xfrm>
            <a:off x="485775" y="612140"/>
            <a:ext cx="817245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桃花源人为什么来到这个地方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base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为什么此中人语云：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不足为外人道也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641985" y="2231390"/>
            <a:ext cx="7596505" cy="329184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 algn="just" fontAlgn="base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桃花源人的祖先为了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躲避秦时的祸乱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，带领妻子儿女及乡邻来到这个与世隔绝的地方。    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base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此中人语云：  不足为外人道也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是因为他们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害怕世人知道桃花源这个地方，扰乱、破坏他们和平安宁的生活。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649"/>
          <p:cNvSpPr txBox="1"/>
          <p:nvPr/>
        </p:nvSpPr>
        <p:spPr>
          <a:xfrm>
            <a:off x="381635" y="524510"/>
            <a:ext cx="8382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fontAlgn="base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渔人离开桃花源，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便扶向路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，又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处处志之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，而后来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寻向所志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，却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不复得路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。作者这样写的目的是什么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base">
              <a:spcBef>
                <a:spcPct val="50000"/>
              </a:spcBef>
            </a:pP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51" name="文本框 27650"/>
          <p:cNvSpPr txBox="1"/>
          <p:nvPr/>
        </p:nvSpPr>
        <p:spPr>
          <a:xfrm>
            <a:off x="381635" y="2751455"/>
            <a:ext cx="8243570" cy="15684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fontAlgn="base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作者这样写的目的，是使人觉得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桃花源是一个似有而无、似真而幻的所在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，暗示桃花远源是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虚构的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境界。同时增加文章的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神秘色彩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316230" y="2376170"/>
            <a:ext cx="7924800" cy="246126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marL="186055" indent="-186055" fontAlgn="base"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当时社会动乱，政治黑暗，民不聊生，作者对此现实不满，就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虚构世外桃源寄托自己的政治理想</a:t>
            </a:r>
            <a:r>
              <a:rPr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6055" indent="-186055" fontAlgn="base"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这理想境界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反映了广大人民反对剥削压迫，反对战争的愿望</a:t>
            </a:r>
            <a:r>
              <a:rPr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，但它在现实生活中是不存在的，是一种不可能实现的空想。</a:t>
            </a:r>
            <a:endParaRPr lang="zh-CN" altLang="en-US" sz="28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515" name="Text Box 6"/>
          <p:cNvSpPr txBox="1"/>
          <p:nvPr/>
        </p:nvSpPr>
        <p:spPr>
          <a:xfrm>
            <a:off x="1219200" y="1081088"/>
            <a:ext cx="662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spcBef>
                <a:spcPct val="50000"/>
              </a:spcBef>
            </a:pPr>
            <a:endParaRPr lang="zh-CN" altLang="en-US" sz="28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16" name="Rectangle 7"/>
          <p:cNvSpPr>
            <a:spLocks noGrp="1" noRot="1"/>
          </p:cNvSpPr>
          <p:nvPr>
            <p:ph type="title"/>
          </p:nvPr>
        </p:nvSpPr>
        <p:spPr>
          <a:xfrm>
            <a:off x="217805" y="899795"/>
            <a:ext cx="8631555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anchor="ctr"/>
          <a:p>
            <a:pPr algn="l"/>
            <a:r>
              <a:rPr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作者为什么虚构一个世外桃源？</a:t>
            </a:r>
            <a:br>
              <a:rPr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我们今天应当怎样评价？</a:t>
            </a:r>
            <a:endParaRPr lang="zh-CN" altLang="en-US" sz="36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44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charRg st="44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13" descr="65284717d80ea85bc83d6d56"/>
          <p:cNvPicPr>
            <a:picLocks noChangeAspect="1"/>
          </p:cNvPicPr>
          <p:nvPr/>
        </p:nvPicPr>
        <p:blipFill>
          <a:blip r:embed="rId1">
            <a:lum bright="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2"/>
          <p:cNvSpPr/>
          <p:nvPr/>
        </p:nvSpPr>
        <p:spPr>
          <a:xfrm>
            <a:off x="2627313" y="188913"/>
            <a:ext cx="36798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文言知识</a:t>
            </a:r>
            <a:endParaRPr lang="zh-CN" altLang="en-US" sz="60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0" name="Text Box 3"/>
          <p:cNvSpPr txBox="1"/>
          <p:nvPr/>
        </p:nvSpPr>
        <p:spPr>
          <a:xfrm>
            <a:off x="539750" y="1125538"/>
            <a:ext cx="1835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40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通假字</a:t>
            </a:r>
            <a:endParaRPr lang="zh-CN" altLang="en-US" sz="4000" b="1" dirty="0">
              <a:solidFill>
                <a:srgbClr val="FF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44" name="Text Box 4"/>
          <p:cNvSpPr txBox="1"/>
          <p:nvPr/>
        </p:nvSpPr>
        <p:spPr>
          <a:xfrm>
            <a:off x="323850" y="1916113"/>
            <a:ext cx="77771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便</a:t>
            </a:r>
            <a:r>
              <a:rPr lang="zh-CN" altLang="en-US" sz="3600" b="1" u="sng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要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还家  </a:t>
            </a:r>
            <a:r>
              <a:rPr lang="en-US" altLang="zh-CN" sz="36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(  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要，通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邀</a:t>
            </a:r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，邀请  </a:t>
            </a:r>
            <a:r>
              <a:rPr lang="en-US" altLang="zh-CN" sz="36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3600" b="1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7045" name="Text Box 5"/>
          <p:cNvSpPr txBox="1"/>
          <p:nvPr/>
        </p:nvSpPr>
        <p:spPr>
          <a:xfrm>
            <a:off x="323850" y="2924175"/>
            <a:ext cx="6697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此人一一为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具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言所闻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7046" name="Rectangle 6"/>
          <p:cNvSpPr/>
          <p:nvPr/>
        </p:nvSpPr>
        <p:spPr>
          <a:xfrm>
            <a:off x="4572000" y="2924175"/>
            <a:ext cx="49688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具，通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俱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，全部，详尽。</a:t>
            </a:r>
            <a:r>
              <a:rPr lang="en-US" altLang="zh-CN" sz="32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32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047" name="AutoShape 7"/>
          <p:cNvSpPr/>
          <p:nvPr/>
        </p:nvSpPr>
        <p:spPr>
          <a:xfrm>
            <a:off x="0" y="2133600"/>
            <a:ext cx="287338" cy="1366838"/>
          </a:xfrm>
          <a:prstGeom prst="leftBrace">
            <a:avLst>
              <a:gd name="adj1" fmla="val 3964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5" name="Text Box 8"/>
          <p:cNvSpPr txBox="1"/>
          <p:nvPr/>
        </p:nvSpPr>
        <p:spPr>
          <a:xfrm>
            <a:off x="0" y="3933825"/>
            <a:ext cx="33845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词类活用：</a:t>
            </a:r>
            <a:endParaRPr lang="zh-CN" altLang="en-US" sz="4000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0" y="4941888"/>
            <a:ext cx="2411413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复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前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行，</a:t>
            </a:r>
            <a:endParaRPr lang="zh-CN" altLang="en-US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欲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穷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其林。</a:t>
            </a:r>
            <a:endParaRPr lang="zh-CN" altLang="en-US" sz="36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7050" name="AutoShape 10"/>
          <p:cNvSpPr/>
          <p:nvPr/>
        </p:nvSpPr>
        <p:spPr>
          <a:xfrm>
            <a:off x="2051050" y="5013325"/>
            <a:ext cx="142875" cy="1223963"/>
          </a:xfrm>
          <a:prstGeom prst="leftBrace">
            <a:avLst>
              <a:gd name="adj1" fmla="val 7138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7051" name="Text Box 11"/>
          <p:cNvSpPr txBox="1"/>
          <p:nvPr/>
        </p:nvSpPr>
        <p:spPr>
          <a:xfrm>
            <a:off x="2339975" y="4868863"/>
            <a:ext cx="6337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前，方位名词，用作状语，向前。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7052" name="Text Box 12"/>
          <p:cNvSpPr txBox="1"/>
          <p:nvPr/>
        </p:nvSpPr>
        <p:spPr>
          <a:xfrm>
            <a:off x="2411413" y="5661025"/>
            <a:ext cx="612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穷，形容词，用作动词，走完。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  <p:bldP spid="87046" grpId="0"/>
      <p:bldP spid="87047" grpId="0" bldLvl="0" animBg="1"/>
      <p:bldP spid="87049" grpId="0"/>
      <p:bldP spid="87050" grpId="0" bldLvl="0" animBg="1"/>
      <p:bldP spid="87051" grpId="0"/>
      <p:bldP spid="87052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WPS 演示</Application>
  <PresentationFormat>全屏显示(4:3)</PresentationFormat>
  <Paragraphs>301</Paragraphs>
  <Slides>37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Times New Roman</vt:lpstr>
      <vt:lpstr>黑体</vt:lpstr>
      <vt:lpstr>楷体_GB2312</vt:lpstr>
      <vt:lpstr>Arial Unicode MS</vt:lpstr>
      <vt:lpstr>新宋体</vt:lpstr>
      <vt:lpstr>隶书</vt:lpstr>
      <vt:lpstr> 语文PPT课件资料店 </vt:lpstr>
      <vt:lpstr>PowerPoint 演示文稿</vt:lpstr>
      <vt:lpstr>PowerPoint 演示文稿</vt:lpstr>
      <vt:lpstr>本文故事的最大特点是： </vt:lpstr>
      <vt:lpstr>PowerPoint 演示文稿</vt:lpstr>
      <vt:lpstr>PowerPoint 演示文稿</vt:lpstr>
      <vt:lpstr>PowerPoint 演示文稿</vt:lpstr>
      <vt:lpstr>PowerPoint 演示文稿</vt:lpstr>
      <vt:lpstr>作者为什么虚构一个世外桃源？ 我们今天应当怎样评价？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Administrator</cp:lastModifiedBy>
  <cp:revision>113</cp:revision>
  <dcterms:created xsi:type="dcterms:W3CDTF">2018-02-04T11:13:00Z</dcterms:created>
  <dcterms:modified xsi:type="dcterms:W3CDTF">2019-03-15T07:23:29Z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