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21"/>
  </p:handoutMasterIdLst>
  <p:sldIdLst>
    <p:sldId id="680" r:id="rId3"/>
    <p:sldId id="591" r:id="rId4"/>
    <p:sldId id="601" r:id="rId5"/>
    <p:sldId id="602" r:id="rId6"/>
    <p:sldId id="633" r:id="rId7"/>
    <p:sldId id="635" r:id="rId8"/>
    <p:sldId id="636" r:id="rId9"/>
    <p:sldId id="637" r:id="rId10"/>
    <p:sldId id="608" r:id="rId11"/>
    <p:sldId id="619" r:id="rId13"/>
    <p:sldId id="634" r:id="rId14"/>
    <p:sldId id="605" r:id="rId15"/>
    <p:sldId id="606" r:id="rId16"/>
    <p:sldId id="609" r:id="rId17"/>
    <p:sldId id="668" r:id="rId18"/>
    <p:sldId id="670" r:id="rId19"/>
    <p:sldId id="669" r:id="rId20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36"/>
      </p:cViewPr>
      <p:guideLst>
        <p:guide orient="horz" pos="2103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/>
            </a:fld>
            <a:endParaRPr lang="en-US" altLang="zh-CN" sz="1200"/>
          </a:p>
        </p:txBody>
      </p:sp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microsoft.com/office/2007/relationships/media" Target="file:///E:\&#21608;&#28113;&#26757;\&#32972;&#26223;&#38899;&#20048;\&#30707;&#28525;.MPG" TargetMode="External"/><Relationship Id="rId4" Type="http://schemas.openxmlformats.org/officeDocument/2006/relationships/video" Target="file:///E:\&#21608;&#28113;&#26757;\&#32972;&#26223;&#38899;&#20048;\&#30707;&#28525;.MPG" TargetMode="Externa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76835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580277" y="179967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录课单元：第三单元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2270125" y="3446780"/>
            <a:ext cx="45192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</a:t>
            </a:r>
            <a:r>
              <a:rPr lang="zh-CN" altLang="en-US" sz="4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小石潭记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/>
          <p:nvPr/>
        </p:nvSpPr>
        <p:spPr>
          <a:xfrm>
            <a:off x="827405" y="534670"/>
            <a:ext cx="8086090" cy="11988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柳宗元被贬至永州任司马期间借游山玩水来排遣愁怀，游历中他发现了永州奇特的风景，读完全文后，说说作者写了小石潭的哪些风景，这些风景奇特在什么地方。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396240" y="1989455"/>
            <a:ext cx="8315960" cy="10147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全石以为底” “卷石底以出，为坻为屿，为堪为岩”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潭石奇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异石纷呈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413385" y="3081020"/>
            <a:ext cx="8317230" cy="138366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如鸣珮环” “水尤清冽” ”潭中鱼可百许头”  “似与游者相乐”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潭水奇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声悦水澈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1042988" y="3573463"/>
            <a:ext cx="225266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正面描写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↑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6011863" y="3573463"/>
            <a:ext cx="208756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↑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侧面烘托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395288" y="4525645"/>
            <a:ext cx="8316912" cy="10147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斗折蛇行，明灭可见” “其岸势犬牙差互” “不可知其源”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lang="en-US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潭源奇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曲折、多姿、神秘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396240" y="5546090"/>
            <a:ext cx="8315960" cy="10147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“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四面竹树环合，寂寥无人” “凄神寒骨，悄怆幽邃”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潭境奇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清幽凄凉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7" name="AutoShape 11"/>
          <p:cNvSpPr/>
          <p:nvPr/>
        </p:nvSpPr>
        <p:spPr>
          <a:xfrm>
            <a:off x="179388" y="260350"/>
            <a:ext cx="1079500" cy="792163"/>
          </a:xfrm>
          <a:prstGeom prst="flowChartMultidocumen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思考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/>
      <p:bldP spid="19461" grpId="0" bldLvl="0" animBg="1"/>
      <p:bldP spid="19462" grpId="0" bldLvl="0" animBg="1"/>
      <p:bldP spid="19463" grpId="0"/>
      <p:bldP spid="19464" grpId="0"/>
      <p:bldP spid="19465" grpId="0" bldLvl="0" animBg="1"/>
      <p:bldP spid="1946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 descr="图片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50" y="682308"/>
            <a:ext cx="3097213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4019" name="Rectangle 3"/>
          <p:cNvSpPr>
            <a:spLocks noGrp="1"/>
          </p:cNvSpPr>
          <p:nvPr>
            <p:ph type="title"/>
          </p:nvPr>
        </p:nvSpPr>
        <p:spPr>
          <a:xfrm>
            <a:off x="2179638" y="682308"/>
            <a:ext cx="2746375" cy="784225"/>
          </a:xfrm>
          <a:effectLst>
            <a:outerShdw dist="35921" dir="2699999" algn="ctr" rotWithShape="0">
              <a:schemeClr val="bg2"/>
            </a:outerShdw>
          </a:effectLst>
        </p:spPr>
        <p:txBody>
          <a:bodyPr wrap="square" lIns="91440" tIns="45720" rIns="91440" bIns="45720" anchor="ctr"/>
          <a:lstStyle/>
          <a:p>
            <a:r>
              <a:rPr lang="zh-CN" altLang="en-US" b="1">
                <a:solidFill>
                  <a:srgbClr val="FF0000"/>
                </a:solidFill>
                <a:ea typeface="华文行楷" panose="02010800040101010101" pitchFamily="2" charset="-122"/>
              </a:rPr>
              <a:t>疑难解析</a:t>
            </a:r>
            <a:endParaRPr lang="zh-CN" altLang="en-US" b="1">
              <a:solidFill>
                <a:srgbClr val="FF0000"/>
              </a:solidFill>
              <a:ea typeface="华文行楷" panose="02010800040101010101" pitchFamily="2" charset="-122"/>
            </a:endParaRPr>
          </a:p>
        </p:txBody>
      </p:sp>
      <p:sp>
        <p:nvSpPr>
          <p:cNvPr id="214018" name="Rectangle 2"/>
          <p:cNvSpPr>
            <a:spLocks noGrp="1"/>
          </p:cNvSpPr>
          <p:nvPr>
            <p:ph type="body"/>
          </p:nvPr>
        </p:nvSpPr>
        <p:spPr>
          <a:xfrm>
            <a:off x="684213" y="2276475"/>
            <a:ext cx="7777162" cy="2428875"/>
          </a:xfrm>
          <a:solidFill>
            <a:srgbClr val="FFFF00"/>
          </a:solidFill>
        </p:spPr>
        <p:txBody>
          <a:bodyPr anchor="t">
            <a:sp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王国维在</a:t>
            </a:r>
            <a:r>
              <a:rPr lang="en-US" altLang="zh-CN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人间词话</a:t>
            </a:r>
            <a:r>
              <a:rPr lang="en-US" altLang="zh-CN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中写到</a:t>
            </a:r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一切景语皆情语。</a:t>
            </a:r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”</a:t>
            </a:r>
            <a:r>
              <a:rPr lang="zh-CN" altLang="en-US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你能说出作者观鱼时是怎样的心情？浏览最后又是怎样的心情？他为什么会有这样的心境。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　</a:t>
            </a:r>
            <a:endParaRPr lang="zh-CN" altLang="en-US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4021" name="Picture 5" descr="1150964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83" y="682308"/>
            <a:ext cx="1008062" cy="708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401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/>
          <p:nvPr/>
        </p:nvSpPr>
        <p:spPr>
          <a:xfrm>
            <a:off x="467678" y="290195"/>
            <a:ext cx="35020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品读探究：</a:t>
            </a:r>
            <a:endParaRPr lang="zh-CN" altLang="en-US" sz="3600" b="1" dirty="0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6" name="Text Box 3"/>
          <p:cNvSpPr txBox="1"/>
          <p:nvPr/>
        </p:nvSpPr>
        <p:spPr>
          <a:xfrm>
            <a:off x="838200" y="1752600"/>
            <a:ext cx="7543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31747" name="Text Box 4"/>
          <p:cNvSpPr txBox="1"/>
          <p:nvPr/>
        </p:nvSpPr>
        <p:spPr>
          <a:xfrm>
            <a:off x="467995" y="1085215"/>
            <a:ext cx="8394065" cy="15684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文章前面写“心乐之”，后面又写“悄怆幽邃”，一乐一忧似难相容，该如何理解？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5"/>
          <p:cNvSpPr txBox="1"/>
          <p:nvPr/>
        </p:nvSpPr>
        <p:spPr>
          <a:xfrm>
            <a:off x="467995" y="2927350"/>
            <a:ext cx="8173085" cy="33229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乐是忧的一种表现形式。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柳宗元参与改革，失败被贬心中愤懑难平，因而凄苦是他感情的主调。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而寄情山水正是为了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摆脱这种抑郁的心情；但这种欢乐毕竟是暂时的，一经凄清环境的触发，忧伤悲凉的心情又会流露出来。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2"/>
          <p:cNvSpPr>
            <a:spLocks noTextEdit="1"/>
          </p:cNvSpPr>
          <p:nvPr/>
        </p:nvSpPr>
        <p:spPr>
          <a:xfrm>
            <a:off x="525145" y="367665"/>
            <a:ext cx="4910455" cy="16548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13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与柳宗元对话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0" name="Text Box 3"/>
          <p:cNvSpPr txBox="1"/>
          <p:nvPr/>
        </p:nvSpPr>
        <p:spPr>
          <a:xfrm>
            <a:off x="525145" y="2276475"/>
            <a:ext cx="8194040" cy="37846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     </a:t>
            </a:r>
            <a:r>
              <a:rPr lang="zh-CN" altLang="en-US" sz="3200" b="1" dirty="0">
                <a:latin typeface="宋体" panose="02010600030101010101" pitchFamily="2" charset="-122"/>
              </a:rPr>
              <a:t>如果你也坐在小石潭边上与柳宗元邂逅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</a:rPr>
              <a:t>面对如此优美的景色，他的心情却是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“悄怆幽邃”</a:t>
            </a:r>
            <a:r>
              <a:rPr lang="zh-CN" altLang="en-US" sz="3200" b="1" dirty="0">
                <a:latin typeface="宋体" panose="02010600030101010101" pitchFamily="2" charset="-122"/>
              </a:rPr>
              <a:t>结合写作背景你想对他说些什么</a:t>
            </a:r>
            <a:r>
              <a:rPr lang="en-US" altLang="zh-CN" sz="3200" b="1">
                <a:latin typeface="宋体" panose="02010600030101010101" pitchFamily="2" charset="-122"/>
              </a:rPr>
              <a:t>?</a:t>
            </a:r>
            <a:r>
              <a:rPr lang="zh-CN" altLang="en-US" sz="3200" b="1" dirty="0">
                <a:latin typeface="宋体" panose="02010600030101010101" pitchFamily="2" charset="-122"/>
              </a:rPr>
              <a:t>请以“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柳宗元，我想对你说</a:t>
            </a:r>
            <a:r>
              <a:rPr lang="zh-CN" altLang="en-US" sz="3200" b="1" dirty="0">
                <a:latin typeface="宋体" panose="02010600030101010101" pitchFamily="2" charset="-122"/>
              </a:rPr>
              <a:t>”这一形式与作者展开对话</a:t>
            </a:r>
            <a:r>
              <a:rPr lang="zh-CN" altLang="en-US" sz="3200" dirty="0">
                <a:latin typeface="宋体" panose="02010600030101010101" pitchFamily="2" charset="-122"/>
              </a:rPr>
              <a:t>。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1"/>
          <p:cNvSpPr txBox="1"/>
          <p:nvPr/>
        </p:nvSpPr>
        <p:spPr>
          <a:xfrm>
            <a:off x="439420" y="1987550"/>
            <a:ext cx="8491220" cy="2667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5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     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假如小石潭现在已成为一处风景名胜，而你则是小石潭旅游风景区的一名导游，请你为你的游客设计一份解说词。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866" name="Text Box 4"/>
          <p:cNvSpPr txBox="1"/>
          <p:nvPr/>
        </p:nvSpPr>
        <p:spPr>
          <a:xfrm>
            <a:off x="348615" y="4218305"/>
            <a:ext cx="84467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spcBef>
                <a:spcPct val="50000"/>
              </a:spcBef>
            </a:pPr>
            <a:endParaRPr lang="en-US" altLang="zh-CN" sz="2800" b="1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 </a:t>
            </a:r>
            <a:endParaRPr lang="en-US" altLang="zh-CN" sz="2800" b="1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6868" name="Text Box 8"/>
          <p:cNvSpPr txBox="1"/>
          <p:nvPr/>
        </p:nvSpPr>
        <p:spPr>
          <a:xfrm>
            <a:off x="14605" y="2486025"/>
            <a:ext cx="8915400" cy="51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6870" name="WordArt 10" descr="白色大理石"/>
          <p:cNvSpPr>
            <a:spLocks noTextEdit="1"/>
          </p:cNvSpPr>
          <p:nvPr/>
        </p:nvSpPr>
        <p:spPr>
          <a:xfrm>
            <a:off x="884238" y="460375"/>
            <a:ext cx="2881312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b="1">
                <a:blipFill rotWithShape="0">
                  <a:blip r:embed="rId1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课后作业</a:t>
            </a:r>
            <a:endParaRPr lang="zh-CN" altLang="en-US" sz="4800" b="1">
              <a:blipFill rotWithShape="0">
                <a:blip r:embed="rId1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9" name="Rectangle 13"/>
          <p:cNvSpPr/>
          <p:nvPr/>
        </p:nvSpPr>
        <p:spPr>
          <a:xfrm>
            <a:off x="457835" y="1304925"/>
            <a:ext cx="8629015" cy="323024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黔无驴，有好事者船载以入。至则无可用，放之山下。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	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虎见之，庞然大物也，以为神。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	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蔽林间窥之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稍出近之，慭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  <a:sym typeface="+mn-ea"/>
              </a:rPr>
              <a:t>yìn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慭然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莫相知。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7710" y="292100"/>
            <a:ext cx="20523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600" b="1">
                <a:latin typeface="楷体_GB2312" pitchFamily="49" charset="-122"/>
                <a:ea typeface="楷体_GB2312" pitchFamily="49" charset="-122"/>
                <a:sym typeface="+mn-ea"/>
              </a:rPr>
              <a:t>黔之驴</a:t>
            </a:r>
            <a:endParaRPr lang="zh-CN" altLang="en-US" sz="3600" b="1"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/>
          </p:cNvSpPr>
          <p:nvPr>
            <p:ph type="body"/>
          </p:nvPr>
        </p:nvSpPr>
        <p:spPr>
          <a:xfrm>
            <a:off x="106045" y="-5080"/>
            <a:ext cx="8958580" cy="3046095"/>
          </a:xfrm>
          <a:solidFill>
            <a:schemeClr val="accent5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　　他日，驴一鸣，虎大骇，远遁，以为且噬己也，甚恐。然往来视之，觉无异能者。益习其声，又近出前后，终不敢搏。稍近益狎，荡倚冲冒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驴不胜怒，蹄之。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	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虎因喜，计之曰：</a:t>
            </a:r>
            <a:r>
              <a:rPr lang="zh-CN" altLang="en-US" b="1">
                <a:ea typeface="楷体_GB2312" pitchFamily="49" charset="-122"/>
              </a:rPr>
              <a:t>“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技止此耳！</a:t>
            </a:r>
            <a:r>
              <a:rPr lang="zh-CN" altLang="en-US" b="1">
                <a:ea typeface="楷体_GB2312" pitchFamily="49" charset="-122"/>
              </a:rPr>
              <a:t>”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因跳踉大㘎。 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</a:rPr>
              <a:t>	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断其喉，尽其肉，乃去。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138805"/>
            <a:ext cx="3810000" cy="3381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98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998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98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51435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26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文本框 2"/>
          <p:cNvSpPr txBox="1">
            <a:spLocks noChangeArrowheads="1"/>
          </p:cNvSpPr>
          <p:nvPr/>
        </p:nvSpPr>
        <p:spPr bwMode="auto">
          <a:xfrm>
            <a:off x="484188" y="2316163"/>
            <a:ext cx="7454900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7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10 </a:t>
            </a:r>
            <a:r>
              <a:rPr kumimoji="0" lang="zh-CN" altLang="en-US" sz="7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小石潭记</a:t>
            </a:r>
            <a:endParaRPr kumimoji="0" lang="zh-CN" altLang="en-US" sz="7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/>
          <p:nvPr/>
        </p:nvSpPr>
        <p:spPr>
          <a:xfrm>
            <a:off x="285750" y="3070225"/>
            <a:ext cx="792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找出描写小石潭全貌的句子。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Text Box 3"/>
          <p:cNvSpPr txBox="1"/>
          <p:nvPr/>
        </p:nvSpPr>
        <p:spPr>
          <a:xfrm>
            <a:off x="500063" y="3786188"/>
            <a:ext cx="8534400" cy="107632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水尤清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冽</a:t>
            </a:r>
            <a:r>
              <a:rPr lang="zh-CN" altLang="en-US" sz="3200" b="1" dirty="0">
                <a:latin typeface="Times New Roman" panose="02020603050405020304" pitchFamily="18" charset="0"/>
              </a:rPr>
              <a:t>。全石以为底，近岸，卷石以出，为坻，为屿，为堪，为岩。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81930" name="Text Box 10"/>
          <p:cNvSpPr txBox="1"/>
          <p:nvPr/>
        </p:nvSpPr>
        <p:spPr>
          <a:xfrm>
            <a:off x="501650" y="1998663"/>
            <a:ext cx="8610600" cy="107632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隔篁竹，闻水声，如鸣珮环，心乐之，伐竹取道，下见小潭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81931" name="Text Box 11"/>
          <p:cNvSpPr txBox="1"/>
          <p:nvPr/>
        </p:nvSpPr>
        <p:spPr>
          <a:xfrm>
            <a:off x="285750" y="1427163"/>
            <a:ext cx="5715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作者是怎样发现小石潭的？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Text Box 12"/>
          <p:cNvSpPr txBox="1"/>
          <p:nvPr/>
        </p:nvSpPr>
        <p:spPr>
          <a:xfrm>
            <a:off x="500063" y="421323"/>
            <a:ext cx="2019300" cy="64516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zh-CN" altLang="zh-CN" sz="3600" b="1" dirty="0">
                <a:solidFill>
                  <a:srgbClr val="006666"/>
                </a:solidFill>
                <a:latin typeface="Arial" panose="020B0604020202020204" pitchFamily="34" charset="0"/>
              </a:rPr>
              <a:t>温故知新</a:t>
            </a:r>
            <a:endParaRPr lang="zh-CN" altLang="zh-CN" sz="3600" b="1" dirty="0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ldLvl="0" animBg="1"/>
      <p:bldP spid="819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/>
          <p:nvPr/>
        </p:nvSpPr>
        <p:spPr>
          <a:xfrm>
            <a:off x="379730" y="433070"/>
            <a:ext cx="84074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作者是怎样写潭水的？水中的鱼又怎样呢？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矩形 2"/>
          <p:cNvSpPr/>
          <p:nvPr/>
        </p:nvSpPr>
        <p:spPr>
          <a:xfrm>
            <a:off x="680403" y="1137603"/>
            <a:ext cx="4445000" cy="57943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下见小潭，水尤清冽。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7651" name="矩形 3"/>
          <p:cNvSpPr/>
          <p:nvPr/>
        </p:nvSpPr>
        <p:spPr>
          <a:xfrm>
            <a:off x="571500" y="3351848"/>
            <a:ext cx="56118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小石潭上的景物是怎样的？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矩形 4"/>
          <p:cNvSpPr/>
          <p:nvPr/>
        </p:nvSpPr>
        <p:spPr>
          <a:xfrm>
            <a:off x="680720" y="3930968"/>
            <a:ext cx="7591425" cy="10668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青树翠蔓，蒙络摇缀，参差披拂。四面竹树环合，寂寥无人，凄神寒骨，悄怆幽邃。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633730" y="1798003"/>
            <a:ext cx="8153400" cy="155416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潭中鱼可百许头，皆若空游无所依。日光下澈，影布石上，诒然不动；  尔远逝，往来翕忽。似与游者相乐。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nimBg="1"/>
      <p:bldP spid="23557" grpId="0" bldLvl="0" animBg="1"/>
      <p:bldP spid="6" grpId="0" bldLvl="0" animBg="1"/>
      <p:bldP spid="276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/>
          <p:nvPr/>
        </p:nvSpPr>
        <p:spPr>
          <a:xfrm>
            <a:off x="381000" y="2877820"/>
            <a:ext cx="7983855" cy="223202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D60093"/>
                </a:solidFill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zh-CN" altLang="en-US" sz="2800" b="1">
                <a:solidFill>
                  <a:srgbClr val="D60093"/>
                </a:solidFill>
                <a:latin typeface="微软雅黑" panose="020B0503020204020204" charset="-122"/>
                <a:ea typeface="微软雅黑" panose="020B0503020204020204" charset="-122"/>
              </a:rPr>
              <a:t>第一段采用了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移步换景</a:t>
            </a:r>
            <a:r>
              <a:rPr lang="zh-CN" altLang="en-US" sz="2800" b="1">
                <a:solidFill>
                  <a:srgbClr val="D60093"/>
                </a:solidFill>
                <a:latin typeface="微软雅黑" panose="020B0503020204020204" charset="-122"/>
                <a:ea typeface="微软雅黑" panose="020B0503020204020204" charset="-122"/>
              </a:rPr>
              <a:t>的手法，第二段变换成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动静结合</a:t>
            </a:r>
            <a:r>
              <a:rPr lang="zh-CN" altLang="en-US" sz="2800" b="1">
                <a:solidFill>
                  <a:srgbClr val="D60093"/>
                </a:solidFill>
                <a:latin typeface="微软雅黑" panose="020B0503020204020204" charset="-122"/>
                <a:ea typeface="微软雅黑" panose="020B0503020204020204" charset="-122"/>
              </a:rPr>
              <a:t>的写法。第三段作者面对这种原始的悄怆之景，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触景伤怀</a:t>
            </a:r>
            <a:r>
              <a:rPr lang="zh-CN" altLang="en-US" sz="2800" b="1">
                <a:solidFill>
                  <a:srgbClr val="D60093"/>
                </a:solidFill>
                <a:latin typeface="微软雅黑" panose="020B0503020204020204" charset="-122"/>
                <a:ea typeface="微软雅黑" panose="020B0503020204020204" charset="-122"/>
              </a:rPr>
              <a:t>，或许激起作者凄凉的联想。强调了作者在寂寞处境中悲凉凄怆的心绪。</a:t>
            </a:r>
            <a:endParaRPr lang="zh-CN" altLang="en-US" sz="2800" b="1">
              <a:solidFill>
                <a:srgbClr val="D6009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2997" name="Rectangle 5"/>
          <p:cNvSpPr/>
          <p:nvPr/>
        </p:nvSpPr>
        <p:spPr>
          <a:xfrm>
            <a:off x="381000" y="541020"/>
            <a:ext cx="8151495" cy="20612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　　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、本文第一段描写小石潭的概貌，采用了什么手法；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第二段写潭水和游鱼，则变换成什么手法；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第三段写潭水来源及岸势，多有什么辞格？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ldLvl="0" animBg="1"/>
      <p:bldP spid="21299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8" name="Picture 8" descr="图片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627" y="279696"/>
            <a:ext cx="3097212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1019793" y="228578"/>
            <a:ext cx="2674937" cy="850900"/>
          </a:xfrm>
          <a:effectLst>
            <a:outerShdw dist="35921" dir="2699999" algn="ctr" rotWithShape="0">
              <a:schemeClr val="bg2"/>
            </a:outerShdw>
          </a:effectLst>
        </p:spPr>
        <p:txBody>
          <a:bodyPr wrap="square" lIns="91440" tIns="45720" rIns="91440" bIns="45720" anchor="ctr"/>
          <a:lstStyle/>
          <a:p>
            <a:r>
              <a:rPr lang="zh-CN" altLang="en-US" sz="4200" b="1" dirty="0">
                <a:solidFill>
                  <a:srgbClr val="FF0000"/>
                </a:solidFill>
                <a:ea typeface="华文行楷" panose="02010800040101010101" pitchFamily="2" charset="-122"/>
              </a:rPr>
              <a:t>课堂练习</a:t>
            </a:r>
            <a:endParaRPr lang="zh-CN" altLang="en-US" sz="4200" b="1" dirty="0">
              <a:solidFill>
                <a:srgbClr val="FF0000"/>
              </a:solidFill>
              <a:ea typeface="华文行楷" panose="02010800040101010101" pitchFamily="2" charset="-122"/>
            </a:endParaRPr>
          </a:p>
        </p:txBody>
      </p:sp>
      <p:sp>
        <p:nvSpPr>
          <p:cNvPr id="107523" name="Rectangle 3"/>
          <p:cNvSpPr>
            <a:spLocks noGrp="1"/>
          </p:cNvSpPr>
          <p:nvPr>
            <p:ph type="body"/>
          </p:nvPr>
        </p:nvSpPr>
        <p:spPr>
          <a:xfrm>
            <a:off x="280988" y="1225233"/>
            <a:ext cx="7705725" cy="4225290"/>
          </a:xfr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、按提示写出相应语句并加以积累。</a:t>
            </a:r>
            <a:endParaRPr lang="zh-CN" altLang="en-US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（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）文中写水声清脆悦耳的语句：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</a:t>
            </a: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（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）文中侧面描写水清澈透明的语句：</a:t>
            </a: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________________________________</a:t>
            </a:r>
            <a:endParaRPr lang="en-US" altLang="zh-CN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</a:t>
            </a:r>
            <a:r>
              <a:rPr lang="zh-CN" altLang="en-US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b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7524" name="Rectangle 4"/>
          <p:cNvSpPr/>
          <p:nvPr/>
        </p:nvSpPr>
        <p:spPr>
          <a:xfrm>
            <a:off x="771208" y="2519839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如鸣佩环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7525" name="Rectangle 5"/>
          <p:cNvSpPr/>
          <p:nvPr/>
        </p:nvSpPr>
        <p:spPr>
          <a:xfrm>
            <a:off x="1634808" y="3959702"/>
            <a:ext cx="58991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皆若空游无所依。日光下彻，影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7534" name="Rectangle 14"/>
          <p:cNvSpPr/>
          <p:nvPr/>
        </p:nvSpPr>
        <p:spPr>
          <a:xfrm>
            <a:off x="612140" y="4666774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布石上 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/>
      <p:bldP spid="107525" grpId="0"/>
      <p:bldP spid="1075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/>
          <p:nvPr/>
        </p:nvSpPr>
        <p:spPr>
          <a:xfrm>
            <a:off x="827088" y="1412875"/>
            <a:ext cx="7705725" cy="2748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（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）写潭中游鱼动静相宜、灵活有趣的语句：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________________________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（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）描写溪流曲折悠远的语句：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______________________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6554" name="Rectangle 10"/>
          <p:cNvSpPr/>
          <p:nvPr/>
        </p:nvSpPr>
        <p:spPr>
          <a:xfrm>
            <a:off x="3028950" y="2128362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佁然不动；俶尔远逝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555" name="Rectangle 11"/>
          <p:cNvSpPr/>
          <p:nvPr/>
        </p:nvSpPr>
        <p:spPr>
          <a:xfrm>
            <a:off x="827088" y="3499962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斗折蛇行，明灭可见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54" grpId="0"/>
      <p:bldP spid="236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/>
          </p:cNvSpPr>
          <p:nvPr>
            <p:ph idx="4294967295"/>
          </p:nvPr>
        </p:nvSpPr>
        <p:spPr>
          <a:xfrm>
            <a:off x="647700" y="1212850"/>
            <a:ext cx="8388350" cy="4421505"/>
          </a:xfr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</a:t>
            </a:r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、翻译。</a:t>
            </a:r>
            <a:endParaRPr lang="zh-CN" altLang="en-US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（</a:t>
            </a:r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）蒙络摇缀，参差披拂。</a:t>
            </a:r>
            <a:endParaRPr lang="zh-CN" altLang="en-US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_______________________</a:t>
            </a: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</a:t>
            </a:r>
            <a:endParaRPr lang="en-US" altLang="zh-CN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____________________</a:t>
            </a: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　　（</a:t>
            </a:r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）凄神寒骨，悄怆幽邃。</a:t>
            </a:r>
            <a:endParaRPr lang="zh-CN" altLang="en-US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_____________________________________</a:t>
            </a:r>
            <a:r>
              <a:rPr lang="zh-CN" altLang="en-US" b="1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b="1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10597" name="Rectangle 5"/>
          <p:cNvSpPr/>
          <p:nvPr/>
        </p:nvSpPr>
        <p:spPr>
          <a:xfrm>
            <a:off x="792163" y="2776062"/>
            <a:ext cx="467423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覆盖着，缠绕着，摇动着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0598" name="Rectangle 6"/>
          <p:cNvSpPr/>
          <p:nvPr/>
        </p:nvSpPr>
        <p:spPr>
          <a:xfrm>
            <a:off x="5832475" y="2709863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连缀着，参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0599" name="Rectangle 7"/>
          <p:cNvSpPr/>
          <p:nvPr/>
        </p:nvSpPr>
        <p:spPr>
          <a:xfrm>
            <a:off x="647700" y="4936649"/>
            <a:ext cx="75323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不觉心神凄凉，寒气透骨，令人感到悲哀 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0600" name="Rectangle 8"/>
          <p:cNvSpPr/>
          <p:nvPr/>
        </p:nvSpPr>
        <p:spPr>
          <a:xfrm>
            <a:off x="741363" y="3498850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差不齐，随风飘荡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ldLvl="0" animBg="1"/>
      <p:bldP spid="110597" grpId="0"/>
      <p:bldP spid="110598" grpId="0"/>
      <p:bldP spid="110599" grpId="0"/>
      <p:bldP spid="1106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jhdf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2276475"/>
            <a:ext cx="4752975" cy="412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1" name="Picture 3" descr="1645"/>
          <p:cNvPicPr>
            <a:picLocks noChangeAspect="1"/>
          </p:cNvPicPr>
          <p:nvPr/>
        </p:nvPicPr>
        <p:blipFill>
          <a:blip r:embed="rId2"/>
          <a:srcRect b="9363"/>
          <a:stretch>
            <a:fillRect/>
          </a:stretch>
        </p:blipFill>
        <p:spPr>
          <a:xfrm>
            <a:off x="4876800" y="2752725"/>
            <a:ext cx="3440113" cy="246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Text Box 4"/>
          <p:cNvSpPr txBox="1"/>
          <p:nvPr/>
        </p:nvSpPr>
        <p:spPr>
          <a:xfrm>
            <a:off x="250508" y="273368"/>
            <a:ext cx="66294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根据图片提示背诵课文</a:t>
            </a:r>
            <a:endParaRPr lang="zh-CN" altLang="en-US" sz="3600" b="1" dirty="0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3733" name="Picture 5" descr="529591_628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2855913"/>
            <a:ext cx="3529013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石潭.MPG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463" y="2970213"/>
            <a:ext cx="360045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Picture 7" descr="zp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2313" y="3005138"/>
            <a:ext cx="3529012" cy="266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7" name="Picture 9" descr="T05-10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500" y="2868613"/>
            <a:ext cx="3529013" cy="279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8" name="Picture 10" descr="潭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3006725"/>
            <a:ext cx="3600450" cy="272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9" name="Picture 11" descr="02"/>
          <p:cNvPicPr>
            <a:picLocks noChangeAspect="1"/>
          </p:cNvPicPr>
          <p:nvPr/>
        </p:nvPicPr>
        <p:blipFill>
          <a:blip r:embed="rId10"/>
          <a:srcRect b="7919"/>
          <a:stretch>
            <a:fillRect/>
          </a:stretch>
        </p:blipFill>
        <p:spPr>
          <a:xfrm>
            <a:off x="4954588" y="2838450"/>
            <a:ext cx="3600450" cy="2674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40" name="Picture 12" descr="未命名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6025" y="2862263"/>
            <a:ext cx="3529013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7" name="WordArt 13"/>
          <p:cNvSpPr>
            <a:spLocks noTextEdit="1"/>
          </p:cNvSpPr>
          <p:nvPr/>
        </p:nvSpPr>
        <p:spPr>
          <a:xfrm>
            <a:off x="2714625" y="1143000"/>
            <a:ext cx="2438400" cy="700088"/>
          </a:xfrm>
          <a:prstGeom prst="rect">
            <a:avLst/>
          </a:prstGeom>
        </p:spPr>
        <p:txBody>
          <a:bodyPr wrap="none" fromWordArt="1">
            <a:normAutofit fontScale="92500" lnSpcReduction="10000"/>
          </a:bodyPr>
          <a:lstStyle/>
          <a:p>
            <a:pPr algn="ctr"/>
            <a:r>
              <a:rPr lang="zh-CN" altLang="en-US" sz="4800" b="1" spc="9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小石潭记</a:t>
            </a:r>
            <a:endParaRPr lang="zh-CN" altLang="en-US" sz="4800" b="1" spc="9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8" name="Text Box 14"/>
          <p:cNvSpPr txBox="1"/>
          <p:nvPr/>
        </p:nvSpPr>
        <p:spPr>
          <a:xfrm>
            <a:off x="5429250" y="1571625"/>
            <a:ext cx="1943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柳宗元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829" name="Text Box 15"/>
          <p:cNvSpPr txBox="1"/>
          <p:nvPr/>
        </p:nvSpPr>
        <p:spPr>
          <a:xfrm>
            <a:off x="250825" y="1700213"/>
            <a:ext cx="3790950" cy="457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诵读指导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      课文一、二段写作者兴致勃勃畅游小石潭，有全石带来的好奇，有清澈的水流和飘忽不定的游鱼所带来的快乐，应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读得欢快些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。三、四、五段写小石潭周围幽深冷寂的氛围，应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读得伤感些，低沉些。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ags/tag3.xml><?xml version="1.0" encoding="utf-8"?>
<p:tagLst xmlns:p="http://schemas.openxmlformats.org/presentationml/2006/main">
  <p:tag name="KSO_WM_DOC_GUID" val="{53cc983b-dd8e-46e0-9ec7-02cc952b886e}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1781</Words>
  <Application>WPS 演示</Application>
  <PresentationFormat>全屏显示(4:3)</PresentationFormat>
  <Paragraphs>132</Paragraphs>
  <Slides>17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Times New Roman</vt:lpstr>
      <vt:lpstr>楷体_GB2312</vt:lpstr>
      <vt:lpstr>新宋体</vt:lpstr>
      <vt:lpstr>华文行楷</vt:lpstr>
      <vt:lpstr>黑体</vt:lpstr>
      <vt:lpstr>Arial Unicode MS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课堂练习</vt:lpstr>
      <vt:lpstr>PowerPoint 演示文稿</vt:lpstr>
      <vt:lpstr>PowerPoint 演示文稿</vt:lpstr>
      <vt:lpstr>PowerPoint 演示文稿</vt:lpstr>
      <vt:lpstr>PowerPoint 演示文稿</vt:lpstr>
      <vt:lpstr>疑难解析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   จุ๊บ</cp:lastModifiedBy>
  <cp:revision>163</cp:revision>
  <dcterms:created xsi:type="dcterms:W3CDTF">2018-02-04T11:13:00Z</dcterms:created>
  <dcterms:modified xsi:type="dcterms:W3CDTF">2019-03-27T00:07:10Z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