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0"/>
  </p:notesMasterIdLst>
  <p:handoutMasterIdLst>
    <p:handoutMasterId r:id="rId94"/>
  </p:handoutMasterIdLst>
  <p:sldIdLst>
    <p:sldId id="781" r:id="rId5"/>
    <p:sldId id="706" r:id="rId6"/>
    <p:sldId id="409" r:id="rId7"/>
    <p:sldId id="481" r:id="rId8"/>
    <p:sldId id="566" r:id="rId9"/>
    <p:sldId id="570" r:id="rId11"/>
    <p:sldId id="571" r:id="rId12"/>
    <p:sldId id="572" r:id="rId13"/>
    <p:sldId id="576" r:id="rId14"/>
    <p:sldId id="585" r:id="rId15"/>
    <p:sldId id="577" r:id="rId16"/>
    <p:sldId id="785" r:id="rId17"/>
    <p:sldId id="784" r:id="rId18"/>
    <p:sldId id="578" r:id="rId19"/>
    <p:sldId id="580" r:id="rId20"/>
    <p:sldId id="583" r:id="rId21"/>
    <p:sldId id="586" r:id="rId22"/>
    <p:sldId id="608" r:id="rId23"/>
    <p:sldId id="609" r:id="rId24"/>
    <p:sldId id="610" r:id="rId25"/>
    <p:sldId id="782" r:id="rId26"/>
    <p:sldId id="783" r:id="rId27"/>
    <p:sldId id="567" r:id="rId28"/>
    <p:sldId id="528" r:id="rId29"/>
    <p:sldId id="449" r:id="rId30"/>
    <p:sldId id="411" r:id="rId31"/>
    <p:sldId id="414" r:id="rId32"/>
    <p:sldId id="415" r:id="rId33"/>
    <p:sldId id="574" r:id="rId34"/>
    <p:sldId id="575" r:id="rId35"/>
    <p:sldId id="421" r:id="rId36"/>
    <p:sldId id="513" r:id="rId37"/>
    <p:sldId id="515" r:id="rId38"/>
    <p:sldId id="787" r:id="rId39"/>
    <p:sldId id="788" r:id="rId40"/>
    <p:sldId id="559" r:id="rId41"/>
    <p:sldId id="522" r:id="rId42"/>
    <p:sldId id="564" r:id="rId43"/>
    <p:sldId id="786" r:id="rId44"/>
    <p:sldId id="791" r:id="rId45"/>
    <p:sldId id="631" r:id="rId46"/>
    <p:sldId id="628" r:id="rId47"/>
    <p:sldId id="629" r:id="rId48"/>
    <p:sldId id="630" r:id="rId49"/>
    <p:sldId id="635" r:id="rId50"/>
    <p:sldId id="636" r:id="rId51"/>
    <p:sldId id="637" r:id="rId52"/>
    <p:sldId id="638" r:id="rId53"/>
    <p:sldId id="639" r:id="rId54"/>
    <p:sldId id="645" r:id="rId55"/>
    <p:sldId id="646" r:id="rId56"/>
    <p:sldId id="649" r:id="rId57"/>
    <p:sldId id="647" r:id="rId58"/>
    <p:sldId id="650" r:id="rId59"/>
    <p:sldId id="789" r:id="rId60"/>
    <p:sldId id="790" r:id="rId61"/>
    <p:sldId id="657" r:id="rId62"/>
    <p:sldId id="658" r:id="rId63"/>
    <p:sldId id="659" r:id="rId64"/>
    <p:sldId id="660" r:id="rId65"/>
    <p:sldId id="661" r:id="rId66"/>
    <p:sldId id="662" r:id="rId67"/>
    <p:sldId id="663" r:id="rId68"/>
    <p:sldId id="664" r:id="rId69"/>
    <p:sldId id="665" r:id="rId70"/>
    <p:sldId id="666" r:id="rId71"/>
    <p:sldId id="667" r:id="rId72"/>
    <p:sldId id="668" r:id="rId73"/>
    <p:sldId id="671" r:id="rId74"/>
    <p:sldId id="669" r:id="rId75"/>
    <p:sldId id="670" r:id="rId76"/>
    <p:sldId id="868" r:id="rId77"/>
    <p:sldId id="792" r:id="rId78"/>
    <p:sldId id="672" r:id="rId79"/>
    <p:sldId id="673" r:id="rId80"/>
    <p:sldId id="674" r:id="rId81"/>
    <p:sldId id="675" r:id="rId82"/>
    <p:sldId id="676" r:id="rId83"/>
    <p:sldId id="677" r:id="rId84"/>
    <p:sldId id="680" r:id="rId85"/>
    <p:sldId id="679" r:id="rId86"/>
    <p:sldId id="688" r:id="rId87"/>
    <p:sldId id="692" r:id="rId88"/>
    <p:sldId id="689" r:id="rId89"/>
    <p:sldId id="702" r:id="rId90"/>
    <p:sldId id="690" r:id="rId91"/>
    <p:sldId id="691" r:id="rId92"/>
    <p:sldId id="705" r:id="rId93"/>
  </p:sldIdLst>
  <p:sldSz cx="9144000" cy="6858000" type="screen4x3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  <a:srgbClr val="FFFF00"/>
    <a:srgbClr val="00FFFF"/>
    <a:srgbClr val="000000"/>
    <a:srgbClr val="CC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474" y="-84"/>
      </p:cViewPr>
      <p:guideLst>
        <p:guide orient="horz" pos="22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7" Type="http://schemas.openxmlformats.org/officeDocument/2006/relationships/tableStyles" Target="tableStyles.xml"/><Relationship Id="rId96" Type="http://schemas.openxmlformats.org/officeDocument/2006/relationships/viewProps" Target="viewProps.xml"/><Relationship Id="rId95" Type="http://schemas.openxmlformats.org/officeDocument/2006/relationships/presProps" Target="presProps.xml"/><Relationship Id="rId94" Type="http://schemas.openxmlformats.org/officeDocument/2006/relationships/handoutMaster" Target="handoutMasters/handoutMaster1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" Type="http://schemas.openxmlformats.org/officeDocument/2006/relationships/slide" Target="slides/slide5.xml"/><Relationship Id="rId89" Type="http://schemas.openxmlformats.org/officeDocument/2006/relationships/slide" Target="slides/slide84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0" Type="http://schemas.openxmlformats.org/officeDocument/2006/relationships/slide" Target="slides/slide75.xml"/><Relationship Id="rId8" Type="http://schemas.openxmlformats.org/officeDocument/2006/relationships/slide" Target="slides/slide4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3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zh-CN" sz="1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200" strike="noStrike" noProof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>
          <a:xfrm>
            <a:off x="914400" y="3257550"/>
            <a:ext cx="7315200" cy="3086100"/>
          </a:xfrm>
        </p:spPr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了解作者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16386" name="文本占位符 2"/>
          <p:cNvSpPr/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/>
          </p:cNvSpPr>
          <p:nvPr>
            <p:ph type="body"/>
          </p:nvPr>
        </p:nvSpPr>
        <p:spPr>
          <a:xfrm>
            <a:off x="914400" y="3257550"/>
            <a:ext cx="7315200" cy="3086100"/>
          </a:xfrm>
        </p:spPr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了解作者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/>
          </p:cNvSpPr>
          <p:nvPr>
            <p:ph type="body"/>
          </p:nvPr>
        </p:nvSpPr>
        <p:spPr>
          <a:xfrm>
            <a:off x="914400" y="3257550"/>
            <a:ext cx="7315200" cy="3086100"/>
          </a:xfrm>
        </p:spPr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了解作者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49154" name="文本占位符 2"/>
          <p:cNvSpPr/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59395" name="Rectangle 3"/>
          <p:cNvSpPr>
            <a:spLocks noGrp="1"/>
          </p:cNvSpPr>
          <p:nvPr>
            <p:ph type="body"/>
          </p:nvPr>
        </p:nvSpPr>
        <p:spPr>
          <a:xfrm>
            <a:off x="914400" y="3257550"/>
            <a:ext cx="7315200" cy="3086100"/>
          </a:xfrm>
        </p:spPr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了解作者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65538" name="文本占位符 2"/>
          <p:cNvSpPr/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/>
          </p:cNvSpPr>
          <p:nvPr>
            <p:ph type="body"/>
          </p:nvPr>
        </p:nvSpPr>
        <p:spPr>
          <a:xfrm>
            <a:off x="914400" y="3257550"/>
            <a:ext cx="7315200" cy="3086100"/>
          </a:xfrm>
        </p:spPr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了解作者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82946" name="文本占位符 2"/>
          <p:cNvSpPr/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3426" name="组合 103425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103427" name="椭圆 103426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28" name="椭圆 103427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29" name="椭圆 103428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0" name="椭圆 103429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1" name="椭圆 103430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2" name="椭圆 103431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3433" name="日期占位符 103432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434" name="页脚占位符 10343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435" name="灯片编号占位符 10343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436" name="标题 10343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437" name="副标题 103436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02" name="图片 1024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162175" cy="971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03" name="组合 102402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102404" name="椭圆 102403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5" name="椭圆 102404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6" name="椭圆 102405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7" name="椭圆 102406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8" name="椭圆 102407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09" name="文本占位符 10240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410" name="日期占位符 102409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11" name="页脚占位符 10241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12" name="灯片编号占位符 10241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13" name="标题 10241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7.jpe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7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7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8.png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jpe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0.jpeg"/><Relationship Id="rId1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1.jpeg"/><Relationship Id="rId1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33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jpeg"/><Relationship Id="rId1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5.png"/><Relationship Id="rId1" Type="http://schemas.openxmlformats.org/officeDocument/2006/relationships/image" Target="../media/image35.GIF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8.jpeg"/><Relationship Id="rId2" Type="http://schemas.openxmlformats.org/officeDocument/2006/relationships/image" Target="../media/image18.png"/><Relationship Id="rId1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image" Target="../media/image3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1.jpeg"/><Relationship Id="rId2" Type="http://schemas.openxmlformats.org/officeDocument/2006/relationships/image" Target="../media/image11.png"/><Relationship Id="rId1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1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43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40.wmf"/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jpeg"/><Relationship Id="rId1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5.png"/><Relationship Id="rId1" Type="http://schemas.openxmlformats.org/officeDocument/2006/relationships/image" Target="../media/image35.GIF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image" Target="../media/image35.GIF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0.wmf"/><Relationship Id="rId2" Type="http://schemas.openxmlformats.org/officeDocument/2006/relationships/image" Target="../media/image18.png"/><Relationship Id="rId1" Type="http://schemas.openxmlformats.org/officeDocument/2006/relationships/image" Target="../media/image37.GIF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image" Target="../media/image37.GIF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40.wmf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40.wmf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40.w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6.jpeg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47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1.png"/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jpe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pn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8.jpeg"/><Relationship Id="rId2" Type="http://schemas.openxmlformats.org/officeDocument/2006/relationships/image" Target="../media/image15.png"/><Relationship Id="rId1" Type="http://schemas.openxmlformats.org/officeDocument/2006/relationships/image" Target="../media/image35.GIF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0.wmf"/><Relationship Id="rId2" Type="http://schemas.openxmlformats.org/officeDocument/2006/relationships/image" Target="../media/image18.png"/><Relationship Id="rId1" Type="http://schemas.openxmlformats.org/officeDocument/2006/relationships/image" Target="../media/image37.GIF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image" Target="../media/image37.GIF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40.wmf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40.wmf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9.jpeg"/><Relationship Id="rId2" Type="http://schemas.openxmlformats.org/officeDocument/2006/relationships/image" Target="../media/image40.wmf"/><Relationship Id="rId1" Type="http://schemas.openxmlformats.org/officeDocument/2006/relationships/image" Target="../media/image2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8.jpeg"/><Relationship Id="rId1" Type="http://schemas.openxmlformats.org/officeDocument/2006/relationships/image" Target="../media/image26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hyperlink" Target="../../../&#30446;&#24405;.pp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925"/>
            <a:ext cx="9115425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3"/>
          <p:cNvSpPr txBox="1"/>
          <p:nvPr/>
        </p:nvSpPr>
        <p:spPr>
          <a:xfrm>
            <a:off x="298450" y="901700"/>
            <a:ext cx="6151563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教材版本：人教版八年级上册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4"/>
          <p:cNvSpPr txBox="1"/>
          <p:nvPr/>
        </p:nvSpPr>
        <p:spPr>
          <a:xfrm>
            <a:off x="1720850" y="2159000"/>
            <a:ext cx="578802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录课单元：第六单元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2717800" y="3416300"/>
            <a:ext cx="4281488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课：诗词五首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文本框 6"/>
          <p:cNvSpPr txBox="1"/>
          <p:nvPr/>
        </p:nvSpPr>
        <p:spPr>
          <a:xfrm>
            <a:off x="4381500" y="4826000"/>
            <a:ext cx="35718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执教教师：邓洪文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30722"/>
          <p:cNvSpPr txBox="1"/>
          <p:nvPr/>
        </p:nvSpPr>
        <p:spPr>
          <a:xfrm>
            <a:off x="179388" y="1222375"/>
            <a:ext cx="45751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结庐在人境，而无车马喧。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62" name="文本框 30723"/>
          <p:cNvSpPr txBox="1"/>
          <p:nvPr/>
        </p:nvSpPr>
        <p:spPr>
          <a:xfrm>
            <a:off x="179388" y="2273300"/>
            <a:ext cx="45751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问君何能尔？心远地自偏。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63" name="文本框 30724"/>
          <p:cNvSpPr txBox="1"/>
          <p:nvPr/>
        </p:nvSpPr>
        <p:spPr>
          <a:xfrm>
            <a:off x="179388" y="3325813"/>
            <a:ext cx="45751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采菊东篱下，悠然见南山。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64" name="文本框 30725"/>
          <p:cNvSpPr txBox="1"/>
          <p:nvPr/>
        </p:nvSpPr>
        <p:spPr>
          <a:xfrm>
            <a:off x="179388" y="4378325"/>
            <a:ext cx="45751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山气日夕佳，飞鸟相与还。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65" name="文本框 30726"/>
          <p:cNvSpPr txBox="1"/>
          <p:nvPr/>
        </p:nvSpPr>
        <p:spPr>
          <a:xfrm>
            <a:off x="179388" y="5430838"/>
            <a:ext cx="45751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此中有真意，欲辨已忘言。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66" name="文本框 30727"/>
          <p:cNvSpPr txBox="1"/>
          <p:nvPr/>
        </p:nvSpPr>
        <p:spPr>
          <a:xfrm>
            <a:off x="974725" y="530225"/>
            <a:ext cx="2152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ahoma" panose="020B0604030504040204" pitchFamily="34" charset="0"/>
              </a:rPr>
              <a:t>饮　　酒 </a:t>
            </a:r>
            <a:endParaRPr lang="zh-CN" altLang="en-US" sz="36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67" name="文本框 30728"/>
          <p:cNvSpPr txBox="1"/>
          <p:nvPr/>
        </p:nvSpPr>
        <p:spPr>
          <a:xfrm>
            <a:off x="3203575" y="652463"/>
            <a:ext cx="13604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</a:rPr>
              <a:t>陶渊明 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368" name="文本框 30729"/>
          <p:cNvSpPr txBox="1"/>
          <p:nvPr/>
        </p:nvSpPr>
        <p:spPr>
          <a:xfrm>
            <a:off x="4356100" y="1114425"/>
            <a:ext cx="47879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我家建在众人聚居的繁华街道，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可从没有烦神应酬车马喧闹。 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文本框 30730"/>
          <p:cNvSpPr txBox="1"/>
          <p:nvPr/>
        </p:nvSpPr>
        <p:spPr>
          <a:xfrm>
            <a:off x="4356100" y="2122488"/>
            <a:ext cx="47879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要问我怎能如此超凡洒脱，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心灵避离尘俗自然幽静远邈。 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5371" name="文本框 30732"/>
          <p:cNvSpPr txBox="1"/>
          <p:nvPr/>
        </p:nvSpPr>
        <p:spPr>
          <a:xfrm>
            <a:off x="4356100" y="4168775"/>
            <a:ext cx="47879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暮色中缕缕彩雾萦绕升腾，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  <a:p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结队的鸟儿回翔远山的怀抱。 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5372" name="文本框 30733"/>
          <p:cNvSpPr txBox="1"/>
          <p:nvPr/>
        </p:nvSpPr>
        <p:spPr>
          <a:xfrm>
            <a:off x="4356100" y="5176838"/>
            <a:ext cx="47879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南山仰止啊，这有人生的真意，我该怎样表达内中深奥！ 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5373" name="直接连接符 30734"/>
          <p:cNvSpPr/>
          <p:nvPr/>
        </p:nvSpPr>
        <p:spPr>
          <a:xfrm>
            <a:off x="4419600" y="542925"/>
            <a:ext cx="0" cy="63150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6" name="矩形 30735"/>
          <p:cNvSpPr/>
          <p:nvPr/>
        </p:nvSpPr>
        <p:spPr>
          <a:xfrm>
            <a:off x="4356100" y="3068638"/>
            <a:ext cx="47879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CC0000"/>
                </a:solidFill>
                <a:latin typeface="Arial" panose="020B0604020202020204" pitchFamily="34" charset="0"/>
              </a:rPr>
              <a:t>自己在东篱下采菊，不经意间看见了南山。</a:t>
            </a:r>
            <a:endParaRPr lang="zh-CN" altLang="en-US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pic>
        <p:nvPicPr>
          <p:cNvPr id="36880" name="Picture 11" descr="C:\Users\Administrator\Desktop\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43180"/>
            <a:ext cx="1831975" cy="6096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ldLvl="0"/>
      <p:bldP spid="15369" grpId="0" bldLvl="0"/>
      <p:bldP spid="15371" grpId="0" bldLvl="0"/>
      <p:bldP spid="1537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3" y="20796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11550" y="867410"/>
            <a:ext cx="5312410" cy="156845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诗歌主题：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</a:t>
            </a:r>
            <a:endParaRPr kumimoji="0" sz="32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2" name="文本占位符 20483" descr="367fbbfa76f1cd1a4e4aea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1097280"/>
            <a:ext cx="2818130" cy="480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3" y="20796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11550" y="867410"/>
            <a:ext cx="5312410" cy="230695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诗歌主题：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这首诗</a:t>
            </a:r>
            <a:r>
              <a:rPr kumimoji="0" 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通过写</a:t>
            </a: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陶渊明自己在乡村悠然自得的</a:t>
            </a:r>
            <a:r>
              <a:rPr kumimoji="0" 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归隐生活</a:t>
            </a: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</a:t>
            </a:r>
            <a:r>
              <a:rPr kumimoji="0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 </a:t>
            </a:r>
            <a:endParaRPr kumimoji="0" sz="32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2" name="文本占位符 20483" descr="367fbbfa76f1cd1a4e4aea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1097280"/>
            <a:ext cx="2818130" cy="480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3" y="20796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11550" y="867410"/>
            <a:ext cx="5312410" cy="452310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诗歌主题：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这首诗</a:t>
            </a:r>
            <a:r>
              <a:rPr kumimoji="0" 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通过写</a:t>
            </a: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陶渊明自己在乡村悠然自得的</a:t>
            </a:r>
            <a:r>
              <a:rPr kumimoji="0" 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归隐生活</a:t>
            </a: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，充分表达了他对官场生活的</a:t>
            </a:r>
            <a:r>
              <a:rPr kumimoji="0" 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厌恶</a:t>
            </a: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，对农村淳朴生活的</a:t>
            </a:r>
            <a:r>
              <a:rPr kumimoji="0" lang="zh-CN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热爱</a:t>
            </a:r>
            <a:r>
              <a:rPr kumimoji="0" lang="zh-CN" sz="32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r>
              <a:rPr kumimoji="0" sz="32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     </a:t>
            </a:r>
            <a:endParaRPr kumimoji="0" sz="32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2" name="文本占位符 20483" descr="367fbbfa76f1cd1a4e4aea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1097280"/>
            <a:ext cx="2818130" cy="480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2"/>
          <p:cNvSpPr txBox="1"/>
          <p:nvPr/>
        </p:nvSpPr>
        <p:spPr>
          <a:xfrm>
            <a:off x="557530" y="1290320"/>
            <a:ext cx="8480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想想这首诗讲了几层意思，分别写的是什么？ 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501968" y="3339783"/>
            <a:ext cx="7978775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第二层（</a:t>
            </a:r>
            <a:r>
              <a:rPr lang="en-US" altLang="zh-CN" sz="28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～</a:t>
            </a:r>
            <a:r>
              <a:rPr lang="en-US" altLang="zh-CN" sz="28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句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）：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描田园之景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 。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欣赏美丽的自然景物，能获得无限的意趣。  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pic>
        <p:nvPicPr>
          <p:cNvPr id="18436" name="Picture 1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8"/>
          <p:cNvSpPr txBox="1"/>
          <p:nvPr/>
        </p:nvSpPr>
        <p:spPr>
          <a:xfrm>
            <a:off x="498793" y="1841183"/>
            <a:ext cx="7978775" cy="150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第一层（</a:t>
            </a:r>
            <a:r>
              <a:rPr lang="en-US" altLang="zh-CN" sz="28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～</a:t>
            </a:r>
            <a:r>
              <a:rPr lang="en-US" altLang="zh-CN" sz="28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句）：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叙结庐之事。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作者因为能够超脱现实纷扰，有高尚的精神境界，所以觉得所在的地方也偏僻幽静了。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Text Box 8"/>
          <p:cNvSpPr txBox="1"/>
          <p:nvPr/>
        </p:nvSpPr>
        <p:spPr>
          <a:xfrm>
            <a:off x="498793" y="4425633"/>
            <a:ext cx="7978775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第三层（</a:t>
            </a:r>
            <a:r>
              <a:rPr lang="en-US" altLang="zh-CN" sz="28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9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～</a:t>
            </a:r>
            <a:r>
              <a:rPr lang="en-US" altLang="zh-CN" sz="2800" b="1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10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句）：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抒隐居之情。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点明主旨，作者以为隐居生活有人生真正的意趣。</a:t>
            </a:r>
            <a:r>
              <a:rPr lang="zh-CN" altLang="en-US" sz="28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 Box 2"/>
          <p:cNvSpPr txBox="1"/>
          <p:nvPr/>
        </p:nvSpPr>
        <p:spPr>
          <a:xfrm>
            <a:off x="755015" y="1141730"/>
            <a:ext cx="6567488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采菊东篱下，悠然见南山。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一句中的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见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改为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看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或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望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好不好？为什么？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755015" y="2855595"/>
            <a:ext cx="5401310" cy="2245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>
              <a:spcBef>
                <a:spcPct val="50000"/>
              </a:spcBef>
              <a:buNone/>
            </a:pPr>
            <a:r>
              <a:rPr lang="zh-CN" altLang="en-US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不好。因为</a:t>
            </a:r>
            <a:r>
              <a:rPr lang="en-US" altLang="zh-CN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见”写出了诗人看到南山美景的随意自然，体现作者心灵的自由和惬意。“看”“望”是有意而为之，与恬淡闲适的心境不符。</a:t>
            </a:r>
            <a:endParaRPr lang="zh-CN" altLang="en-US" sz="2800" b="1" strike="noStrike" noProof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9460" name="Picture 1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70" y="19208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1" descr="timg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0" y="2603500"/>
            <a:ext cx="2162175" cy="405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24577" descr="1276519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0" y="413385"/>
            <a:ext cx="8508365" cy="6355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24579"/>
          <p:cNvSpPr/>
          <p:nvPr/>
        </p:nvSpPr>
        <p:spPr>
          <a:xfrm>
            <a:off x="414655" y="1355725"/>
            <a:ext cx="50666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3.“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山气日夕佳，飞鸟相与还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表现了作者怎样的心境？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0483" name="图片 24580" descr="bird12%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8" y="544513"/>
            <a:ext cx="1439862" cy="53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24581" descr="bird12%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13" y="455613"/>
            <a:ext cx="1368425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24582" descr="bird11%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88" y="2439988"/>
            <a:ext cx="71437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Text Box 8"/>
          <p:cNvSpPr txBox="1"/>
          <p:nvPr/>
        </p:nvSpPr>
        <p:spPr>
          <a:xfrm>
            <a:off x="2480310" y="3503930"/>
            <a:ext cx="5587365" cy="1383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山中的落日，回巢的飞鸟，都显得那样美妙，</a:t>
            </a: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诗人从中体会乐趣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。表现诗人</a:t>
            </a: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sym typeface="+mn-ea"/>
              </a:rPr>
              <a:t>辞官归隐后的自在心境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。</a:t>
            </a:r>
            <a:endParaRPr lang="zh-CN" altLang="en-US" sz="2800" b="1" strike="noStrike" noProof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20488" name="Picture 17" descr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" y="204470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0481" descr="1008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658813"/>
            <a:ext cx="5121275" cy="606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内容占位符 20483"/>
          <p:cNvSpPr>
            <a:spLocks noGrp="1"/>
          </p:cNvSpPr>
          <p:nvPr>
            <p:ph idx="4294967295"/>
          </p:nvPr>
        </p:nvSpPr>
        <p:spPr>
          <a:xfrm>
            <a:off x="5074285" y="2000250"/>
            <a:ext cx="3586480" cy="3732530"/>
          </a:xfrm>
          <a:solidFill>
            <a:schemeClr val="accent1"/>
          </a:solidFill>
        </p:spPr>
        <p:txBody>
          <a:bodyPr/>
          <a:p>
            <a:pPr>
              <a:spcBef>
                <a:spcPct val="50000"/>
              </a:spcBef>
              <a:buNone/>
            </a:pPr>
            <a:r>
              <a:rPr lang="en-US" altLang="zh-CN" sz="2800" b="1">
                <a:solidFill>
                  <a:srgbClr val="003399"/>
                </a:solidFill>
              </a:rPr>
              <a:t>   </a:t>
            </a:r>
            <a:r>
              <a:rPr lang="zh-CN" altLang="en-US" sz="2800" b="1">
                <a:solidFill>
                  <a:srgbClr val="FF0000"/>
                </a:solidFill>
              </a:rPr>
              <a:t>由山中之景</a:t>
            </a:r>
            <a:r>
              <a:rPr lang="zh-CN" altLang="en-US" sz="2800" b="1">
                <a:solidFill>
                  <a:srgbClr val="0000FF"/>
                </a:solidFill>
              </a:rPr>
              <a:t>领会到人生真谛</a:t>
            </a:r>
            <a:r>
              <a:rPr lang="zh-CN" altLang="en-US" sz="2800" b="1">
                <a:solidFill>
                  <a:srgbClr val="FF0000"/>
                </a:solidFill>
              </a:rPr>
              <a:t>，但诗人并未明辨。</a:t>
            </a:r>
            <a:endParaRPr lang="zh-CN" altLang="en-US" sz="28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	</a:t>
            </a:r>
            <a:r>
              <a:rPr lang="zh-CN" altLang="en-US" sz="2800" b="1">
                <a:solidFill>
                  <a:srgbClr val="FF0000"/>
                </a:solidFill>
              </a:rPr>
              <a:t>世界上美好的东西往往是无法用语言表达的，只能用心灵去感受它。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4948238" y="760413"/>
            <a:ext cx="34575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（总结全篇）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8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8" y="20669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Rectangle 2"/>
          <p:cNvSpPr/>
          <p:nvPr/>
        </p:nvSpPr>
        <p:spPr>
          <a:xfrm>
            <a:off x="388620" y="3941445"/>
            <a:ext cx="4227830" cy="95313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谈谈你对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此中有真意，欲辨已忘言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的理解。</a:t>
            </a:r>
            <a:endParaRPr lang="zh-CN" altLang="en-US" sz="28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char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矩形 22530"/>
          <p:cNvSpPr/>
          <p:nvPr/>
        </p:nvSpPr>
        <p:spPr>
          <a:xfrm>
            <a:off x="315913" y="4843463"/>
            <a:ext cx="28432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  <a:scene3d>
              <a:camera prst="legacyPerspectiveBottom">
                <a:rot lat="0" lon="0" rev="0"/>
              </a:camera>
              <a:lightRig rig="legacyFlat3" dir="t"/>
            </a:scene3d>
            <a:sp3d extrusionH="887400" prstMaterial="legacyMatte">
              <a:extrusionClr>
                <a:schemeClr val="hlink"/>
              </a:extrusionClr>
            </a:sp3d>
          </a:bodyPr>
          <a:p>
            <a:pPr algn="ctr" fontAlgn="base"/>
            <a:r>
              <a:rPr lang="zh-CN" altLang="en-US" sz="3600" b="1" strike="noStrike" noProof="1">
                <a:gradFill rotWithShape="0">
                  <a:gsLst>
                    <a:gs pos="0">
                      <a:schemeClr val="hlink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rPr>
              <a:t>人物小结</a:t>
            </a:r>
            <a:endParaRPr lang="zh-CN" altLang="en-US" sz="3600" b="1" strike="noStrike" noProof="1">
              <a:gradFill rotWithShape="0">
                <a:gsLst>
                  <a:gs pos="0">
                    <a:schemeClr val="hlink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238125" y="1738313"/>
            <a:ext cx="3217863" cy="2652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结合</a:t>
            </a:r>
            <a:r>
              <a:rPr lang="zh-CN" altLang="en-US" sz="2800" b="1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诗作学习，评评陶渊明是一个什么样</a:t>
            </a: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的人？他</a:t>
            </a:r>
            <a:r>
              <a:rPr lang="zh-CN" altLang="en-US" sz="2800" b="1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的思想在当时有什么积极意义和</a:t>
            </a:r>
            <a:r>
              <a:rPr lang="zh-CN" altLang="en-US" sz="2800" b="1" dirty="0">
                <a:solidFill>
                  <a:srgbClr val="0000FF"/>
                </a:solidFill>
                <a:latin typeface="仿宋_GB2312" pitchFamily="49" charset="-122"/>
                <a:ea typeface="仿宋_GB2312" pitchFamily="49" charset="-122"/>
              </a:rPr>
              <a:t>消极影响？</a:t>
            </a:r>
            <a:endParaRPr lang="zh-CN" altLang="en-US" sz="2800" b="1">
              <a:solidFill>
                <a:srgbClr val="0000FF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3937000" y="857250"/>
            <a:ext cx="5130800" cy="4562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5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陶渊明弃官归隐，洁身自好，追求恬静的田园生活，完善独立的人格，渴望自由，总的特点是“淡泊”，“独善其身”。这在当时来说，是对黑暗官场的一种反叛，因此有其积极意义。但是，要改选社会，消除污秽，不能单靠“归隐”与“独善”，应该兼济天下，积极地 参加社会活动。从这点来说，陶渊明的退隐思想也有其消极的一面。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24415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/>
          </p:cNvSpPr>
          <p:nvPr>
            <p:ph type="ctrTitle"/>
          </p:nvPr>
        </p:nvSpPr>
        <p:spPr>
          <a:xfrm>
            <a:off x="1257300" y="1319213"/>
            <a:ext cx="3621088" cy="519112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/>
            <a:r>
              <a:rPr lang="zh-CN" altLang="en-US" sz="2800" b="1" dirty="0">
                <a:solidFill>
                  <a:srgbClr val="0000FF"/>
                </a:solidFill>
              </a:rPr>
              <a:t>有关菊的古诗文名句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23554" name="Picture 1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363" y="20034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584200" y="1990725"/>
            <a:ext cx="4822825" cy="411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待到重阳日，还来就菊花。 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—— 孟浩然《过故人庄》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近种篱边菊，秋来未著花。 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—— 皎然《寻陆鸿渐不遇》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不是花中偏爱菊，此花开尽更无花。  —— 元稹《菊花》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东篱把酒黄昏后，有暗香盈袖   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李清照《醉花阴》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3556" name="图片 7172" descr="91eeff5067a5321842a75b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0" y="1341438"/>
            <a:ext cx="2917825" cy="5008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8" name="文本框 1"/>
          <p:cNvSpPr txBox="1"/>
          <p:nvPr/>
        </p:nvSpPr>
        <p:spPr>
          <a:xfrm>
            <a:off x="256858" y="1281113"/>
            <a:ext cx="8629650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中国是一个泱泱诗国，祖先给我们留下了灿如星海的优秀诗篇。千百年来，这些优秀诗篇合着中华民族的脉搏，时时刻刻撞击着国人的灵魂，滋养着国人的性情。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今天让我们走进诗词五首，探究其中的美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点。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175" y="237490"/>
            <a:ext cx="257175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122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10" y="2333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Oval 728"/>
          <p:cNvSpPr/>
          <p:nvPr/>
        </p:nvSpPr>
        <p:spPr>
          <a:xfrm>
            <a:off x="367030" y="2012950"/>
            <a:ext cx="776605" cy="280860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饮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酒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5"/>
          <p:cNvSpPr/>
          <p:nvPr/>
        </p:nvSpPr>
        <p:spPr>
          <a:xfrm flipV="1">
            <a:off x="906780" y="2389505"/>
            <a:ext cx="1074420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" name="Line 5"/>
          <p:cNvSpPr/>
          <p:nvPr/>
        </p:nvSpPr>
        <p:spPr>
          <a:xfrm>
            <a:off x="1008380" y="3108325"/>
            <a:ext cx="1009015" cy="63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5" name="Line 5"/>
          <p:cNvSpPr/>
          <p:nvPr/>
        </p:nvSpPr>
        <p:spPr>
          <a:xfrm>
            <a:off x="1024255" y="3708400"/>
            <a:ext cx="1017905" cy="63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6" name="Line 5"/>
          <p:cNvSpPr/>
          <p:nvPr/>
        </p:nvSpPr>
        <p:spPr>
          <a:xfrm>
            <a:off x="1000125" y="4297680"/>
            <a:ext cx="984885" cy="1587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8" name="流程图: 可选过程 7"/>
          <p:cNvSpPr/>
          <p:nvPr/>
        </p:nvSpPr>
        <p:spPr>
          <a:xfrm>
            <a:off x="1816100" y="2141855"/>
            <a:ext cx="1485265" cy="5251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无车马喧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1862455" y="2846705"/>
            <a:ext cx="1485265" cy="5251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心地偏远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1862455" y="3446780"/>
            <a:ext cx="1485265" cy="5251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采菊悠然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1862455" y="4135755"/>
            <a:ext cx="1485265" cy="5251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日夕飞鸟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14" name="Line 5"/>
          <p:cNvSpPr/>
          <p:nvPr/>
        </p:nvSpPr>
        <p:spPr>
          <a:xfrm flipV="1">
            <a:off x="3073400" y="2376805"/>
            <a:ext cx="1072515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5" name="Line 5"/>
          <p:cNvSpPr/>
          <p:nvPr/>
        </p:nvSpPr>
        <p:spPr>
          <a:xfrm flipV="1">
            <a:off x="3119755" y="3095625"/>
            <a:ext cx="1074420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6" name="Line 5"/>
          <p:cNvSpPr/>
          <p:nvPr/>
        </p:nvSpPr>
        <p:spPr>
          <a:xfrm flipV="1">
            <a:off x="3119755" y="3695700"/>
            <a:ext cx="1074420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7" name="Line 5"/>
          <p:cNvSpPr/>
          <p:nvPr/>
        </p:nvSpPr>
        <p:spPr>
          <a:xfrm flipV="1">
            <a:off x="3119755" y="4394200"/>
            <a:ext cx="1074420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8" name="流程图: 可选过程 17"/>
          <p:cNvSpPr/>
          <p:nvPr/>
        </p:nvSpPr>
        <p:spPr>
          <a:xfrm>
            <a:off x="3981450" y="2131060"/>
            <a:ext cx="1485265" cy="5270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生活宁静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4029075" y="2837180"/>
            <a:ext cx="1485265" cy="5251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内心恬淡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4029075" y="3446780"/>
            <a:ext cx="1485265" cy="5251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闲适自在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4029075" y="4135755"/>
            <a:ext cx="1485265" cy="5251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生命真谛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22" name="Line 5"/>
          <p:cNvSpPr/>
          <p:nvPr/>
        </p:nvSpPr>
        <p:spPr>
          <a:xfrm>
            <a:off x="5286375" y="2394585"/>
            <a:ext cx="1207770" cy="87439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3" name="Line 5"/>
          <p:cNvSpPr/>
          <p:nvPr/>
        </p:nvSpPr>
        <p:spPr>
          <a:xfrm>
            <a:off x="5286375" y="3125470"/>
            <a:ext cx="1140460" cy="23685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4" name="Line 5"/>
          <p:cNvSpPr/>
          <p:nvPr/>
        </p:nvSpPr>
        <p:spPr>
          <a:xfrm flipV="1">
            <a:off x="5286375" y="3449320"/>
            <a:ext cx="1140460" cy="24638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5" name="Line 5"/>
          <p:cNvSpPr/>
          <p:nvPr/>
        </p:nvSpPr>
        <p:spPr>
          <a:xfrm flipV="1">
            <a:off x="5286375" y="3571240"/>
            <a:ext cx="1140460" cy="82296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6" name="Oval 728"/>
          <p:cNvSpPr/>
          <p:nvPr/>
        </p:nvSpPr>
        <p:spPr>
          <a:xfrm>
            <a:off x="6692265" y="2131060"/>
            <a:ext cx="776605" cy="280860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悠闲自得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景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12" grpId="0" bldLvl="0" animBg="1"/>
      <p:bldP spid="13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3175"/>
            <a:ext cx="9115425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1372235" y="2432050"/>
            <a:ext cx="6271895" cy="1649730"/>
          </a:xfrm>
        </p:spPr>
        <p:txBody>
          <a:bodyPr vert="horz" wrap="square" lIns="68580" tIns="34290" rIns="68580" bIns="3429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柳州市第八中学录制</a:t>
            </a: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2018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12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19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日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925"/>
            <a:ext cx="9115425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3"/>
          <p:cNvSpPr txBox="1"/>
          <p:nvPr/>
        </p:nvSpPr>
        <p:spPr>
          <a:xfrm>
            <a:off x="298450" y="901700"/>
            <a:ext cx="6151563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教材版本：人教版八年级上册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4"/>
          <p:cNvSpPr txBox="1"/>
          <p:nvPr/>
        </p:nvSpPr>
        <p:spPr>
          <a:xfrm>
            <a:off x="1720850" y="2159000"/>
            <a:ext cx="578802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录课单元：第六单元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2717800" y="3416300"/>
            <a:ext cx="4281488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课：诗词五首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文本框 6"/>
          <p:cNvSpPr txBox="1"/>
          <p:nvPr/>
        </p:nvSpPr>
        <p:spPr>
          <a:xfrm>
            <a:off x="4381500" y="4826000"/>
            <a:ext cx="35718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执教教师：邓洪文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" descr="春望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863600"/>
            <a:ext cx="8166100" cy="562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3195" y="259080"/>
            <a:ext cx="204279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81788" y="62388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16"/>
          <p:cNvPicPr>
            <a:picLocks noChangeAspect="1"/>
          </p:cNvPicPr>
          <p:nvPr/>
        </p:nvPicPr>
        <p:blipFill>
          <a:blip r:embed="rId2"/>
          <a:srcRect l="9038" t="2647" r="8005" b="20654"/>
          <a:stretch>
            <a:fillRect/>
          </a:stretch>
        </p:blipFill>
        <p:spPr>
          <a:xfrm>
            <a:off x="3881438" y="804863"/>
            <a:ext cx="2692400" cy="8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1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8" y="276225"/>
            <a:ext cx="2036762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 Box 3"/>
          <p:cNvSpPr/>
          <p:nvPr/>
        </p:nvSpPr>
        <p:spPr>
          <a:xfrm>
            <a:off x="3448050" y="1625600"/>
            <a:ext cx="4492625" cy="457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杜甫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（公元712年－770年），字子美，自号少陵野老，唐代伟大的现实主义诗人，与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李白合称“李杜”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。是唐代最伟大现实主义的诗人。后人尊称他为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诗圣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他生活在唐朝由盛转衰的年代。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他的诗多沉郁顿挫。反映了当时的现实，故被誉为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诗史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" y="1612900"/>
            <a:ext cx="2398712" cy="348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6149"/>
          <p:cNvSpPr txBox="1"/>
          <p:nvPr/>
        </p:nvSpPr>
        <p:spPr>
          <a:xfrm>
            <a:off x="196850" y="1050925"/>
            <a:ext cx="8585200" cy="4567238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Calibri" panose="020F0502020204030204" pitchFamily="34" charset="0"/>
              </a:rPr>
              <a:t>     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公元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755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年安史之乱爆发。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756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年诗人杜甫得知唐肃宗在灵武即位的消息后，不顾安危投奔唐肃宗而来，想要再有一番作为，结果在投奔灵武途中，被安史叛军掳至长安，过了半年多囚徒一样的生活。这时的首都长安已被抢掠一空，满目荒凉，而家人久别，存亡未卜。第二年（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757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年）暮春，春回大地，鸟语花香，草木茂盛，生机勃勃，但这只能增加诗人的痛苦和伤感。诗人触景生情，感慨万千，写下了这首感时恨别、忧国思亲的五言律诗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--《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春望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。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7069" y="219684"/>
            <a:ext cx="1877947" cy="460375"/>
          </a:xfrm>
          <a:prstGeom prst="rect">
            <a:avLst/>
          </a:prstGeom>
          <a:effectLst>
            <a:innerShdw blurRad="63500" dist="50800" dir="13500000">
              <a:srgbClr val="CC33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/>
            <a:r>
              <a:rPr lang="en-US" altLang="zh-CN" b="1" strike="noStrike" noProof="1">
                <a:solidFill>
                  <a:srgbClr val="C00000"/>
                </a:solidFill>
              </a:rPr>
              <a:t> </a:t>
            </a:r>
            <a:r>
              <a:rPr lang="zh-CN" altLang="en-US" b="1" strike="noStrike" noProof="1">
                <a:solidFill>
                  <a:srgbClr val="C00000"/>
                </a:solidFill>
              </a:rPr>
              <a:t>写作背景</a:t>
            </a:r>
            <a:endParaRPr lang="zh-CN" altLang="en-US" sz="3600" b="1" strike="noStrike" noProof="1">
              <a:solidFill>
                <a:srgbClr val="C00000"/>
              </a:solidFill>
            </a:endParaRPr>
          </a:p>
        </p:txBody>
      </p:sp>
      <p:pic>
        <p:nvPicPr>
          <p:cNvPr id="28676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61150" y="641350"/>
            <a:ext cx="2413000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/>
          <p:nvPr>
            <p:ph type="subTitle"/>
          </p:nvPr>
        </p:nvSpPr>
        <p:spPr>
          <a:xfrm>
            <a:off x="846138" y="2116138"/>
            <a:ext cx="7688263" cy="2914650"/>
          </a:xfrm>
        </p:spPr>
        <p:txBody>
          <a:bodyPr anchor="t">
            <a:spAutoFit/>
          </a:bodyPr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感时花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溅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泪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     ）</a:t>
            </a:r>
            <a:endParaRPr lang="zh-CN" altLang="en-US" sz="2800" b="1" dirty="0">
              <a:solidFill>
                <a:srgbClr val="0F41FF"/>
              </a:solidFill>
              <a:sym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家书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抵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万金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白头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搔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更短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浑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欲不胜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簪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    ） 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3121025" y="3014663"/>
            <a:ext cx="10033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ǐ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2990850" y="2295525"/>
            <a:ext cx="1371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ji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àn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61" name="Text Box 5"/>
          <p:cNvSpPr txBox="1">
            <a:spLocks noChangeArrowheads="1"/>
          </p:cNvSpPr>
          <p:nvPr/>
        </p:nvSpPr>
        <p:spPr bwMode="auto">
          <a:xfrm>
            <a:off x="846138" y="1506538"/>
            <a:ext cx="27051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一、读一读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701" name="Picture 2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981325" y="3735388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āo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4995863" y="4454525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z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ān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9704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291263" y="76993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4" name="Text Box 33"/>
          <p:cNvSpPr/>
          <p:nvPr/>
        </p:nvSpPr>
        <p:spPr>
          <a:xfrm>
            <a:off x="3105150" y="4418013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err="1">
                <a:solidFill>
                  <a:srgbClr val="FF0000"/>
                </a:solidFill>
                <a:latin typeface="宋体" panose="02010600030101010101" pitchFamily="2" charset="-122"/>
              </a:rPr>
              <a:t>hún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9706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7913688" y="2517775"/>
            <a:ext cx="790575" cy="3559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4" grpId="0"/>
      <p:bldP spid="2" grpId="0"/>
      <p:bldP spid="6164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/>
          <p:nvPr/>
        </p:nvSpPr>
        <p:spPr>
          <a:xfrm>
            <a:off x="522288" y="1509713"/>
            <a:ext cx="7742238" cy="5211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>
              <a:lnSpc>
                <a:spcPct val="150000"/>
              </a:lnSpc>
            </a:pPr>
            <a:r>
              <a:rPr lang="zh-CN" altLang="zh-CN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国    破:</a:t>
            </a:r>
            <a:endParaRPr lang="zh-CN" altLang="zh-CN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感    伤：　　　　　　　　　</a:t>
            </a: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烽    火：</a:t>
            </a: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F41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不 胜 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簪</a:t>
            </a: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：</a:t>
            </a: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　　　　　　　　　　　　　　　　　　　　　　　　　　　　　　　　</a:t>
            </a:r>
            <a:endParaRPr lang="zh-CN" altLang="en-US" sz="2800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155825" y="1509713"/>
            <a:ext cx="4103688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国都（长安）陷落。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155825" y="2155825"/>
            <a:ext cx="447675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为国家的时局而感伤。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0724" name="Text Box 6"/>
          <p:cNvSpPr txBox="1"/>
          <p:nvPr/>
        </p:nvSpPr>
        <p:spPr>
          <a:xfrm>
            <a:off x="522288" y="765175"/>
            <a:ext cx="228758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二、记一记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30725" name="Picture 2" descr="6_11055840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7913688" y="3754438"/>
            <a:ext cx="79057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2265363" y="2808288"/>
            <a:ext cx="5653087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古时边防报警的烟火，这里指安史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之乱的战火。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154238" y="4081463"/>
            <a:ext cx="4476750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不能插住簪子。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0728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291263" y="76993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ctrTitle"/>
          </p:nvPr>
        </p:nvSpPr>
        <p:spPr>
          <a:xfrm>
            <a:off x="820738" y="1834833"/>
            <a:ext cx="7200900" cy="201612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快速浏览诗文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用自己的话说出诗歌的大意。</a:t>
            </a:r>
            <a:b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请用简洁的语言概述诗歌的主题。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31747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93" y="22415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18440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25095" y="1094740"/>
            <a:ext cx="8778240" cy="350774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en-US" altLang="en-US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诗歌大意：</a:t>
            </a: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国都沦陷，空对着山河依旧，春光寂寞，荒城中草木丛深。  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感伤时局，见花开常常洒泪，怅恨别离，闻鸟鸣每每惊心。  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愁看这漫天烽火，早又阳春三月，珍重那远方家信，漫道片纸万金。  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独立苍茫，无言搔首，白发稀疏，简直要插不上头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簪。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                                                   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9000">
              <a:srgbClr val="FFFF00"/>
            </a:gs>
            <a:gs pos="99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169" name="Rectangle 2"/>
          <p:cNvSpPr>
            <a:spLocks noGrp="1"/>
          </p:cNvSpPr>
          <p:nvPr>
            <p:ph type="body" sz="half"/>
          </p:nvPr>
        </p:nvSpPr>
        <p:spPr>
          <a:xfrm>
            <a:off x="537210" y="1640840"/>
            <a:ext cx="8068945" cy="2848610"/>
          </a:xfrm>
        </p:spPr>
        <p:txBody>
          <a:bodyPr wrap="square">
            <a:spAutoFit/>
          </a:bodyPr>
          <a:lstStyle>
            <a:lvl1pPr lvl="0">
              <a:defRPr sz="2800"/>
            </a:lvl1pPr>
            <a:lvl2pPr lvl="1">
              <a:defRPr sz="2300"/>
            </a:lvl2pPr>
            <a:lvl3pPr lvl="2">
              <a:defRPr sz="21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1.了解诗词作者及作品简况，背诵默写五首诗词。</a:t>
            </a:r>
            <a:endParaRPr lang="zh-CN" altLang="en-US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2.品味诗歌语言，感知诗歌意境，体会诗句的感情，</a:t>
            </a:r>
            <a:endParaRPr lang="zh-CN" altLang="en-US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3.学习借景抒情的表达手段，培养学生初步鉴赏唐宋诗词的能力。</a:t>
            </a:r>
            <a:endParaRPr lang="zh-CN" altLang="en-US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71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291263" y="822325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矩形 9"/>
          <p:cNvPicPr>
            <a:picLocks noChangeAspect="1"/>
          </p:cNvPicPr>
          <p:nvPr/>
        </p:nvPicPr>
        <p:blipFill>
          <a:blip r:embed="rId2"/>
          <a:srcRect l="9627" r="7822" b="25951"/>
          <a:stretch>
            <a:fillRect/>
          </a:stretch>
        </p:blipFill>
        <p:spPr>
          <a:xfrm>
            <a:off x="0" y="0"/>
            <a:ext cx="3470275" cy="10096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8" y="120650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93420" y="1237615"/>
            <a:ext cx="7661910" cy="424624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6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主题：</a:t>
            </a:r>
            <a:endParaRPr kumimoji="0" lang="zh-CN" altLang="en-US" sz="36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36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这首诗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描述</a:t>
            </a:r>
            <a:r>
              <a:rPr lang="zh-CN" altLang="en-US" sz="36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了诗人困居长安时的所见、所闻、所感，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抒发</a:t>
            </a:r>
            <a:r>
              <a:rPr lang="zh-CN" altLang="en-US" sz="36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了他触景伤怀，忧国思家的情感。</a:t>
            </a:r>
            <a:endParaRPr kumimoji="0" sz="36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sz="36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                  </a:t>
            </a:r>
            <a:endParaRPr kumimoji="0" sz="36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2"/>
          <p:cNvSpPr txBox="1"/>
          <p:nvPr/>
        </p:nvSpPr>
        <p:spPr>
          <a:xfrm>
            <a:off x="697230" y="1337628"/>
            <a:ext cx="7100888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1.赏析诗句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国破山河在，城春草木深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中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破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”“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深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两个词的表达效果。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582613" y="2820670"/>
            <a:ext cx="7978775" cy="2143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一个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“破”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字写出了国都战争离乱的残破之景，令人怵目惊心；一个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“深”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字写出了长安城满眼是繁密的杂草之景，令人满目萧然，为全诗渲染了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悲凉的气氛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pic>
        <p:nvPicPr>
          <p:cNvPr id="34820" name="Picture 1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21113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2"/>
          <p:cNvSpPr txBox="1"/>
          <p:nvPr/>
        </p:nvSpPr>
        <p:spPr>
          <a:xfrm>
            <a:off x="521970" y="1473200"/>
            <a:ext cx="80848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烽火连三月，家书抵万金。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表达了作者怎样的心情？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447675" y="2957513"/>
            <a:ext cx="7978775" cy="2155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“连三月”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写出战乱时间之长，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“抵万金”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写出家书的珍贵。这两句真切地表达了战乱中人思念离散亲人，盼望得到亲人音讯的心情。“家书抵万金”成为千古名句。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楷体_GB2312" pitchFamily="49" charset="-122"/>
              <a:sym typeface="宋体" panose="02010600030101010101" pitchFamily="2" charset="-122"/>
            </a:endParaRPr>
          </a:p>
        </p:txBody>
      </p:sp>
      <p:pic>
        <p:nvPicPr>
          <p:cNvPr id="35845" name="Picture 1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" y="22193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436880" y="1074420"/>
            <a:ext cx="84277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1.“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感时花溅泪，恨别鸟惊心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一句诗两种解释，一是触景生情，一是移情于物，但都是以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美景写哀情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，并请说说你的理解。</a:t>
            </a:r>
            <a:endParaRPr lang="zh-CN" altLang="en-US" sz="28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pic>
        <p:nvPicPr>
          <p:cNvPr id="36867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8" y="18097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412115" y="2553335"/>
            <a:ext cx="831977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第一种：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sym typeface="宋体" panose="02010600030101010101" pitchFamily="2" charset="-122"/>
              </a:rPr>
              <a:t>首联交代了写作背景，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这样的景象让诗人内心极度忧愁，看到花鸟，触景生情，抒发感时、恨别之思，自然过渡。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436880" y="1074420"/>
            <a:ext cx="84277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1.“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感时花溅泪，恨别鸟惊心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一句诗两种解释，一是触景生情，一是移情于物，但都是以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美景写哀情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，并请说说你的理解。</a:t>
            </a:r>
            <a:endParaRPr lang="zh-CN" altLang="en-US" sz="28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pic>
        <p:nvPicPr>
          <p:cNvPr id="36867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8" y="18097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412115" y="2553335"/>
            <a:ext cx="831977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sym typeface="宋体" panose="02010600030101010101" pitchFamily="2" charset="-122"/>
              </a:rPr>
              <a:t> 第二种：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在极度愁苦无以排遣之时，诗人移情于景，以花鸟也感时伤乱来衬托自己忧愁之深重。并赋予花、鸟以人的情感，更体现诗人“语不惊人死不休”的语言功力。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436880" y="1074420"/>
            <a:ext cx="84277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1.“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感时花溅泪，恨别鸟惊心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一句诗两种解释，一是触景生情，一是移情于物，但都是以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美景写哀情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，并请说说你的理解。</a:t>
            </a:r>
            <a:endParaRPr lang="zh-CN" altLang="en-US" sz="28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pic>
        <p:nvPicPr>
          <p:cNvPr id="36867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8" y="18097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412115" y="2553335"/>
            <a:ext cx="8319770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第一种：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sym typeface="宋体" panose="02010600030101010101" pitchFamily="2" charset="-122"/>
              </a:rPr>
              <a:t>首联交代了写作背景，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这样的景象让诗人内心极度忧愁，看到花鸟，触景生情，抒发感时、恨别之思，自然过渡。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第二种：在极度愁苦无以排遣之时，诗人移情于景，以花鸟也感时伤乱来衬托自己忧愁之深重。并赋予花、鸟以人的情感，更体现诗人“语不惊人死不休”的语言功力。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/>
          <p:nvPr/>
        </p:nvSpPr>
        <p:spPr>
          <a:xfrm>
            <a:off x="455295" y="1470343"/>
            <a:ext cx="78819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2.结合诗歌背景和内容，分析诗人的形象。    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37891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08" y="19970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387350" y="2221230"/>
            <a:ext cx="7950200" cy="2657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本诗塑造了一位面对春城败象，心念国家兴衰，思家恋亲，老泪纵横，白发萧疏，忧心如焚的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诗人形象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；是感时恨别的形象，是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忧国思亲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的形象。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7893" name="Picture 2" descr="6_11055840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ctrTitle"/>
          </p:nvPr>
        </p:nvSpPr>
        <p:spPr>
          <a:xfrm>
            <a:off x="614045" y="1116013"/>
            <a:ext cx="8509000" cy="51752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/>
            <a:r>
              <a:rPr lang="zh-CN" altLang="en-US" sz="2800" b="1" dirty="0">
                <a:solidFill>
                  <a:srgbClr val="0000FF"/>
                </a:solidFill>
              </a:rPr>
              <a:t>杜甫诗中的名句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8914" name="Picture 1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253" y="23209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456565" y="1882458"/>
            <a:ext cx="8513763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会当凌绝顶，一览众山小。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（《望岳》）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读书破万卷，下笔如有神。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		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（《奉赠韦左丞文二十二韵》）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清新庾开府，俊逸鲍参军。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（《春日忆李白》）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生女犹得嫁比邻，生男埋没随百草！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《兵车行》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挽弓当挽强，用箭当用长。射人先射马，擒贼先擒王。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《前出塞九首》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朱门酒肉臭，路有冻死骨。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		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《自京赴奉先县咏怀五百字》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8917" name="图片 3" descr="timg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3" y="661988"/>
            <a:ext cx="1190625" cy="177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Picture 122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15906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3"/>
          <p:cNvGrpSpPr/>
          <p:nvPr/>
        </p:nvGrpSpPr>
        <p:grpSpPr>
          <a:xfrm>
            <a:off x="669925" y="1611313"/>
            <a:ext cx="6265863" cy="3816350"/>
            <a:chOff x="24" y="0"/>
            <a:chExt cx="3786" cy="2404"/>
          </a:xfrm>
        </p:grpSpPr>
        <p:sp>
          <p:nvSpPr>
            <p:cNvPr id="39939" name="AutoShape 4" descr="信纸"/>
            <p:cNvSpPr/>
            <p:nvPr/>
          </p:nvSpPr>
          <p:spPr>
            <a:xfrm>
              <a:off x="488" y="0"/>
              <a:ext cx="3322" cy="2404"/>
            </a:xfrm>
            <a:prstGeom prst="leftRightArrowCallout">
              <a:avLst>
                <a:gd name="adj1" fmla="val 25000"/>
                <a:gd name="adj2" fmla="val 25000"/>
                <a:gd name="adj3" fmla="val 16160"/>
                <a:gd name="adj4" fmla="val 50000"/>
              </a:avLst>
            </a:prstGeom>
            <a:blipFill rotWithShape="1">
              <a:blip r:embed="rId2">
                <a:alphaModFix amt="96001"/>
              </a:blip>
            </a:blipFill>
            <a:ln w="2857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40" name="Text Box 9"/>
            <p:cNvSpPr txBox="1"/>
            <p:nvPr/>
          </p:nvSpPr>
          <p:spPr>
            <a:xfrm>
              <a:off x="24" y="0"/>
              <a:ext cx="387" cy="23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 algn="ctr"/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写    作    特    色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</p:grpSp>
      <p:sp>
        <p:nvSpPr>
          <p:cNvPr id="21" name="Text Box 8"/>
          <p:cNvSpPr txBox="1"/>
          <p:nvPr/>
        </p:nvSpPr>
        <p:spPr>
          <a:xfrm>
            <a:off x="2870200" y="1611313"/>
            <a:ext cx="2613025" cy="517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fontAlgn="base"/>
            <a:r>
              <a:rPr lang="zh-CN" altLang="en-US" sz="2800" b="1" strike="noStrike" noProof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一字传神</a:t>
            </a:r>
            <a:endParaRPr lang="zh-CN" altLang="en-US" sz="2800" b="1" strike="noStrike" noProof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879725" y="3181350"/>
            <a:ext cx="2613025" cy="517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fontAlgn="base"/>
            <a:r>
              <a:rPr lang="zh-CN" altLang="en-US" sz="2800" b="1" strike="noStrike" noProof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情景交融</a:t>
            </a:r>
            <a:endParaRPr lang="zh-CN" altLang="en-US" sz="2800" b="1" strike="noStrike" noProof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 Box 8"/>
          <p:cNvSpPr txBox="1"/>
          <p:nvPr/>
        </p:nvSpPr>
        <p:spPr>
          <a:xfrm>
            <a:off x="2879725" y="4606925"/>
            <a:ext cx="2613025" cy="517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fontAlgn="base"/>
            <a:r>
              <a:rPr lang="zh-CN" altLang="en-US" sz="2800" b="1" strike="noStrike" noProof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意境深沉</a:t>
            </a:r>
            <a:endParaRPr lang="zh-CN" altLang="en-US" sz="2800" b="1" strike="noStrike" noProof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78663" y="2398713"/>
            <a:ext cx="609600" cy="23653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现实主义诗人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3" grpId="0" bldLvl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3175"/>
            <a:ext cx="9115425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1372235" y="2432050"/>
            <a:ext cx="6271895" cy="1649730"/>
          </a:xfrm>
        </p:spPr>
        <p:txBody>
          <a:bodyPr vert="horz" wrap="square" lIns="68580" tIns="34290" rIns="68580" bIns="3429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柳州市第八中学录制</a:t>
            </a: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2018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12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20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日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饮酒"/>
          <p:cNvPicPr>
            <a:picLocks noChangeAspect="1"/>
          </p:cNvPicPr>
          <p:nvPr/>
        </p:nvPicPr>
        <p:blipFill>
          <a:blip r:embed="rId1"/>
          <a:srcRect b="5429"/>
          <a:stretch>
            <a:fillRect/>
          </a:stretch>
        </p:blipFill>
        <p:spPr>
          <a:xfrm>
            <a:off x="109220" y="18415"/>
            <a:ext cx="8924925" cy="580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2"/>
          <p:cNvSpPr txBox="1"/>
          <p:nvPr/>
        </p:nvSpPr>
        <p:spPr>
          <a:xfrm>
            <a:off x="421005" y="5494020"/>
            <a:ext cx="8485505" cy="101473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000">
                <a:solidFill>
                  <a:srgbClr val="00206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6000" b="1">
                <a:solidFill>
                  <a:srgbClr val="002060"/>
                </a:solidFill>
                <a:latin typeface="Arial" panose="020B0604020202020204" pitchFamily="34" charset="0"/>
              </a:rPr>
              <a:t>饮酒（其五）》</a:t>
            </a:r>
            <a:r>
              <a:rPr lang="zh-CN" altLang="en-US" sz="3200" b="1">
                <a:solidFill>
                  <a:srgbClr val="002060"/>
                </a:solidFill>
                <a:latin typeface="Arial" panose="020B0604020202020204" pitchFamily="34" charset="0"/>
              </a:rPr>
              <a:t> 陶渊明</a:t>
            </a:r>
            <a:endParaRPr lang="zh-CN" altLang="en-US" sz="32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925"/>
            <a:ext cx="9115425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3"/>
          <p:cNvSpPr txBox="1"/>
          <p:nvPr/>
        </p:nvSpPr>
        <p:spPr>
          <a:xfrm>
            <a:off x="298450" y="901700"/>
            <a:ext cx="6151563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教材版本：人教版八年级上册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4"/>
          <p:cNvSpPr txBox="1"/>
          <p:nvPr/>
        </p:nvSpPr>
        <p:spPr>
          <a:xfrm>
            <a:off x="1720850" y="2159000"/>
            <a:ext cx="578802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录课单元：第六单元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2717800" y="3416300"/>
            <a:ext cx="4281488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课：诗词五首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文本框 6"/>
          <p:cNvSpPr txBox="1"/>
          <p:nvPr/>
        </p:nvSpPr>
        <p:spPr>
          <a:xfrm>
            <a:off x="4381500" y="4826000"/>
            <a:ext cx="35718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执教教师：邓洪文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1" descr="雁门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063" y="2997200"/>
            <a:ext cx="5022850" cy="344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文本框 2"/>
          <p:cNvSpPr txBox="1"/>
          <p:nvPr/>
        </p:nvSpPr>
        <p:spPr>
          <a:xfrm>
            <a:off x="1516063" y="1060450"/>
            <a:ext cx="6003925" cy="170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</a:rPr>
              <a:t>《雁门太守行》</a:t>
            </a:r>
            <a:endParaRPr lang="zh-CN" altLang="en-US" sz="4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李</a:t>
            </a: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贺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81788" y="62388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6" name="Picture 16"/>
          <p:cNvPicPr>
            <a:picLocks noChangeAspect="1"/>
          </p:cNvPicPr>
          <p:nvPr/>
        </p:nvPicPr>
        <p:blipFill>
          <a:blip r:embed="rId2"/>
          <a:srcRect l="9038" t="2647" r="8005" b="20654"/>
          <a:stretch>
            <a:fillRect/>
          </a:stretch>
        </p:blipFill>
        <p:spPr>
          <a:xfrm>
            <a:off x="3881438" y="804863"/>
            <a:ext cx="2692400" cy="8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1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93" y="192405"/>
            <a:ext cx="2036762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8" name="Text Box 3"/>
          <p:cNvSpPr/>
          <p:nvPr/>
        </p:nvSpPr>
        <p:spPr>
          <a:xfrm>
            <a:off x="3362325" y="1651000"/>
            <a:ext cx="5254625" cy="414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李贺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（790—816），唐代诗人。字长吉，其诗长于乐府，多表现政治上不得意的悲愤。善于熔铸词采，驰骋想象，运用神话传说，创造出新奇瑰丽的诗境，在诗史上独树一帜，严羽《沧浪诗话》称为“李长吉体”。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李贺作诗务求新奇，人称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“诗鬼”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41990" name="图片 40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" y="1537018"/>
            <a:ext cx="3021013" cy="4376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文本框 6149"/>
          <p:cNvSpPr txBox="1"/>
          <p:nvPr/>
        </p:nvSpPr>
        <p:spPr>
          <a:xfrm>
            <a:off x="470853" y="1518603"/>
            <a:ext cx="7600950" cy="265747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Calibri" panose="020F0502020204030204" pitchFamily="34" charset="0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此诗作于唐宪宗元和九年（814年）。当年唐宪宗以张煦为节度使，领兵前往征讨雁门郡之乱（振武军之乱），李贺即兴赋诗鼓舞士气，作成了这首《雁门太守行》。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2412" y="216475"/>
            <a:ext cx="2024797" cy="460375"/>
          </a:xfrm>
          <a:prstGeom prst="rect">
            <a:avLst/>
          </a:prstGeom>
          <a:effectLst>
            <a:innerShdw blurRad="63500" dist="50800" dir="13500000">
              <a:srgbClr val="CC33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fontAlgn="base"/>
            <a:r>
              <a:rPr lang="en-US" altLang="zh-CN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写作背景</a:t>
            </a:r>
            <a:endParaRPr lang="zh-CN" altLang="en-US" sz="36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>
            <a:spLocks noGrp="1"/>
          </p:cNvSpPr>
          <p:nvPr>
            <p:ph type="subTitle"/>
          </p:nvPr>
        </p:nvSpPr>
        <p:spPr>
          <a:xfrm>
            <a:off x="846138" y="2116138"/>
            <a:ext cx="7688262" cy="2914650"/>
          </a:xfrm>
        </p:spPr>
        <p:txBody>
          <a:bodyPr>
            <a:spAutoFit/>
          </a:bodyPr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ym typeface="宋体" panose="02010600030101010101" pitchFamily="2" charset="-122"/>
              </a:rPr>
              <a:t>黑云压城城欲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摧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     ）</a:t>
            </a:r>
            <a:endParaRPr lang="zh-CN" altLang="en-US" sz="2800" b="1" dirty="0">
              <a:solidFill>
                <a:srgbClr val="0F41FF"/>
              </a:solidFill>
              <a:sym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ym typeface="宋体" panose="02010600030101010101" pitchFamily="2" charset="-122"/>
              </a:rPr>
              <a:t>甲光向日金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鳞</a:t>
            </a:r>
            <a:r>
              <a:rPr lang="zh-CN" altLang="en-US" sz="2800" b="1" dirty="0">
                <a:sym typeface="宋体" panose="02010600030101010101" pitchFamily="2" charset="-122"/>
              </a:rPr>
              <a:t>开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/>
              <a:t>塞上</a:t>
            </a:r>
            <a:r>
              <a:rPr lang="zh-CN" altLang="en-US" sz="2800" b="1" dirty="0">
                <a:solidFill>
                  <a:srgbClr val="FF0000"/>
                </a:solidFill>
              </a:rPr>
              <a:t>燕</a:t>
            </a:r>
            <a:r>
              <a:rPr lang="zh-CN" altLang="en-US" sz="2800" b="1" dirty="0"/>
              <a:t>脂凝夜紫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提</a:t>
            </a:r>
            <a:r>
              <a:rPr lang="zh-CN" altLang="en-US" sz="2800" b="1" dirty="0">
                <a:solidFill>
                  <a:srgbClr val="FF0000"/>
                </a:solidFill>
              </a:rPr>
              <a:t>携</a:t>
            </a:r>
            <a:r>
              <a:rPr lang="zh-CN" altLang="en-US" sz="2800" b="1" dirty="0">
                <a:latin typeface="宋体" panose="02010600030101010101" pitchFamily="2" charset="-122"/>
              </a:rPr>
              <a:t>玉龙为君死（    ）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3794125" y="2955925"/>
            <a:ext cx="10033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l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í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3794125" y="2295525"/>
            <a:ext cx="1371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cu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ī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61" name="Text Box 5"/>
          <p:cNvSpPr txBox="1">
            <a:spLocks noChangeArrowheads="1"/>
          </p:cNvSpPr>
          <p:nvPr/>
        </p:nvSpPr>
        <p:spPr bwMode="auto">
          <a:xfrm>
            <a:off x="846138" y="1506538"/>
            <a:ext cx="27051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一、读一读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61" name="Picture 2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25241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3654425" y="3673475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ā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45063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291263" y="76993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4" name="Text Box 33"/>
          <p:cNvSpPr/>
          <p:nvPr/>
        </p:nvSpPr>
        <p:spPr>
          <a:xfrm>
            <a:off x="3794125" y="4443413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err="1">
                <a:solidFill>
                  <a:srgbClr val="FF0000"/>
                </a:solidFill>
                <a:latin typeface="宋体" panose="02010600030101010101" pitchFamily="2" charset="-122"/>
              </a:rPr>
              <a:t>x</a:t>
            </a:r>
            <a:r>
              <a:rPr lang="en-US" altLang="zh-CN" sz="3200" b="1" err="1">
                <a:solidFill>
                  <a:srgbClr val="FF0000"/>
                </a:solidFill>
                <a:latin typeface="宋体" panose="02010600030101010101" pitchFamily="2" charset="-122"/>
              </a:rPr>
              <a:t>ié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45065" name="图片 1" descr="timg (2)"/>
          <p:cNvPicPr>
            <a:picLocks noChangeAspect="1"/>
          </p:cNvPicPr>
          <p:nvPr/>
        </p:nvPicPr>
        <p:blipFill>
          <a:blip r:embed="rId3"/>
          <a:srcRect b="9294"/>
          <a:stretch>
            <a:fillRect/>
          </a:stretch>
        </p:blipFill>
        <p:spPr>
          <a:xfrm>
            <a:off x="5165725" y="1692275"/>
            <a:ext cx="3679825" cy="302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4" grpId="0"/>
      <p:bldP spid="6164" grpId="0" bldLvl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2"/>
          <p:cNvSpPr/>
          <p:nvPr/>
        </p:nvSpPr>
        <p:spPr>
          <a:xfrm>
            <a:off x="522288" y="1509713"/>
            <a:ext cx="7742237" cy="457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黑云压城: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城欲摧：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甲  光：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角    声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燕  脂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霜重鼓寒：　　　　　　　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黄金台：　　　　　　　　　　　　　　　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265363" y="1527175"/>
            <a:ext cx="5202237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比喻敌军攻城的气势。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155825" y="2155825"/>
            <a:ext cx="447675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城墙仿佛将要坍塌。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6084" name="Text Box 6"/>
          <p:cNvSpPr txBox="1"/>
          <p:nvPr/>
        </p:nvSpPr>
        <p:spPr>
          <a:xfrm>
            <a:off x="522288" y="765175"/>
            <a:ext cx="228758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二、记一记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46085" name="Picture 2" descr="6_11055840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007350" y="765175"/>
            <a:ext cx="79057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2154238" y="2790825"/>
            <a:ext cx="5653087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铠甲迎着太阳闪出的光。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154238" y="3430588"/>
            <a:ext cx="4476750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军中号角声。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2265363" y="4052888"/>
            <a:ext cx="5741987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即胭脂，色深红，指战场血迹。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65363" y="4784725"/>
            <a:ext cx="6376987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天寒霜降，战鼓声沉闷而不响亮。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2197100" y="5349875"/>
            <a:ext cx="6561138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相传战国燕昭王在易水东南筑台，置黄金于其上，招揽天下贤上。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45061" name="Picture 21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" y="25241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2" grpId="0"/>
      <p:bldP spid="3" grpId="0"/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2"/>
          <p:cNvSpPr>
            <a:spLocks noGrp="1"/>
          </p:cNvSpPr>
          <p:nvPr>
            <p:ph type="ctrTitle"/>
          </p:nvPr>
        </p:nvSpPr>
        <p:spPr>
          <a:xfrm>
            <a:off x="4049713" y="1576705"/>
            <a:ext cx="3984625" cy="265747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快速浏览诗文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用自己的话说出诗歌的大意。</a:t>
            </a:r>
            <a:b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请用简洁的语言概述诗歌的主题。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47107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62230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文本占位符 31747" descr="91eeff5067a5321842a75b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781050"/>
            <a:ext cx="3656965" cy="593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文本框 30722"/>
          <p:cNvSpPr txBox="1"/>
          <p:nvPr/>
        </p:nvSpPr>
        <p:spPr>
          <a:xfrm>
            <a:off x="179388" y="1414145"/>
            <a:ext cx="3146425" cy="944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黑云压城城欲摧，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甲光向日金鳞开。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8130" name="文本框 30724"/>
          <p:cNvSpPr txBox="1"/>
          <p:nvPr/>
        </p:nvSpPr>
        <p:spPr>
          <a:xfrm>
            <a:off x="284163" y="2716213"/>
            <a:ext cx="3041650" cy="944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角声满天秋色里，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塞上燕脂凝夜紫。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8131" name="文本框 30725"/>
          <p:cNvSpPr txBox="1"/>
          <p:nvPr/>
        </p:nvSpPr>
        <p:spPr>
          <a:xfrm>
            <a:off x="284163" y="3970338"/>
            <a:ext cx="3146425" cy="944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半卷红旗临易水，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霜重鼓寒声不起。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8132" name="文本框 30726"/>
          <p:cNvSpPr txBox="1"/>
          <p:nvPr/>
        </p:nvSpPr>
        <p:spPr>
          <a:xfrm>
            <a:off x="179388" y="5430838"/>
            <a:ext cx="3146425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报君黄金台上意，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提携玉龙为君死。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8133" name="文本框 30727"/>
          <p:cNvSpPr txBox="1"/>
          <p:nvPr/>
        </p:nvSpPr>
        <p:spPr>
          <a:xfrm>
            <a:off x="446405" y="652780"/>
            <a:ext cx="26130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ahoma" panose="020B0604030504040204" pitchFamily="34" charset="0"/>
              </a:rPr>
              <a:t>雁门太守行 </a:t>
            </a:r>
            <a:endParaRPr lang="zh-CN" altLang="en-US" sz="36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48134" name="文本框 30728"/>
          <p:cNvSpPr txBox="1"/>
          <p:nvPr/>
        </p:nvSpPr>
        <p:spPr>
          <a:xfrm>
            <a:off x="3206750" y="775018"/>
            <a:ext cx="10017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李贺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0730" name="文本框 30729"/>
          <p:cNvSpPr txBox="1"/>
          <p:nvPr/>
        </p:nvSpPr>
        <p:spPr>
          <a:xfrm>
            <a:off x="4356100" y="1171575"/>
            <a:ext cx="4787900" cy="11874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乌云弥漫在城上，城郭似乎被摧垮了。日光穿过云的缝隙，战士们的铠甲上金光闪闪。</a:t>
            </a:r>
            <a:r>
              <a:rPr lang="zh-CN" altLang="en-US" b="1" dirty="0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30731" name="文本框 30730"/>
          <p:cNvSpPr txBox="1"/>
          <p:nvPr/>
        </p:nvSpPr>
        <p:spPr>
          <a:xfrm>
            <a:off x="4356100" y="2763838"/>
            <a:ext cx="4787900" cy="8477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在深秋的季节里吹响号角，长城附近的泥土在夕阳的掩映下更加凝重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0733" name="文本框 30732"/>
          <p:cNvSpPr txBox="1"/>
          <p:nvPr/>
        </p:nvSpPr>
        <p:spPr>
          <a:xfrm>
            <a:off x="4356100" y="3835400"/>
            <a:ext cx="4787900" cy="12160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深夜里，部队行进在易水河边，寒风卷动着红旗。浓霜湿透了鼓皮，低沉的鼓声在四周回荡。</a:t>
            </a:r>
            <a:endParaRPr lang="zh-CN" altLang="en-US" b="1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30734" name="文本框 30733"/>
          <p:cNvSpPr txBox="1"/>
          <p:nvPr/>
        </p:nvSpPr>
        <p:spPr>
          <a:xfrm>
            <a:off x="4356100" y="5430838"/>
            <a:ext cx="4787900" cy="1276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为了报答君王招纳贤才的厚爱，我宁愿手提利剑战死在沙场。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r>
              <a:rPr lang="zh-CN" altLang="en-US" sz="2800" b="1" dirty="0">
                <a:solidFill>
                  <a:srgbClr val="CC0000"/>
                </a:solidFill>
                <a:latin typeface="Tahoma" panose="020B0604030504040204" pitchFamily="34" charset="0"/>
              </a:rPr>
              <a:t> </a:t>
            </a:r>
            <a:endParaRPr lang="zh-CN" altLang="en-US" sz="2800" b="1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pic>
        <p:nvPicPr>
          <p:cNvPr id="48139" name="Picture 6" descr="1418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0" y="434975"/>
            <a:ext cx="1381125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8" name="Picture 8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40005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bldLvl="0" animBg="1"/>
      <p:bldP spid="30731" grpId="0" bldLvl="0" animBg="1"/>
      <p:bldP spid="30733" grpId="0" bldLvl="0" animBg="1"/>
      <p:bldP spid="30734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7" name="Picture 6" descr="1418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6475" y="733425"/>
            <a:ext cx="1717675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8" name="Picture 8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225425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7688" y="1346200"/>
            <a:ext cx="5214938" cy="5211763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主题：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28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《雁门太守行》是唐代诗人李贺运用乐府古题创作的一首描写战争场面的诗歌。此诗用浓艳斑驳的色彩描绘悲壮惨烈的战斗场面，奇异的画面准确地表现了特定时间、特定地点的边塞风光和瞬息万变的战争风云。</a:t>
            </a:r>
            <a:r>
              <a:rPr kumimoji="0" sz="28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                  </a:t>
            </a:r>
            <a:endParaRPr kumimoji="0" sz="28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0180" name="图片 1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375" y="2649538"/>
            <a:ext cx="2454275" cy="370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Text Box 2"/>
          <p:cNvSpPr txBox="1"/>
          <p:nvPr/>
        </p:nvSpPr>
        <p:spPr>
          <a:xfrm>
            <a:off x="890588" y="1762125"/>
            <a:ext cx="6156325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1.全诗共写了哪几个画面？请用简洁的语言进行概括。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981075" y="2986088"/>
            <a:ext cx="5272088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全诗写了三个画面：一个白天，表现官军戒备森严；一个在黄昏前，表现刻苦练兵；一个在中夜，写官军出其不意地袭击敌人。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51203" name="Picture 15" descr="2007415193639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5563" y="411163"/>
            <a:ext cx="952500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1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" y="11588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图片 30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213" y="2132013"/>
            <a:ext cx="2198687" cy="4475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81788" y="62388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16"/>
          <p:cNvPicPr>
            <a:picLocks noChangeAspect="1"/>
          </p:cNvPicPr>
          <p:nvPr/>
        </p:nvPicPr>
        <p:blipFill>
          <a:blip r:embed="rId2"/>
          <a:srcRect l="9038" t="2647" r="8005" b="20654"/>
          <a:stretch>
            <a:fillRect/>
          </a:stretch>
        </p:blipFill>
        <p:spPr>
          <a:xfrm>
            <a:off x="4146233" y="317818"/>
            <a:ext cx="2692400" cy="8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1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3" y="136525"/>
            <a:ext cx="2036762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3"/>
          <p:cNvSpPr/>
          <p:nvPr/>
        </p:nvSpPr>
        <p:spPr>
          <a:xfrm>
            <a:off x="3479165" y="1227455"/>
            <a:ext cx="5254625" cy="50463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陶渊明（约365年—427年），字元亮，（又一说名潜，字渊明）号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五柳先生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，私谥“靖节”，东晋末期南朝宋初期诗人、文学家、辞赋家、散文家。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曾做过几年小官，后辞官回家，从此隐居，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田园生活是陶渊明诗的主要题材，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相关作品有《饮酒》《归园田居》《桃花源记》《五柳先生传》《归去来兮辞》等。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9221" name="文本框 2"/>
          <p:cNvSpPr txBox="1"/>
          <p:nvPr/>
        </p:nvSpPr>
        <p:spPr>
          <a:xfrm>
            <a:off x="309563" y="919480"/>
            <a:ext cx="34639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饮酒（其五）》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222" name="图片 8196" descr="1245820192yKMVyzw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" y="1820228"/>
            <a:ext cx="2592388" cy="3397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Text Box 2"/>
          <p:cNvSpPr txBox="1"/>
          <p:nvPr/>
        </p:nvSpPr>
        <p:spPr>
          <a:xfrm>
            <a:off x="350838" y="1622425"/>
            <a:ext cx="5788025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赏析诗句：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黑云压城城欲摧， 甲光向日金鳞开。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50838" y="2566988"/>
            <a:ext cx="5905500" cy="352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首句既是写景，也是写事，成功地渲染了敌军兵临城下的紧张气氛和危急形势。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次句写城内的守军，以与城外的敌军相对比，忽然，风云变幻，一缕日光从云缝里透射下来，映照在守城将士的甲衣上，只见金光闪闪，耀人眼目。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2228" name="Picture 15" descr="2007415193639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5413" y="552450"/>
            <a:ext cx="952500" cy="190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1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5" y="81438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图片 2" descr="timg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3" y="2459038"/>
            <a:ext cx="2382837" cy="359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Rectangle 2"/>
          <p:cNvSpPr/>
          <p:nvPr/>
        </p:nvSpPr>
        <p:spPr>
          <a:xfrm>
            <a:off x="920750" y="1627188"/>
            <a:ext cx="6588125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.全诗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浓墨重彩描绘战争场景，请找出有关色彩的词语，分析其作用。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53251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368" y="18891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747713" y="2571750"/>
            <a:ext cx="6891337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词语：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“黑云”“夜紫”“金鳞”“燕脂”“红旗”“黄金台”“玉龙”。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53253" name="Picture 2" descr="6_11055840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920750" y="4130675"/>
            <a:ext cx="6140450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作用：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画面色彩斑斓，生动形象地描绘悲壮惨烈的战争，显得奇异诡谲。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2"/>
          <p:cNvSpPr/>
          <p:nvPr/>
        </p:nvSpPr>
        <p:spPr>
          <a:xfrm>
            <a:off x="585788" y="1652588"/>
            <a:ext cx="7502525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.分析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报君黄金台上意， 提携玉龙为君死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在写法上有什么特点？   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5427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5224463"/>
            <a:ext cx="8064500" cy="9906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54275" name="Picture 8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3" y="20986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509588" y="2571750"/>
            <a:ext cx="7813675" cy="2657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在写法上引用典故。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黄金台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燕昭王在易水东南修筑的，传说他曾把大量黄金放在台上，表示不惜以重金招揽天下贤士。诗人引用这个故事，写出将士们报效朝廷的决心。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4277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2"/>
          <p:cNvSpPr>
            <a:spLocks noGrp="1"/>
          </p:cNvSpPr>
          <p:nvPr>
            <p:ph type="ctrTitle"/>
          </p:nvPr>
        </p:nvSpPr>
        <p:spPr>
          <a:xfrm>
            <a:off x="527050" y="1436688"/>
            <a:ext cx="5391150" cy="519112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/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古诗词中有关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爱国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的名句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55298" name="Picture 1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8" y="21113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417513" y="2089150"/>
            <a:ext cx="6969125" cy="316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夜阑卧听风吹雨，铁马冰河入梦来。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何处望神州？满眼风光北固楼。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壮志饥餐胡虏肉，笑谈渴饮匈奴血。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人生自古谁无死？留取丹心照汗青。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5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苟利国家生死以，岂因祸福避趋之！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6.只解沙场为国死，何须马革裹尸还。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55300" name="Picture 9" descr="032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6108700"/>
            <a:ext cx="7162800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1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0" y="1919288"/>
            <a:ext cx="1738313" cy="2805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1" name="Picture 122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078" y="24796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Oval 728"/>
          <p:cNvSpPr/>
          <p:nvPr/>
        </p:nvSpPr>
        <p:spPr>
          <a:xfrm>
            <a:off x="367030" y="2006600"/>
            <a:ext cx="910590" cy="281495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雁门太守行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5"/>
          <p:cNvSpPr/>
          <p:nvPr/>
        </p:nvSpPr>
        <p:spPr>
          <a:xfrm flipV="1">
            <a:off x="1024255" y="2379980"/>
            <a:ext cx="1097280" cy="8890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5" name="Line 5"/>
          <p:cNvSpPr/>
          <p:nvPr/>
        </p:nvSpPr>
        <p:spPr>
          <a:xfrm>
            <a:off x="1024255" y="3362325"/>
            <a:ext cx="1163320" cy="63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6" name="Line 5"/>
          <p:cNvSpPr/>
          <p:nvPr/>
        </p:nvSpPr>
        <p:spPr>
          <a:xfrm>
            <a:off x="1040130" y="3441700"/>
            <a:ext cx="1100455" cy="87185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8" name="流程图: 可选过程 7"/>
          <p:cNvSpPr/>
          <p:nvPr/>
        </p:nvSpPr>
        <p:spPr>
          <a:xfrm>
            <a:off x="1816100" y="2140585"/>
            <a:ext cx="1743075" cy="5264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白天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1862455" y="3181985"/>
            <a:ext cx="1743075" cy="5264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黄昏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1862455" y="4134485"/>
            <a:ext cx="1743075" cy="5264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中夜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14" name="Line 5"/>
          <p:cNvSpPr/>
          <p:nvPr/>
        </p:nvSpPr>
        <p:spPr>
          <a:xfrm flipV="1">
            <a:off x="3073400" y="2376805"/>
            <a:ext cx="1258570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6" name="Line 5"/>
          <p:cNvSpPr/>
          <p:nvPr/>
        </p:nvSpPr>
        <p:spPr>
          <a:xfrm flipV="1">
            <a:off x="3119755" y="3451225"/>
            <a:ext cx="1260475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7" name="Line 5"/>
          <p:cNvSpPr/>
          <p:nvPr/>
        </p:nvSpPr>
        <p:spPr>
          <a:xfrm flipV="1">
            <a:off x="3119755" y="4394200"/>
            <a:ext cx="1260475" cy="127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8" name="流程图: 可选过程 17"/>
          <p:cNvSpPr/>
          <p:nvPr/>
        </p:nvSpPr>
        <p:spPr>
          <a:xfrm>
            <a:off x="3981450" y="2129790"/>
            <a:ext cx="1743075" cy="5283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戒备森严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4029075" y="3164840"/>
            <a:ext cx="1743075" cy="5264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刻苦练兵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4029075" y="4134485"/>
            <a:ext cx="1743075" cy="5264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袭击敌人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22" name="Line 5"/>
          <p:cNvSpPr/>
          <p:nvPr/>
        </p:nvSpPr>
        <p:spPr>
          <a:xfrm>
            <a:off x="5286375" y="2392680"/>
            <a:ext cx="1417320" cy="8763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4" name="Line 5"/>
          <p:cNvSpPr/>
          <p:nvPr/>
        </p:nvSpPr>
        <p:spPr>
          <a:xfrm>
            <a:off x="5286375" y="3449955"/>
            <a:ext cx="1337945" cy="127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5" name="Line 5"/>
          <p:cNvSpPr/>
          <p:nvPr/>
        </p:nvSpPr>
        <p:spPr>
          <a:xfrm flipV="1">
            <a:off x="5286375" y="3569335"/>
            <a:ext cx="1337945" cy="82486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6" name="Oval 728"/>
          <p:cNvSpPr/>
          <p:nvPr/>
        </p:nvSpPr>
        <p:spPr>
          <a:xfrm>
            <a:off x="6308725" y="2104390"/>
            <a:ext cx="910590" cy="281368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报国决心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6341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621780" y="391160"/>
            <a:ext cx="3345180" cy="836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13" grpId="0" bldLvl="0" animBg="1"/>
      <p:bldP spid="18" grpId="0" bldLvl="0" animBg="1"/>
      <p:bldP spid="19" grpId="0" bldLvl="0" animBg="1"/>
      <p:bldP spid="21" grpId="0" bldLvl="0" animBg="1"/>
      <p:bldP spid="26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3175"/>
            <a:ext cx="9115425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1372235" y="2432050"/>
            <a:ext cx="6271895" cy="1649730"/>
          </a:xfrm>
        </p:spPr>
        <p:txBody>
          <a:bodyPr vert="horz" wrap="square" lIns="68580" tIns="34290" rIns="68580" bIns="3429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柳州市第八中学录制</a:t>
            </a: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2018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12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21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日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925"/>
            <a:ext cx="9115425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3"/>
          <p:cNvSpPr txBox="1"/>
          <p:nvPr/>
        </p:nvSpPr>
        <p:spPr>
          <a:xfrm>
            <a:off x="298450" y="901700"/>
            <a:ext cx="6151563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教材版本：人教版八年级上册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4"/>
          <p:cNvSpPr txBox="1"/>
          <p:nvPr/>
        </p:nvSpPr>
        <p:spPr>
          <a:xfrm>
            <a:off x="1720850" y="2159000"/>
            <a:ext cx="578802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录课单元：第六单元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2717800" y="3416300"/>
            <a:ext cx="4281488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课：诗词五首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文本框 6"/>
          <p:cNvSpPr txBox="1"/>
          <p:nvPr/>
        </p:nvSpPr>
        <p:spPr>
          <a:xfrm>
            <a:off x="4381500" y="4826000"/>
            <a:ext cx="35718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执教教师：邓洪文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5" name="图片 1" descr="赤壁"/>
          <p:cNvPicPr>
            <a:picLocks noChangeAspect="1"/>
          </p:cNvPicPr>
          <p:nvPr/>
        </p:nvPicPr>
        <p:blipFill>
          <a:blip r:embed="rId1"/>
          <a:srcRect b="10071"/>
          <a:stretch>
            <a:fillRect/>
          </a:stretch>
        </p:blipFill>
        <p:spPr>
          <a:xfrm>
            <a:off x="1568450" y="2770188"/>
            <a:ext cx="6242050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6" name="文本框 2"/>
          <p:cNvSpPr txBox="1"/>
          <p:nvPr/>
        </p:nvSpPr>
        <p:spPr>
          <a:xfrm>
            <a:off x="2544763" y="1492250"/>
            <a:ext cx="3463925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《赤壁》</a:t>
            </a:r>
            <a:endParaRPr lang="zh-CN" altLang="en-US" sz="6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240" y="269875"/>
            <a:ext cx="275145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69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81788" y="62388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0" name="Picture 16"/>
          <p:cNvPicPr>
            <a:picLocks noChangeAspect="1"/>
          </p:cNvPicPr>
          <p:nvPr/>
        </p:nvPicPr>
        <p:blipFill>
          <a:blip r:embed="rId2"/>
          <a:srcRect l="9038" t="2647" r="8005" b="20654"/>
          <a:stretch>
            <a:fillRect/>
          </a:stretch>
        </p:blipFill>
        <p:spPr>
          <a:xfrm>
            <a:off x="3881438" y="804863"/>
            <a:ext cx="2692400" cy="8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1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192405"/>
            <a:ext cx="2036762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Text Box 3"/>
          <p:cNvSpPr/>
          <p:nvPr/>
        </p:nvSpPr>
        <p:spPr>
          <a:xfrm>
            <a:off x="3405188" y="1511300"/>
            <a:ext cx="5456237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杜牧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（公元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803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－约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852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年），唐代诗人，字牧之，号樊川居士，尤以七言绝句著称。擅长文赋，其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阿房宫赋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为后世传诵。注重军事，写下了不少军事论文。有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樊川文集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二十卷传世，人称“小杜”，以别于杜甫。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与李商隐并称“小李杜”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58374" name="图片 1" descr="杜牧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" y="1510983"/>
            <a:ext cx="2606675" cy="353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7" name="Picture 9" descr="032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5989638"/>
            <a:ext cx="7162800" cy="357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8" name="文本框 6149"/>
          <p:cNvSpPr txBox="1"/>
          <p:nvPr/>
        </p:nvSpPr>
        <p:spPr>
          <a:xfrm>
            <a:off x="464503" y="1430655"/>
            <a:ext cx="5208587" cy="394017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Calibri" panose="020F0502020204030204" pitchFamily="34" charset="0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这首诗是诗人经过赤壁（今湖北省武昌县西南赤矶山）这个著名的古战场，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Calibri" panose="020F0502020204030204" pitchFamily="34" charset="0"/>
              </a:rPr>
              <a:t>有感于三国时代的英雄成败而写下的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。诗人观赏了古战场的遗物，对赤壁之战发表了独特的看法，有感而作。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908" y="294610"/>
            <a:ext cx="2191200" cy="460375"/>
          </a:xfrm>
          <a:prstGeom prst="rect">
            <a:avLst/>
          </a:prstGeom>
          <a:effectLst>
            <a:innerShdw blurRad="63500" dist="50800" dir="13500000">
              <a:srgbClr val="CC33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/>
            <a:r>
              <a:rPr lang="en-US" altLang="zh-CN" b="1" strike="noStrike" noProof="1">
                <a:solidFill>
                  <a:srgbClr val="C00000"/>
                </a:solidFill>
              </a:rPr>
              <a:t> </a:t>
            </a:r>
            <a:r>
              <a:rPr lang="zh-CN" altLang="en-US" b="1" strike="noStrike" noProof="1">
                <a:solidFill>
                  <a:srgbClr val="0000FF"/>
                </a:solidFill>
              </a:rPr>
              <a:t>写作背景</a:t>
            </a:r>
            <a:endParaRPr lang="zh-CN" altLang="en-US" sz="3600" b="1" strike="noStrike" noProof="1">
              <a:solidFill>
                <a:srgbClr val="0000FF"/>
              </a:solidFill>
            </a:endParaRPr>
          </a:p>
        </p:txBody>
      </p:sp>
      <p:pic>
        <p:nvPicPr>
          <p:cNvPr id="60420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5778500" y="82708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2" descr="timg (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060" y="2152650"/>
            <a:ext cx="2807335" cy="327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9" descr="032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700" y="5989638"/>
            <a:ext cx="7162800" cy="357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6149"/>
          <p:cNvSpPr txBox="1"/>
          <p:nvPr/>
        </p:nvSpPr>
        <p:spPr>
          <a:xfrm>
            <a:off x="607060" y="1557973"/>
            <a:ext cx="5184775" cy="267652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Calibri" panose="020F0502020204030204" pitchFamily="34" charset="0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这首诗大约作于诗人归田后的第十二年，即公元四一七年，</a:t>
            </a:r>
            <a:r>
              <a:rPr lang="zh-CN" altLang="en-US" sz="28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Calibri" panose="020F0502020204030204" pitchFamily="34" charset="0"/>
              </a:rPr>
              <a:t>正值东晋灭亡前夕。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Calibri" panose="020F0502020204030204" pitchFamily="34" charset="0"/>
              </a:rPr>
              <a:t>作者感慨甚多，借饮酒来抒情写志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Calibri" panose="020F0502020204030204" pitchFamily="34" charset="0"/>
              </a:rPr>
              <a:t>。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595" y="240665"/>
            <a:ext cx="2603500" cy="706755"/>
          </a:xfrm>
          <a:prstGeom prst="rect">
            <a:avLst/>
          </a:prstGeom>
          <a:effectLst>
            <a:innerShdw blurRad="63500" dist="50800" dir="13500000">
              <a:srgbClr val="CC33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/>
            <a:r>
              <a:rPr lang="en-US" altLang="zh-CN" sz="4000" b="1" strike="noStrike" noProof="1">
                <a:solidFill>
                  <a:srgbClr val="C00000"/>
                </a:solidFill>
              </a:rPr>
              <a:t> </a:t>
            </a:r>
            <a:r>
              <a:rPr lang="zh-CN" altLang="en-US" sz="4000" b="1" strike="noStrike" noProof="1">
                <a:solidFill>
                  <a:srgbClr val="0000FF"/>
                </a:solidFill>
              </a:rPr>
              <a:t>写作背景</a:t>
            </a:r>
            <a:endParaRPr lang="zh-CN" altLang="en-US" sz="4000" b="1" strike="noStrike" noProof="1">
              <a:solidFill>
                <a:srgbClr val="0000FF"/>
              </a:solidFill>
            </a:endParaRPr>
          </a:p>
        </p:txBody>
      </p:sp>
      <p:pic>
        <p:nvPicPr>
          <p:cNvPr id="11268" name="文本占位符 31747" descr="91eeff5067a5321842a75b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5" y="704850"/>
            <a:ext cx="1974850" cy="511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Rectangle 2"/>
          <p:cNvSpPr>
            <a:spLocks noGrp="1"/>
          </p:cNvSpPr>
          <p:nvPr>
            <p:ph type="subTitle"/>
          </p:nvPr>
        </p:nvSpPr>
        <p:spPr>
          <a:xfrm>
            <a:off x="846138" y="2116138"/>
            <a:ext cx="7688262" cy="2914650"/>
          </a:xfrm>
        </p:spPr>
        <p:txBody>
          <a:bodyPr>
            <a:spAutoFit/>
          </a:bodyPr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折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戟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沉沙铁未销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     ）</a:t>
            </a:r>
            <a:endParaRPr lang="zh-CN" altLang="en-US" sz="2800" b="1" dirty="0">
              <a:solidFill>
                <a:srgbClr val="0F41FF"/>
              </a:solidFill>
              <a:sym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自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将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磨洗认前朝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铜雀春深锁二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乔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3717925" y="2981325"/>
            <a:ext cx="23510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ji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ā</a:t>
            </a:r>
            <a:r>
              <a:rPr lang="en-US" altLang="zh-CN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nɡ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3886200" y="2263775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j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ǐ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61" name="Text Box 5"/>
          <p:cNvSpPr txBox="1">
            <a:spLocks noChangeArrowheads="1"/>
          </p:cNvSpPr>
          <p:nvPr/>
        </p:nvSpPr>
        <p:spPr bwMode="auto">
          <a:xfrm>
            <a:off x="846138" y="1506538"/>
            <a:ext cx="27051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一、读一读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445" name="Picture 2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8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3654425" y="3673475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qi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á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o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61447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291263" y="76993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8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7500938" y="1878013"/>
            <a:ext cx="960437" cy="3519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" y="5283200"/>
            <a:ext cx="8064500" cy="1158875"/>
          </a:xfrm>
          <a:prstGeom prst="rect">
            <a:avLst/>
          </a:prstGeom>
          <a:noFill/>
          <a:ln w="635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Rectangle 2"/>
          <p:cNvSpPr/>
          <p:nvPr/>
        </p:nvSpPr>
        <p:spPr>
          <a:xfrm>
            <a:off x="522288" y="1509713"/>
            <a:ext cx="7742237" cy="5222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折   戟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铁未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销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：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自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将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认前朝：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东风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周郎：　　　　　　　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二乔：　　　　　　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143125" y="1509713"/>
            <a:ext cx="5202238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指折断的戟。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025650" y="2155825"/>
            <a:ext cx="447675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销蚀。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62468" name="Text Box 6"/>
          <p:cNvSpPr txBox="1"/>
          <p:nvPr/>
        </p:nvSpPr>
        <p:spPr>
          <a:xfrm>
            <a:off x="522288" y="635000"/>
            <a:ext cx="228758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二、记一记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62469" name="Picture 2" descr="6_11055840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007350" y="765175"/>
            <a:ext cx="79057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1917700" y="2781300"/>
            <a:ext cx="5653088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拿，取。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1917700" y="3430588"/>
            <a:ext cx="4476750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辨认出是前朝的遗物。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679575" y="4052888"/>
            <a:ext cx="4951413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指火烧赤壁事。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17675" y="4710113"/>
            <a:ext cx="6546850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指周瑜，字公瑾，年轻时即有才名，人呼周郎。后任吴军大都督。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1550988" y="5991225"/>
            <a:ext cx="802322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楷体_GB2312" pitchFamily="49" charset="-122"/>
              </a:rPr>
              <a:t>三国时吴国的美女，大乔嫁孙策，小乔嫁周瑜。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pic>
        <p:nvPicPr>
          <p:cNvPr id="61445" name="Picture 21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2" grpId="0"/>
      <p:bldP spid="3" grpId="0"/>
      <p:bldP spid="4" grpId="0"/>
      <p:bldP spid="5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Rectangle 2"/>
          <p:cNvSpPr>
            <a:spLocks noGrp="1"/>
          </p:cNvSpPr>
          <p:nvPr>
            <p:ph type="ctrTitle"/>
          </p:nvPr>
        </p:nvSpPr>
        <p:spPr>
          <a:xfrm>
            <a:off x="3005455" y="2138045"/>
            <a:ext cx="5550535" cy="2030095"/>
          </a:xfrm>
        </p:spPr>
        <p:txBody>
          <a:bodyPr wrap="square" anchor="ctr">
            <a:spAutoFit/>
          </a:bodyPr>
          <a:lstStyle>
            <a:lvl1pPr lvl="0" algn="r">
              <a:defRPr sz="4400"/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快速浏览诗文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用自己的话说出诗歌的大意。</a:t>
            </a:r>
            <a:b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请用简洁的语言概述诗歌的主题。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63491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13" y="189230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文本占位符 31747" descr="91eeff5067a5321842a75b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" y="1326515"/>
            <a:ext cx="2701925" cy="5473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文本框 30722"/>
          <p:cNvSpPr txBox="1"/>
          <p:nvPr/>
        </p:nvSpPr>
        <p:spPr>
          <a:xfrm>
            <a:off x="457200" y="1454150"/>
            <a:ext cx="320738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折戟沉沙铁未销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,</a:t>
            </a:r>
            <a:endParaRPr lang="en-US" altLang="zh-CN" sz="28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自将磨洗认前朝。</a:t>
            </a:r>
            <a:r>
              <a:rPr lang="zh-CN" altLang="en-US" sz="2800" b="1" dirty="0">
                <a:solidFill>
                  <a:srgbClr val="000066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endParaRPr lang="zh-CN" altLang="en-US" sz="2800" b="1" dirty="0">
              <a:solidFill>
                <a:srgbClr val="000066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64514" name="文本框 30725"/>
          <p:cNvSpPr txBox="1"/>
          <p:nvPr/>
        </p:nvSpPr>
        <p:spPr>
          <a:xfrm>
            <a:off x="457200" y="3835400"/>
            <a:ext cx="3027680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东风不与周郎便，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铜雀春深锁二乔。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4515" name="文本框 30727"/>
          <p:cNvSpPr txBox="1"/>
          <p:nvPr/>
        </p:nvSpPr>
        <p:spPr>
          <a:xfrm>
            <a:off x="1405890" y="901065"/>
            <a:ext cx="123507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0066"/>
                </a:solidFill>
                <a:latin typeface="Tahoma" panose="020B0604030504040204" pitchFamily="34" charset="0"/>
              </a:rPr>
              <a:t>赤壁 </a:t>
            </a:r>
            <a:endParaRPr lang="zh-CN" altLang="en-US" sz="36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4516" name="文本框 30728"/>
          <p:cNvSpPr txBox="1"/>
          <p:nvPr/>
        </p:nvSpPr>
        <p:spPr>
          <a:xfrm>
            <a:off x="3203575" y="652463"/>
            <a:ext cx="10017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66"/>
                </a:solidFill>
                <a:latin typeface="Tahoma" panose="020B0604030504040204" pitchFamily="34" charset="0"/>
              </a:rPr>
              <a:t>杜牧 </a:t>
            </a:r>
            <a:endParaRPr lang="zh-CN" altLang="en-US" sz="28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30730" name="文本框 30729"/>
          <p:cNvSpPr txBox="1"/>
          <p:nvPr/>
        </p:nvSpPr>
        <p:spPr>
          <a:xfrm>
            <a:off x="4356100" y="1290638"/>
            <a:ext cx="4787900" cy="15541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一只古老的断戟沉落泥沙中，流逝的岁月也未使它销蚀。自己拿起磨出洗净的断戟，认出是东吴破曹时的遗物。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3" name="文本框 30732"/>
          <p:cNvSpPr txBox="1"/>
          <p:nvPr/>
        </p:nvSpPr>
        <p:spPr>
          <a:xfrm>
            <a:off x="4356100" y="3835400"/>
            <a:ext cx="4787900" cy="11890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假如东风不给周瑜方便，美丽的大乔、小乔，只有永远锁在铜雀桥里（历史形式将整个改变）。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9" name="直接连接符 30734"/>
          <p:cNvSpPr/>
          <p:nvPr/>
        </p:nvSpPr>
        <p:spPr>
          <a:xfrm>
            <a:off x="43561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64520" name="Picture 6" descr="1418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4600" y="434975"/>
            <a:ext cx="1381125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2" name="Picture 8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225425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bldLvl="0" animBg="1"/>
      <p:bldP spid="30733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1" name="Picture 6" descr="1418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6475" y="733425"/>
            <a:ext cx="1717675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2" name="Picture 8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225425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7688" y="1920875"/>
            <a:ext cx="5214938" cy="329247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主题：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28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   诗人</a:t>
            </a:r>
            <a:r>
              <a:rPr lang="zh-CN" altLang="en-US" sz="28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即物感兴，托物咏史</a:t>
            </a:r>
            <a:r>
              <a:rPr lang="zh-CN" altLang="en-US" sz="28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，点明赤壁之战关系到国家存亡，社稷安危；同时</a:t>
            </a:r>
            <a:r>
              <a:rPr lang="zh-CN" altLang="en-US" sz="28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暗指自己胸怀大志不被重用，以小见大。</a:t>
            </a:r>
            <a:r>
              <a:rPr kumimoji="0" sz="2800" b="1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sz="28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                 </a:t>
            </a:r>
            <a:endParaRPr kumimoji="0" sz="28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6564" name="图片 1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2103438"/>
            <a:ext cx="2454275" cy="370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Text Box 2"/>
          <p:cNvSpPr txBox="1"/>
          <p:nvPr/>
        </p:nvSpPr>
        <p:spPr>
          <a:xfrm>
            <a:off x="890588" y="1762125"/>
            <a:ext cx="61563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1.前两句诗在全诗中的作用是什么？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1028700" y="2706688"/>
            <a:ext cx="64357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诗的前两句写兴感之由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借一件古物来兴起对前朝人物和事件的慨叹。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67587" name="Picture 15" descr="2007415193639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5563" y="411163"/>
            <a:ext cx="952500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8" name="Picture 1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" y="22193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3" y="4818063"/>
            <a:ext cx="8064500" cy="990600"/>
          </a:xfrm>
          <a:prstGeom prst="rect">
            <a:avLst/>
          </a:prstGeom>
          <a:noFill/>
          <a:ln w="635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Text Box 2"/>
          <p:cNvSpPr txBox="1"/>
          <p:nvPr/>
        </p:nvSpPr>
        <p:spPr>
          <a:xfrm>
            <a:off x="728980" y="1317625"/>
            <a:ext cx="67830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试说说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东风不与周郎便，铜雀春深锁二乔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的深刻含义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836613" y="2613025"/>
            <a:ext cx="5445125" cy="2225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en-US" altLang="zh-CN" sz="2800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这两句诗表达了作者对历史兴亡的慨叹，他认为历史上英雄的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成功都有某种机遇</a:t>
            </a:r>
            <a:r>
              <a:rPr lang="en-US" altLang="zh-CN" sz="28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,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只要有机遇，相信自己总会有作为，</a:t>
            </a:r>
            <a:r>
              <a:rPr lang="zh-CN" altLang="en-US" sz="2800" b="1" strike="noStrike" noProof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反映出作者抑郁不平的心境。</a:t>
            </a:r>
            <a:endParaRPr lang="en-US" altLang="zh-CN" sz="2800" b="1" strike="noStrike" noProof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68612" name="Picture 15" descr="2007415193639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5413" y="552450"/>
            <a:ext cx="952500" cy="190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Picture 1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25304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图片 15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138" y="4287838"/>
            <a:ext cx="2484437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Rectangle 2"/>
          <p:cNvSpPr/>
          <p:nvPr/>
        </p:nvSpPr>
        <p:spPr>
          <a:xfrm>
            <a:off x="825500" y="1114108"/>
            <a:ext cx="6588125" cy="145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前后两句在表达上有什么不同？有什么内在联系？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6963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5224463"/>
            <a:ext cx="8064500" cy="9906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69635" name="Picture 8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9970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747713" y="2571750"/>
            <a:ext cx="6891337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前两句是叙事。借一件事物来兴起对前朝人物和事迹的慨叹。后两句是议论。假使这次东风不给周郞方便，那么双方就要易位，历史形势将完全改观。由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叙事引发议论。　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9637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Rectangle 2"/>
          <p:cNvSpPr/>
          <p:nvPr/>
        </p:nvSpPr>
        <p:spPr>
          <a:xfrm>
            <a:off x="920750" y="1627188"/>
            <a:ext cx="6588125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.这首的是如何做到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以小见大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的？表达了诗人怎样的思想感情？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7065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5224463"/>
            <a:ext cx="8064500" cy="9906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70659" name="Picture 8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8" y="23145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958850" y="2571750"/>
            <a:ext cx="7158038" cy="150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以小见大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：（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）题咏历史重大题材，却从一件沉埋江底六百多年、锈迹斑斑的“折戟”写起。（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）以两个美女象征国家的命运。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0661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84250" y="4075113"/>
            <a:ext cx="652145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思想感情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借慨叹周瑜因有东风之便取得成功，抒发自己怀才不遇的心情。</a:t>
            </a:r>
            <a:endParaRPr lang="zh-CN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Rectangle 2"/>
          <p:cNvSpPr/>
          <p:nvPr/>
        </p:nvSpPr>
        <p:spPr>
          <a:xfrm>
            <a:off x="920750" y="1627188"/>
            <a:ext cx="65881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诗人是怎样评价赤壁之战的？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7168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5224463"/>
            <a:ext cx="8064500" cy="9906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71683" name="Picture 8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20986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636588" y="2359025"/>
            <a:ext cx="7158037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不以成败论英雄，认为赤壁之战的胜利，不过是借助东风而已，有很大的偶然性，否则，就是相反的结果。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685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subTitle"/>
          </p:nvPr>
        </p:nvSpPr>
        <p:spPr>
          <a:xfrm>
            <a:off x="846138" y="2116138"/>
            <a:ext cx="5630862" cy="2914650"/>
          </a:xfrm>
        </p:spPr>
        <p:txBody>
          <a:bodyPr>
            <a:spAutoFit/>
          </a:bodyPr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ym typeface="宋体" panose="02010600030101010101" pitchFamily="2" charset="-122"/>
              </a:rPr>
              <a:t>结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庐</a:t>
            </a:r>
            <a:r>
              <a:rPr lang="zh-CN" altLang="en-US" sz="2800" b="1" dirty="0">
                <a:sym typeface="宋体" panose="02010600030101010101" pitchFamily="2" charset="-122"/>
              </a:rPr>
              <a:t>在人境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     ）</a:t>
            </a:r>
            <a:endParaRPr lang="zh-CN" altLang="en-US" sz="2800" b="1" dirty="0">
              <a:solidFill>
                <a:srgbClr val="0F41FF"/>
              </a:solidFill>
              <a:sym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ym typeface="宋体" panose="02010600030101010101" pitchFamily="2" charset="-122"/>
              </a:rPr>
              <a:t>而无车马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喧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悠</a:t>
            </a:r>
            <a:r>
              <a:rPr lang="zh-CN" altLang="en-US" sz="2800" b="1" dirty="0"/>
              <a:t>然见南山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ym typeface="宋体" panose="02010600030101010101" pitchFamily="2" charset="-122"/>
              </a:rPr>
              <a:t>飞鸟相与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还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3121025" y="3014663"/>
            <a:ext cx="10033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xu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ān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3121025" y="2295525"/>
            <a:ext cx="1371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l</a:t>
            </a:r>
            <a:r>
              <a:rPr lang="en-US" altLang="zh-CN" sz="2800" err="1">
                <a:solidFill>
                  <a:srgbClr val="FF0000"/>
                </a:solidFill>
                <a:latin typeface="宋体" panose="02010600030101010101" pitchFamily="2" charset="-122"/>
              </a:rPr>
              <a:t>ú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61" name="Text Box 5"/>
          <p:cNvSpPr txBox="1">
            <a:spLocks noChangeArrowheads="1"/>
          </p:cNvSpPr>
          <p:nvPr/>
        </p:nvSpPr>
        <p:spPr bwMode="auto">
          <a:xfrm>
            <a:off x="846138" y="1506538"/>
            <a:ext cx="27051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一、读一读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2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981325" y="3735388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ō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u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12295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291263" y="76993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4" name="Text Box 33"/>
          <p:cNvSpPr/>
          <p:nvPr/>
        </p:nvSpPr>
        <p:spPr>
          <a:xfrm>
            <a:off x="3003550" y="4443413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err="1">
                <a:solidFill>
                  <a:srgbClr val="FF0000"/>
                </a:solidFill>
                <a:latin typeface="宋体" panose="02010600030101010101" pitchFamily="2" charset="-122"/>
              </a:rPr>
              <a:t>hu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á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4585" descr="e14534f1dad809837831aa5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73505"/>
            <a:ext cx="3460115" cy="4474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4" grpId="0"/>
      <p:bldP spid="6164" grpId="0" bldLvl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Rectangle 2"/>
          <p:cNvSpPr>
            <a:spLocks noGrp="1"/>
          </p:cNvSpPr>
          <p:nvPr>
            <p:ph type="ctrTitle"/>
          </p:nvPr>
        </p:nvSpPr>
        <p:spPr>
          <a:xfrm>
            <a:off x="730250" y="1204913"/>
            <a:ext cx="4799013" cy="51752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/>
            <a:r>
              <a:rPr lang="zh-CN" altLang="en-US" sz="2800" b="1" dirty="0">
                <a:solidFill>
                  <a:srgbClr val="0000FF"/>
                </a:solidFill>
              </a:rPr>
              <a:t>积累杜牧的名句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72706" name="Picture 1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118" y="16160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239713" y="1760538"/>
            <a:ext cx="9688512" cy="3935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1.一骑红尘妃子笑，无人知是荔枝来。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    （《过华清宫绝句》）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2.商女不知亡国恨，隔江犹唱《后庭花》。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           （《泊秦淮》）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3.停车坐爱枫林晚，霜叶红于二月花。（《山行》）                                                  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4.借问酒家何处有，牧童遥指杏花村。（《清明》）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5.千里莺啼绿映红，水村山郭酒旗风。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       （《江南春绝句》）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.此生此夜不长好，明月明年何处看。（《中秋月》）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72708" name="Picture 9" descr="032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6108700"/>
            <a:ext cx="7162800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274050" y="774700"/>
            <a:ext cx="563563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29" name="Picture 122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" y="207645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1" name="Oval 728"/>
          <p:cNvSpPr/>
          <p:nvPr/>
        </p:nvSpPr>
        <p:spPr>
          <a:xfrm>
            <a:off x="287655" y="2040255"/>
            <a:ext cx="963930" cy="246189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赤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壁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5"/>
          <p:cNvSpPr/>
          <p:nvPr/>
        </p:nvSpPr>
        <p:spPr>
          <a:xfrm flipV="1">
            <a:off x="1024255" y="2367915"/>
            <a:ext cx="2257425" cy="90106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6" name="Line 5"/>
          <p:cNvSpPr/>
          <p:nvPr/>
        </p:nvSpPr>
        <p:spPr>
          <a:xfrm>
            <a:off x="1040130" y="3413760"/>
            <a:ext cx="2237105" cy="98044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8" name="流程图: 可选过程 7"/>
          <p:cNvSpPr/>
          <p:nvPr/>
        </p:nvSpPr>
        <p:spPr>
          <a:xfrm>
            <a:off x="2854325" y="2114550"/>
            <a:ext cx="1645285" cy="5416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兴感之由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2854325" y="4062095"/>
            <a:ext cx="1645285" cy="5416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借题发挥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22" name="Line 5"/>
          <p:cNvSpPr/>
          <p:nvPr/>
        </p:nvSpPr>
        <p:spPr>
          <a:xfrm>
            <a:off x="4202430" y="2367915"/>
            <a:ext cx="2560955" cy="90106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5" name="Line 5"/>
          <p:cNvSpPr/>
          <p:nvPr/>
        </p:nvSpPr>
        <p:spPr>
          <a:xfrm flipV="1">
            <a:off x="4111625" y="3502025"/>
            <a:ext cx="2682240" cy="82867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6" name="Oval 728"/>
          <p:cNvSpPr/>
          <p:nvPr/>
        </p:nvSpPr>
        <p:spPr>
          <a:xfrm>
            <a:off x="6219825" y="2040255"/>
            <a:ext cx="2196465" cy="246189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非凡的史识，豪爽的气度。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26" grpId="0" bldLvl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3175"/>
            <a:ext cx="9115425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1372235" y="2432050"/>
            <a:ext cx="6271895" cy="1649730"/>
          </a:xfrm>
        </p:spPr>
        <p:txBody>
          <a:bodyPr vert="horz" wrap="square" lIns="68580" tIns="34290" rIns="68580" bIns="3429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柳州市第八中学录制</a:t>
            </a: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2018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12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25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日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925"/>
            <a:ext cx="9115425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3"/>
          <p:cNvSpPr txBox="1"/>
          <p:nvPr/>
        </p:nvSpPr>
        <p:spPr>
          <a:xfrm>
            <a:off x="298450" y="901700"/>
            <a:ext cx="6151563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教材版本：人教版八年级上册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4"/>
          <p:cNvSpPr txBox="1"/>
          <p:nvPr/>
        </p:nvSpPr>
        <p:spPr>
          <a:xfrm>
            <a:off x="1720850" y="2159000"/>
            <a:ext cx="578802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录课单元：第六单元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2717800" y="3416300"/>
            <a:ext cx="4281488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课：诗词五首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文本框 6"/>
          <p:cNvSpPr txBox="1"/>
          <p:nvPr/>
        </p:nvSpPr>
        <p:spPr>
          <a:xfrm>
            <a:off x="4381500" y="4826000"/>
            <a:ext cx="35718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执教教师：邓洪文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53" name="图片 1" descr="渔家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0088" y="3121025"/>
            <a:ext cx="4714875" cy="322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4" name="文本框 2"/>
          <p:cNvSpPr txBox="1"/>
          <p:nvPr/>
        </p:nvSpPr>
        <p:spPr>
          <a:xfrm>
            <a:off x="1506538" y="1296988"/>
            <a:ext cx="5700712" cy="152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5400" b="1">
                <a:solidFill>
                  <a:srgbClr val="FF0000"/>
                </a:solidFill>
                <a:latin typeface="Arial" panose="020B0604020202020204" pitchFamily="34" charset="0"/>
              </a:rPr>
              <a:t>《渔家傲》</a:t>
            </a:r>
            <a:endParaRPr lang="zh-CN" altLang="en-US" sz="54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李</a:t>
            </a: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清照</a:t>
            </a:r>
            <a:endParaRPr lang="zh-CN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7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81788" y="62388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8" name="Picture 16"/>
          <p:cNvPicPr>
            <a:picLocks noChangeAspect="1"/>
          </p:cNvPicPr>
          <p:nvPr/>
        </p:nvPicPr>
        <p:blipFill>
          <a:blip r:embed="rId2"/>
          <a:srcRect l="9038" t="2647" r="8005" b="20654"/>
          <a:stretch>
            <a:fillRect/>
          </a:stretch>
        </p:blipFill>
        <p:spPr>
          <a:xfrm>
            <a:off x="3881438" y="804863"/>
            <a:ext cx="2692400" cy="8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1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8" y="192405"/>
            <a:ext cx="2036762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0" name="Text Box 3"/>
          <p:cNvSpPr/>
          <p:nvPr/>
        </p:nvSpPr>
        <p:spPr>
          <a:xfrm>
            <a:off x="3587750" y="2092325"/>
            <a:ext cx="5456238" cy="414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李清照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1084-1155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号易安居士，南宋杰出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婉约派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女文学家，济南章丘人。以词著名，兼工诗文，并著有词论，在中国文学史上享有崇高声誉。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作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品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有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易安居士文集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易安词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，已散佚。后人有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漱玉词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辑本。作家人有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李清照集校注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。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75782" name="图片 2" descr="李清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8" y="1698625"/>
            <a:ext cx="3095625" cy="379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文本框 6149"/>
          <p:cNvSpPr txBox="1"/>
          <p:nvPr/>
        </p:nvSpPr>
        <p:spPr>
          <a:xfrm>
            <a:off x="420688" y="1296988"/>
            <a:ext cx="8008937" cy="4581525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     此词作于李清照南渡之后。根据《金石录后序》记载，公元1130年（宋高宗建炎四年）春间，李清照曾在海上航行 ，历尽风涛之险。此词中写到大海、乘船，人物有天帝及词人自己，都与这段真实的生活所得到的感受有关。根据陈祖美《李清照简明年表》，此词就作于公元1130年（建炎四年）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283" y="251460"/>
            <a:ext cx="1570990" cy="460375"/>
          </a:xfrm>
          <a:prstGeom prst="rect">
            <a:avLst/>
          </a:prstGeom>
          <a:effectLst>
            <a:innerShdw blurRad="63500" dist="50800" dir="13500000">
              <a:srgbClr val="CC33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fontAlgn="base"/>
            <a:r>
              <a:rPr lang="en-US" altLang="zh-CN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写作背景</a:t>
            </a:r>
            <a:endParaRPr lang="zh-CN" altLang="en-US" sz="36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7828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5881688" y="860425"/>
            <a:ext cx="25479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Rectangle 2"/>
          <p:cNvSpPr>
            <a:spLocks noGrp="1"/>
          </p:cNvSpPr>
          <p:nvPr>
            <p:ph type="subTitle"/>
          </p:nvPr>
        </p:nvSpPr>
        <p:spPr>
          <a:xfrm>
            <a:off x="846138" y="2116138"/>
            <a:ext cx="7688262" cy="2914650"/>
          </a:xfrm>
        </p:spPr>
        <p:txBody>
          <a:bodyPr>
            <a:spAutoFit/>
          </a:bodyPr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仿佛梦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魂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归帝所（     ）</a:t>
            </a:r>
            <a:endParaRPr lang="zh-CN" altLang="en-US" sz="2800" b="1" dirty="0">
              <a:solidFill>
                <a:srgbClr val="0F41FF"/>
              </a:solidFill>
              <a:sym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我报路长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嗟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日暮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学诗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谩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有惊人句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3794125" y="2968625"/>
            <a:ext cx="10033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jiē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3886200" y="2263775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h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ú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61" name="Text Box 5"/>
          <p:cNvSpPr txBox="1">
            <a:spLocks noChangeArrowheads="1"/>
          </p:cNvSpPr>
          <p:nvPr/>
        </p:nvSpPr>
        <p:spPr bwMode="auto">
          <a:xfrm>
            <a:off x="846138" y="1506538"/>
            <a:ext cx="27051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一、读一读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8853" name="Picture 2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0986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3654425" y="3673475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78855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380163" y="1047750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6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7429500" y="1954213"/>
            <a:ext cx="790575" cy="3529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7" name="Picture 9" descr="0326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5" y="5580063"/>
            <a:ext cx="7162800" cy="357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Rectangle 2"/>
          <p:cNvSpPr/>
          <p:nvPr/>
        </p:nvSpPr>
        <p:spPr>
          <a:xfrm>
            <a:off x="522288" y="1509713"/>
            <a:ext cx="7742237" cy="457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星河欲转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帝  所：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殷   勤：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我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报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路长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嗟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日暮：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学诗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谩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有惊人句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九万里风鹏正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举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：　　　　　　　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蓬舟：　　　　　　　　　　　　　　　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143125" y="1509713"/>
            <a:ext cx="5202238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指天快亮了。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025650" y="2114550"/>
            <a:ext cx="447675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天帝居住的地方。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9876" name="Text Box 6"/>
          <p:cNvSpPr txBox="1"/>
          <p:nvPr/>
        </p:nvSpPr>
        <p:spPr>
          <a:xfrm>
            <a:off x="522288" y="635000"/>
            <a:ext cx="228758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二、记一记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79877" name="Picture 2" descr="6_11055840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007350" y="844550"/>
            <a:ext cx="790575" cy="352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1917700" y="2781300"/>
            <a:ext cx="5653088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情意恳切。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3530600" y="3427413"/>
            <a:ext cx="4476750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回答；叹息，慨叹。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313113" y="4071938"/>
            <a:ext cx="4951412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同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漫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，空，陡然。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13113" y="4708525"/>
            <a:ext cx="2981325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高飞。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1663700" y="5349875"/>
            <a:ext cx="7489825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如飞蓬般轻快的船。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78853" name="Picture 21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20986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2" grpId="0"/>
      <p:bldP spid="3" grpId="0"/>
      <p:bldP spid="4" grpId="0"/>
      <p:bldP spid="5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Rectangle 2"/>
          <p:cNvSpPr>
            <a:spLocks noGrp="1"/>
          </p:cNvSpPr>
          <p:nvPr>
            <p:ph type="ctrTitle"/>
          </p:nvPr>
        </p:nvSpPr>
        <p:spPr>
          <a:xfrm>
            <a:off x="3302000" y="2520950"/>
            <a:ext cx="3984625" cy="265747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快速浏览诗文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用自己的话说出诗歌的大意。</a:t>
            </a:r>
            <a:b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请用简洁的语言概述诗歌的主题。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80899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448" y="158750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文本占位符 31747" descr="91eeff5067a5321842a75b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1077595"/>
            <a:ext cx="2830195" cy="5558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/>
          <p:nvPr/>
        </p:nvSpPr>
        <p:spPr>
          <a:xfrm>
            <a:off x="522288" y="1509713"/>
            <a:ext cx="7742237" cy="457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结    庐: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车 马 喧：　　　　　　　　　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何 能 尔：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悠      然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相 与 还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　　　　　　　　　　　　　　　　　　　　　　　　　　　　　　　　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265363" y="1527175"/>
            <a:ext cx="5202237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建造住宅，这里指居住的意思。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155825" y="2155825"/>
            <a:ext cx="447675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指世俗交往的喧扰。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522288" y="765175"/>
            <a:ext cx="228758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二、记一记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265363" y="2808288"/>
            <a:ext cx="5653087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为什么能这样。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2154238" y="3430588"/>
            <a:ext cx="4476750" cy="73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自得的样子。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65363" y="4052888"/>
            <a:ext cx="4476750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结伴而归。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13321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350000" y="765175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1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3" grpId="0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文本框 30722"/>
          <p:cNvSpPr txBox="1"/>
          <p:nvPr/>
        </p:nvSpPr>
        <p:spPr>
          <a:xfrm>
            <a:off x="358775" y="1222375"/>
            <a:ext cx="3146425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天接云涛连晓雾，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星河欲转千帆舞。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81922" name="文本框 30724"/>
          <p:cNvSpPr txBox="1"/>
          <p:nvPr/>
        </p:nvSpPr>
        <p:spPr>
          <a:xfrm>
            <a:off x="284163" y="2360613"/>
            <a:ext cx="3043237" cy="1371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仿佛梦魂归帝所，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闻天语，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殷勤问我归何处。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81923" name="文本框 30725"/>
          <p:cNvSpPr txBox="1"/>
          <p:nvPr/>
        </p:nvSpPr>
        <p:spPr>
          <a:xfrm>
            <a:off x="284163" y="3970338"/>
            <a:ext cx="3146425" cy="944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我报路长嗟日暮，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学诗谩有惊人句 。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81924" name="文本框 30726"/>
          <p:cNvSpPr txBox="1"/>
          <p:nvPr/>
        </p:nvSpPr>
        <p:spPr>
          <a:xfrm>
            <a:off x="284163" y="5143500"/>
            <a:ext cx="3146425" cy="1371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九万里风鹏正举。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风休住，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蓬舟吹取三山去！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81925" name="文本框 30727"/>
          <p:cNvSpPr txBox="1"/>
          <p:nvPr/>
        </p:nvSpPr>
        <p:spPr>
          <a:xfrm>
            <a:off x="1233805" y="641985"/>
            <a:ext cx="169386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0000FF"/>
                </a:solidFill>
                <a:latin typeface="Tahoma" panose="020B0604030504040204" pitchFamily="34" charset="0"/>
              </a:rPr>
              <a:t>渔家傲 </a:t>
            </a:r>
            <a:endParaRPr lang="zh-CN" altLang="en-US" sz="36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81926" name="文本框 30728"/>
          <p:cNvSpPr txBox="1"/>
          <p:nvPr/>
        </p:nvSpPr>
        <p:spPr>
          <a:xfrm>
            <a:off x="3106420" y="703263"/>
            <a:ext cx="15049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</a:rPr>
              <a:t>李清照 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0730" name="文本框 30729"/>
          <p:cNvSpPr txBox="1"/>
          <p:nvPr/>
        </p:nvSpPr>
        <p:spPr>
          <a:xfrm>
            <a:off x="4356100" y="1171575"/>
            <a:ext cx="4787900" cy="118903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 夜色将晓，满天云雾波涛中透出一线曙光，天河流转，成千的帆船在银河中飞舞。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30731" name="文本框 30730"/>
          <p:cNvSpPr txBox="1"/>
          <p:nvPr/>
        </p:nvSpPr>
        <p:spPr>
          <a:xfrm>
            <a:off x="4356100" y="2446338"/>
            <a:ext cx="4787900" cy="118745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好像梦魂已回到天帝住的宫殿。听到天帝说话，亲切地问我要到哪里去？</a:t>
            </a:r>
            <a:endParaRPr lang="zh-CN" altLang="en-US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81929" name="文本框 30731"/>
          <p:cNvSpPr txBox="1"/>
          <p:nvPr/>
        </p:nvSpPr>
        <p:spPr>
          <a:xfrm>
            <a:off x="4356100" y="3141663"/>
            <a:ext cx="184150" cy="519112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>
            <a:spAutoFit/>
          </a:bodyPr>
          <a:p>
            <a:endParaRPr lang="zh-CN" altLang="en-US" sz="2800" b="1" dirty="0">
              <a:latin typeface="Tahoma" panose="020B0604030504040204" pitchFamily="34" charset="0"/>
            </a:endParaRPr>
          </a:p>
        </p:txBody>
      </p:sp>
      <p:sp>
        <p:nvSpPr>
          <p:cNvPr id="30733" name="文本框 30732"/>
          <p:cNvSpPr txBox="1"/>
          <p:nvPr/>
        </p:nvSpPr>
        <p:spPr>
          <a:xfrm>
            <a:off x="4356100" y="3835400"/>
            <a:ext cx="4787900" cy="118903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宋体" panose="02010600030101010101" pitchFamily="2" charset="-122"/>
              </a:rPr>
              <a:t>我回答说，自己虽说有才学，能写出惊人的诗句，可是现在日暮途穷，出路难寻。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30734" name="文本框 30733"/>
          <p:cNvSpPr txBox="1"/>
          <p:nvPr/>
        </p:nvSpPr>
        <p:spPr>
          <a:xfrm>
            <a:off x="4356100" y="5143500"/>
            <a:ext cx="4787900" cy="161448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隶书" panose="02010509060101010101" pitchFamily="49" charset="-122"/>
              </a:rPr>
              <a:t>但我不甘寂寞，还要像大鹏鸟一样高飞远举。风儿，请你不要停止，把我那像蓬草一样的轻舟，吹到渤海中三个仙山去吧。</a:t>
            </a:r>
            <a:r>
              <a:rPr lang="zh-CN" altLang="en-US" sz="2800" b="1" dirty="0">
                <a:latin typeface="Tahoma" panose="020B0604030504040204" pitchFamily="34" charset="0"/>
              </a:rPr>
              <a:t> </a:t>
            </a:r>
            <a:endParaRPr lang="zh-CN" altLang="en-US" sz="2800" b="1" dirty="0">
              <a:latin typeface="Tahoma" panose="020B0604030504040204" pitchFamily="34" charset="0"/>
            </a:endParaRPr>
          </a:p>
        </p:txBody>
      </p:sp>
      <p:sp>
        <p:nvSpPr>
          <p:cNvPr id="81932" name="直接连接符 30734"/>
          <p:cNvSpPr/>
          <p:nvPr/>
        </p:nvSpPr>
        <p:spPr>
          <a:xfrm>
            <a:off x="43561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0899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448" y="158750"/>
            <a:ext cx="2033587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bldLvl="0" animBg="1"/>
      <p:bldP spid="30731" grpId="0" bldLvl="0" animBg="1"/>
      <p:bldP spid="30733" grpId="0" bldLvl="0" animBg="1"/>
      <p:bldP spid="30734" grpId="0" bldLvl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3969" name="Picture 6" descr="1418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6475" y="733425"/>
            <a:ext cx="1717675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0" name="Picture 8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235585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2913" y="1622425"/>
            <a:ext cx="6532563" cy="457200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主题：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28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  此词写梦中海天溟蒙的景象及与天帝的问答，隐寓对社会现实的不满与失望，对理想境界的追求和向往。作者把真实的生活感受融入梦境，以浪漫主义的艺术构思，梦游的方式，奇妙的设想，倾述隐衷，寄托情思</a:t>
            </a:r>
            <a:r>
              <a:rPr kumimoji="0" sz="28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                  </a:t>
            </a:r>
            <a:endParaRPr kumimoji="0" sz="28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3972" name="图片 9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975" y="2921000"/>
            <a:ext cx="1906588" cy="288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Text Box 2"/>
          <p:cNvSpPr txBox="1"/>
          <p:nvPr/>
        </p:nvSpPr>
        <p:spPr>
          <a:xfrm>
            <a:off x="1000125" y="1762125"/>
            <a:ext cx="6573838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1.分析“天接云涛连晓雾，星河欲转千帆舞”所展现出的境界？</a:t>
            </a:r>
            <a:endParaRPr lang="en-US" altLang="zh-CN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1009650" y="2805113"/>
            <a:ext cx="7180263" cy="2314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它展现出一个晨雾迷茫、云涛翻腾、滚滚银河、千帆竞渡的开阔境界。这一幻想无疑是她在人生道路上历尽艰难险阻、流徙奔波之苦的潜意识所促使的。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4995" name="Picture 15" descr="2007415193639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5563" y="411163"/>
            <a:ext cx="952500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6" name="Picture 1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" y="26384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8" y="5364163"/>
            <a:ext cx="8064500" cy="990600"/>
          </a:xfrm>
          <a:prstGeom prst="rect">
            <a:avLst/>
          </a:prstGeom>
          <a:noFill/>
          <a:ln w="6350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Text Box 2"/>
          <p:cNvSpPr txBox="1"/>
          <p:nvPr/>
        </p:nvSpPr>
        <p:spPr>
          <a:xfrm>
            <a:off x="615950" y="1335088"/>
            <a:ext cx="6573838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.结合句义分析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“闻天语，殷勤问我归何处”在词中的作用。</a:t>
            </a:r>
            <a:endParaRPr lang="zh-CN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altLang="zh-CN" sz="2800" b="1">
              <a:solidFill>
                <a:srgbClr val="0000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615950" y="2219325"/>
            <a:ext cx="7275513" cy="438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这句话的意思是：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她听着天帝在对她说话，情意恳切地问她要回到哪里去？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zh-CN" altLang="en-US" sz="2800" b="1" dirty="0">
                <a:latin typeface="Calibri" panose="020F050202020403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李清照南渡以来，一直飘泊天涯，备受排挤与打击，如今天帝这么关照她，使她感到多么温暖啊！作者这么写，客观上已把天上和人间作了一个鲜明的对照，讥讽了黑暗的现实社会。她在若干年来的逃难生活中，多少事，向谁诉？这次竟然得到诉说的机会了。这就引出了词的下片，由她诉说自己的苦难和心愿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86019" name="Picture 15" descr="20074151936391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8" y="411163"/>
            <a:ext cx="952500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0" name="Picture 1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3" y="28162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1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037513" y="2965450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Rectangle 2"/>
          <p:cNvSpPr/>
          <p:nvPr/>
        </p:nvSpPr>
        <p:spPr>
          <a:xfrm>
            <a:off x="920750" y="1627188"/>
            <a:ext cx="79962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我报路长嗟日暮，学诗谩有惊人句”中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嗟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谩有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有什么表达效果？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8704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5224463"/>
            <a:ext cx="8064500" cy="9906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87043" name="Picture 8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8" y="19970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958850" y="2571750"/>
            <a:ext cx="7158038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）作者用此句表达自己在人生道路上日暮途远，茫然不知所措。这里着一“嗟”字，生动地表现出她那彷徨忧虑的神态。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“谩有”，是“空有”或“徒有”的意思。这一词语写出当时社会动乱，文章无用的现实，表达了自己怀才不遇之感。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7045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Rectangle 2"/>
          <p:cNvSpPr/>
          <p:nvPr/>
        </p:nvSpPr>
        <p:spPr>
          <a:xfrm>
            <a:off x="836295" y="1214438"/>
            <a:ext cx="6588125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.结合诗句“九万里风鹏正举。风休住，蓬舟吹取三山去”，说说作者的思想是否消极？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8806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13" y="5680075"/>
            <a:ext cx="8064500" cy="990600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88067" name="Picture 8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28384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958850" y="2670493"/>
            <a:ext cx="7158038" cy="308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消极。作者的才华、理想，在现实社会中得不到实现和施展。此句写她要回到那没有离乱，没有悲伤，没有孤凄和痛苦的仙境去，正是反映出人间存在着战乱、杀戮、欺诈、孤独、寂寞的现实。所以，她的那种思想活动，并非消极的，而是积极的，有现实意义的。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8069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89" name="Rectangle 2"/>
          <p:cNvSpPr>
            <a:spLocks noGrp="1"/>
          </p:cNvSpPr>
          <p:nvPr>
            <p:ph type="ctrTitle"/>
          </p:nvPr>
        </p:nvSpPr>
        <p:spPr>
          <a:xfrm>
            <a:off x="273050" y="1165225"/>
            <a:ext cx="4799013" cy="51752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/>
            <a:r>
              <a:rPr lang="zh-CN" altLang="en-US" sz="2800" b="1" dirty="0">
                <a:solidFill>
                  <a:srgbClr val="0000FF"/>
                </a:solidFill>
              </a:rPr>
              <a:t>积累李清照的名句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89090" name="Picture 1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733" y="23272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200025" y="1724025"/>
            <a:ext cx="7923213" cy="436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生当作人杰，死亦为鬼雄。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            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  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《夏日绝句》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莫道不消魂，帘卷西风，人比黄花瘦。                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《醉花阴》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此情无计可消除，才下眉头，却上心头。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《一剪梅》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知否？知否？应是绿肥红瘦。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 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《如梦令》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只恐双溪舴艋舟，载不动、许多愁。                  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  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《武陵春》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8909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5832475"/>
            <a:ext cx="8272462" cy="715963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89093" name="图片 3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0" y="1544638"/>
            <a:ext cx="2124075" cy="3916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3" name="Picture 122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0" y="150495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Line 5"/>
          <p:cNvSpPr/>
          <p:nvPr/>
        </p:nvSpPr>
        <p:spPr>
          <a:xfrm flipV="1">
            <a:off x="1885315" y="2403475"/>
            <a:ext cx="1811020" cy="508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8" name="流程图: 可选过程 7"/>
          <p:cNvSpPr/>
          <p:nvPr/>
        </p:nvSpPr>
        <p:spPr>
          <a:xfrm>
            <a:off x="3059430" y="2051050"/>
            <a:ext cx="2352040" cy="7080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帝语（过渡）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3545205" y="3200400"/>
            <a:ext cx="1383030" cy="7778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奔波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  <a:p>
            <a:pPr algn="ctr" fontAlgn="base"/>
            <a:r>
              <a:rPr lang="zh-CN" altLang="en-US" sz="2000" b="1" strike="noStrike" noProof="1">
                <a:solidFill>
                  <a:srgbClr val="FF0000"/>
                </a:solidFill>
              </a:rPr>
              <a:t>作诗</a:t>
            </a:r>
            <a:endParaRPr lang="zh-CN" altLang="en-US" sz="2000" b="1" strike="noStrike" noProof="1">
              <a:solidFill>
                <a:srgbClr val="FF0000"/>
              </a:solidFill>
            </a:endParaRPr>
          </a:p>
        </p:txBody>
      </p:sp>
      <p:sp>
        <p:nvSpPr>
          <p:cNvPr id="22" name="Line 5"/>
          <p:cNvSpPr/>
          <p:nvPr/>
        </p:nvSpPr>
        <p:spPr>
          <a:xfrm>
            <a:off x="4201160" y="2759075"/>
            <a:ext cx="10160" cy="4413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5" name="Line 5"/>
          <p:cNvSpPr/>
          <p:nvPr/>
        </p:nvSpPr>
        <p:spPr>
          <a:xfrm>
            <a:off x="4311650" y="3978275"/>
            <a:ext cx="1527810" cy="6032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26" name="Oval 728"/>
          <p:cNvSpPr/>
          <p:nvPr/>
        </p:nvSpPr>
        <p:spPr>
          <a:xfrm>
            <a:off x="1540510" y="4581525"/>
            <a:ext cx="2660650" cy="118935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乘舟去三山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32180" y="1781175"/>
            <a:ext cx="1452880" cy="124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b="1" strike="noStrike" noProof="1">
                <a:solidFill>
                  <a:srgbClr val="FF0000"/>
                </a:solidFill>
              </a:rPr>
              <a:t>海天星河</a:t>
            </a:r>
            <a:endParaRPr lang="zh-CN" altLang="en-US" b="1" strike="noStrike" noProof="1">
              <a:solidFill>
                <a:srgbClr val="FF0000"/>
              </a:solidFill>
            </a:endParaRPr>
          </a:p>
        </p:txBody>
      </p:sp>
      <p:sp>
        <p:nvSpPr>
          <p:cNvPr id="4" name="Line 5"/>
          <p:cNvSpPr/>
          <p:nvPr/>
        </p:nvSpPr>
        <p:spPr>
          <a:xfrm flipH="1">
            <a:off x="2830830" y="3978275"/>
            <a:ext cx="1394460" cy="60325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7" name="Oval 728"/>
          <p:cNvSpPr/>
          <p:nvPr/>
        </p:nvSpPr>
        <p:spPr>
          <a:xfrm>
            <a:off x="4551680" y="4581525"/>
            <a:ext cx="2659380" cy="1189355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理想的追求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5"/>
          <p:cNvSpPr/>
          <p:nvPr/>
        </p:nvSpPr>
        <p:spPr>
          <a:xfrm>
            <a:off x="3894455" y="5175250"/>
            <a:ext cx="768350" cy="222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</p:sp>
      <p:pic>
        <p:nvPicPr>
          <p:cNvPr id="90125" name="图片 9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470" y="874395"/>
            <a:ext cx="3694430" cy="306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26" grpId="0" bldLvl="0" animBg="1"/>
      <p:bldP spid="7" grpId="0" bldLvl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Text Box 8"/>
          <p:cNvSpPr txBox="1"/>
          <p:nvPr/>
        </p:nvSpPr>
        <p:spPr>
          <a:xfrm>
            <a:off x="968375" y="3155950"/>
            <a:ext cx="7386638" cy="145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国家不幸诗家幸，赋到沧桑句便工。</a:t>
            </a:r>
            <a:endParaRPr lang="zh-CN" altLang="en-US" sz="3200">
              <a:solidFill>
                <a:srgbClr val="0000FF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                                           </a:t>
            </a: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——</a:t>
            </a: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清·赵翼</a:t>
            </a:r>
            <a:endParaRPr lang="zh-CN" altLang="en-US" sz="3200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1141" name="矩形 91140">
            <a:hlinkClick r:id="rId1" tooltip="返回目录" action="ppaction://hlinkpres?slideindex=1&amp;slidetitle="/>
          </p:cNvPr>
          <p:cNvSpPr/>
          <p:nvPr/>
        </p:nvSpPr>
        <p:spPr>
          <a:xfrm>
            <a:off x="7029450" y="5627688"/>
            <a:ext cx="1544638" cy="415925"/>
          </a:xfrm>
          <a:prstGeom prst="rect">
            <a:avLst/>
          </a:prstGeom>
          <a:solidFill>
            <a:schemeClr val="bg1">
              <a:alpha val="999"/>
            </a:scheme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4147185" y="1205865"/>
            <a:ext cx="4291330" cy="2676525"/>
          </a:xfrm>
        </p:spPr>
        <p:txBody>
          <a:bodyPr wrap="square" anchor="ctr">
            <a:spAutoFit/>
          </a:bodyPr>
          <a:lstStyle>
            <a:lvl1pPr lvl="0" algn="r">
              <a:defRPr sz="4400"/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快速浏览诗文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用自己的话说出诗歌的大意。</a:t>
            </a:r>
            <a:b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请用简洁的语言概述诗歌的主题。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4339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13" y="13525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文本占位符 31747" descr="91eeff5067a5321842a75b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" y="748030"/>
            <a:ext cx="3770630" cy="593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6_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8703</Words>
  <Application>WPS 演示</Application>
  <PresentationFormat>在屏幕上显示</PresentationFormat>
  <Paragraphs>665</Paragraphs>
  <Slides>88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88</vt:i4>
      </vt:variant>
    </vt:vector>
  </HeadingPairs>
  <TitlesOfParts>
    <vt:vector size="108" baseType="lpstr">
      <vt:lpstr>Arial</vt:lpstr>
      <vt:lpstr>宋体</vt:lpstr>
      <vt:lpstr>Wingdings</vt:lpstr>
      <vt:lpstr>Times New Roman</vt:lpstr>
      <vt:lpstr>黑体</vt:lpstr>
      <vt:lpstr>微软雅黑</vt:lpstr>
      <vt:lpstr>华文新魏</vt:lpstr>
      <vt:lpstr>Calibri</vt:lpstr>
      <vt:lpstr>Tahoma</vt:lpstr>
      <vt:lpstr>Arial Unicode MS</vt:lpstr>
      <vt:lpstr>楷体_GB2312</vt:lpstr>
      <vt:lpstr>隶书</vt:lpstr>
      <vt:lpstr>华文行楷</vt:lpstr>
      <vt:lpstr>仿宋_GB2312</vt:lpstr>
      <vt:lpstr>华文彩云</vt:lpstr>
      <vt:lpstr>新宋体</vt:lpstr>
      <vt:lpstr>仿宋</vt:lpstr>
      <vt:lpstr>6_古瓶荷花</vt:lpstr>
      <vt:lpstr>8_古瓶荷花</vt:lpstr>
      <vt:lpstr>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1.快速浏览诗文,用自己的话说出诗歌的大意。 2.请用简洁的语言概述诗歌的主题。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有关菊的古诗文名句</vt:lpstr>
      <vt:lpstr>PowerPoint 演示文稿</vt:lpstr>
      <vt:lpstr>柳州市第八中学录制  2018年12月19日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1.快速浏览诗文,用自己的话说出诗歌的大意。 2.请用简洁的语言概述诗歌的主题。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杜甫诗中的名句</vt:lpstr>
      <vt:lpstr>PowerPoint 演示文稿</vt:lpstr>
      <vt:lpstr>柳州市第八中学录制  2018年12月20日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1.快速浏览诗文,用自己的话说出诗歌的大意。 2.请用简洁的语言概述诗歌的主题。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古诗词中有关“爱国”的名句</vt:lpstr>
      <vt:lpstr>PowerPoint 演示文稿</vt:lpstr>
      <vt:lpstr>柳州市第八中学录制  2018年12月21日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1.快速浏览诗文,用自己的话说出诗歌的大意。 2.请用简洁的语言概述诗歌的主题。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积累杜牧的名句</vt:lpstr>
      <vt:lpstr>PowerPoint 演示文稿</vt:lpstr>
      <vt:lpstr>柳州市第八中学录制  2018年12月21日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1.快速浏览诗文,用自己的话说出诗歌的大意。 2.请用简洁的语言概述诗歌的主题。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积累李清照的名句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   จุ๊บ</cp:lastModifiedBy>
  <cp:revision>364</cp:revision>
  <dcterms:created xsi:type="dcterms:W3CDTF">2004-09-07T08:35:00Z</dcterms:created>
  <dcterms:modified xsi:type="dcterms:W3CDTF">2018-12-25T09:18:44Z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