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70" r:id="rId3"/>
    <p:sldId id="809" r:id="rId4"/>
    <p:sldId id="852" r:id="rId5"/>
    <p:sldId id="853" r:id="rId6"/>
    <p:sldId id="854" r:id="rId7"/>
    <p:sldId id="855" r:id="rId8"/>
    <p:sldId id="856" r:id="rId9"/>
    <p:sldId id="857" r:id="rId10"/>
    <p:sldId id="858" r:id="rId11"/>
    <p:sldId id="859" r:id="rId12"/>
    <p:sldId id="860" r:id="rId13"/>
    <p:sldId id="861" r:id="rId14"/>
    <p:sldId id="862" r:id="rId15"/>
    <p:sldId id="916" r:id="rId16"/>
    <p:sldId id="915" r:id="rId17"/>
    <p:sldId id="907" r:id="rId18"/>
    <p:sldId id="913" r:id="rId19"/>
    <p:sldId id="908" r:id="rId20"/>
    <p:sldId id="912" r:id="rId21"/>
    <p:sldId id="914" r:id="rId22"/>
    <p:sldId id="909" r:id="rId23"/>
    <p:sldId id="910" r:id="rId24"/>
    <p:sldId id="911" r:id="rId25"/>
    <p:sldId id="748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04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4C29B4A-6FB2-4720-A69D-4AED572749B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AA800C7-F171-4119-814A-FAA0ED6FE03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49519-402F-4ECC-8D69-B142C67801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A602-7727-42CB-BC7F-9DD1A1A2753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327D-E316-4A55-9911-BAD630C1422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0A745-5724-4523-B3D6-A2386622BA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C8E9-89CA-41EF-81F1-344A7D0C689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5654-DDBA-4FEE-B143-65C5EFBCA1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C052-1075-426D-AAE3-83FFBC35C6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7644C-7A1E-480E-A18A-C74C949FF5B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A92B-CD56-4674-BE7A-4BDF6B439B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74065-EB19-423F-B24A-849C04740AF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C607-7631-4193-9B36-9D8A953AA7A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 </a:t>
            </a:r>
            <a:r>
              <a:rPr lang="zh-CN" altLang="en-US" smtClean="0"/>
              <a:t>语文</a:t>
            </a:r>
            <a:r>
              <a:rPr lang="en-US" altLang="zh-CN" smtClean="0"/>
              <a:t>PPT</a:t>
            </a:r>
            <a:r>
              <a:rPr lang="zh-CN" altLang="en-US" smtClean="0"/>
              <a:t>课件资料店 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82A6A21-CBCD-4081-8C64-8C0614EB044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hyperlink" Target="4.&#21340;&#31639;&#23376;&#183;&#21647;&#26757;.mp4" TargetMode="Externa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655" y="-110490"/>
            <a:ext cx="9210675" cy="7078980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353378" y="528082"/>
            <a:ext cx="615076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教材版本：人教版八年级下册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1179592" y="1703150"/>
            <a:ext cx="578762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000" b="1" dirty="0">
                <a:latin typeface="微软雅黑" panose="020B0503020204020204" charset="-122"/>
                <a:ea typeface="微软雅黑" panose="020B0503020204020204" charset="-122"/>
              </a:rPr>
              <a:t>录课单元：第六单元</a:t>
            </a:r>
            <a:endParaRPr lang="zh-CN" altLang="zh-CN" sz="3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1539240" y="3013710"/>
            <a:ext cx="58883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4800" b="1" dirty="0">
                <a:latin typeface="宋体" panose="02010600030101010101" pitchFamily="2" charset="-122"/>
                <a:sym typeface="+mn-ea"/>
              </a:rPr>
              <a:t>课外古诗词</a:t>
            </a:r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4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5079206" y="5361623"/>
            <a:ext cx="3571875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执教教师：邓洪文</a:t>
            </a:r>
            <a:endParaRPr lang="zh-CN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/>
      </p:transition>
    </mc:Choice>
    <mc:Fallback>
      <p:transition spd="slow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矩形 2"/>
          <p:cNvSpPr/>
          <p:nvPr/>
        </p:nvSpPr>
        <p:spPr>
          <a:xfrm>
            <a:off x="1389063" y="663575"/>
            <a:ext cx="1730375" cy="2862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梅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驿外断桥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黄昏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风、雨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3167063" y="1793875"/>
            <a:ext cx="936625" cy="60166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8" name="矩形 5"/>
          <p:cNvSpPr/>
          <p:nvPr/>
        </p:nvSpPr>
        <p:spPr>
          <a:xfrm>
            <a:off x="4284663" y="663575"/>
            <a:ext cx="3887787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（野梅）孤独、寂寞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荒凉、破败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惆怅、萧瑟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凄凉、惨淡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01" name="WordArt 69"/>
          <p:cNvSpPr>
            <a:spLocks noTextEdit="1"/>
          </p:cNvSpPr>
          <p:nvPr/>
        </p:nvSpPr>
        <p:spPr>
          <a:xfrm>
            <a:off x="611188" y="3933825"/>
            <a:ext cx="1670050" cy="876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5338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chemeClr val="bg2"/>
              </a:extrusionClr>
            </a:sp3d>
          </a:bodyPr>
          <a:p>
            <a:pPr algn="ctr" eaLnBrk="0" hangingPunct="0"/>
            <a:r>
              <a:rPr lang="zh-CN" altLang="en-US" sz="36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烘托</a:t>
            </a:r>
            <a:endParaRPr lang="zh-CN" altLang="en-US" sz="36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0" name="矩形 8"/>
          <p:cNvSpPr/>
          <p:nvPr/>
        </p:nvSpPr>
        <p:spPr>
          <a:xfrm>
            <a:off x="1290955" y="5013325"/>
            <a:ext cx="7110413" cy="55403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梅花孤寂凄凉的境遇以及它的愁苦之情。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2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7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1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22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4" grpId="0" bldLvl="0" animBg="1"/>
      <p:bldP spid="11268" grpId="0" build="p"/>
      <p:bldP spid="1127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4101"/>
          <p:cNvSpPr txBox="1"/>
          <p:nvPr/>
        </p:nvSpPr>
        <p:spPr>
          <a:xfrm>
            <a:off x="250825" y="557213"/>
            <a:ext cx="8642350" cy="1208088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2.</a:t>
            </a:r>
            <a:r>
              <a:rPr kumimoji="0" lang="zh-CN" altLang="en-US" sz="30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这首词上阙写环境，下阙写品格。思考词人是怎样写品格，从哪里体现？</a:t>
            </a:r>
            <a:endParaRPr kumimoji="0" lang="zh-CN" altLang="en-US" sz="30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2291" name="矩形 6"/>
          <p:cNvSpPr/>
          <p:nvPr/>
        </p:nvSpPr>
        <p:spPr>
          <a:xfrm>
            <a:off x="979488" y="1989138"/>
            <a:ext cx="2376487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无意苦争春，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一任群芳妒。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355975" y="2163763"/>
            <a:ext cx="936625" cy="6032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3" name="矩形 9"/>
          <p:cNvSpPr/>
          <p:nvPr/>
        </p:nvSpPr>
        <p:spPr>
          <a:xfrm>
            <a:off x="4500563" y="2205038"/>
            <a:ext cx="1627187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孤傲高洁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4" name="矩形 11"/>
          <p:cNvSpPr/>
          <p:nvPr/>
        </p:nvSpPr>
        <p:spPr>
          <a:xfrm>
            <a:off x="968375" y="3213100"/>
            <a:ext cx="2376488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零落成泥辗作尘，只有香如故。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127250" y="5114925"/>
            <a:ext cx="936625" cy="6032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6" name="矩形 13"/>
          <p:cNvSpPr/>
          <p:nvPr/>
        </p:nvSpPr>
        <p:spPr>
          <a:xfrm>
            <a:off x="4500563" y="3643313"/>
            <a:ext cx="16271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矢志不渝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329" name="WordArt 69"/>
          <p:cNvSpPr>
            <a:spLocks noTextEdit="1"/>
          </p:cNvSpPr>
          <p:nvPr/>
        </p:nvSpPr>
        <p:spPr>
          <a:xfrm>
            <a:off x="976313" y="5040313"/>
            <a:ext cx="790575" cy="733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5338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chemeClr val="bg2"/>
              </a:extrusionClr>
            </a:sp3d>
          </a:bodyPr>
          <a:p>
            <a:pPr algn="ctr" eaLnBrk="0" hangingPunct="0"/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梅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330" name="WordArt 69"/>
          <p:cNvSpPr>
            <a:spLocks noTextEdit="1"/>
          </p:cNvSpPr>
          <p:nvPr/>
        </p:nvSpPr>
        <p:spPr>
          <a:xfrm>
            <a:off x="3303588" y="5040313"/>
            <a:ext cx="792162" cy="733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5338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chemeClr val="bg2"/>
              </a:extrusionClr>
            </a:sp3d>
          </a:bodyPr>
          <a:p>
            <a:pPr algn="ctr" eaLnBrk="0" hangingPunct="0"/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9" name="矩形 19"/>
          <p:cNvSpPr/>
          <p:nvPr/>
        </p:nvSpPr>
        <p:spPr>
          <a:xfrm>
            <a:off x="5768975" y="5127625"/>
            <a:ext cx="18319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托物言志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3355975" y="3603625"/>
            <a:ext cx="936625" cy="6032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4500563" y="5105400"/>
            <a:ext cx="935038" cy="6032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" grpId="0" bldLvl="0" animBg="1"/>
      <p:bldP spid="12293" grpId="0"/>
      <p:bldP spid="12294" grpId="0"/>
      <p:bldP spid="13" grpId="0" bldLvl="0" animBg="1"/>
      <p:bldP spid="12296" grpId="0"/>
      <p:bldP spid="12299" grpId="0"/>
      <p:bldP spid="22" grpId="0" bldLvl="0" animBg="1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Group 50"/>
          <p:cNvGraphicFramePr>
            <a:graphicFrameLocks noGrp="1"/>
          </p:cNvGraphicFramePr>
          <p:nvPr/>
        </p:nvGraphicFramePr>
        <p:xfrm>
          <a:off x="242888" y="609600"/>
          <a:ext cx="8640763" cy="562768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89074"/>
                <a:gridCol w="720006"/>
                <a:gridCol w="5031683"/>
              </a:tblGrid>
              <a:tr h="64805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卜算子</a:t>
                      </a:r>
                      <a:r>
                        <a:rPr kumimoji="0" lang="en-US" altLang="zh-CN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·</a:t>
                      </a:r>
                      <a:r>
                        <a:rPr kumimoji="0" lang="zh-CN" altLang="en-US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咏梅</a:t>
                      </a:r>
                      <a:endParaRPr kumimoji="0" lang="zh-CN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1" marR="91431" marT="45714" marB="45714" horzOverflow="overflow"/>
                </a:tc>
                <a:tc hMerge="1">
                  <a:tcPr/>
                </a:tc>
                <a:tc hMerge="1">
                  <a:tcPr/>
                </a:tc>
              </a:tr>
              <a:tr h="1968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驿外断桥边，</a:t>
                      </a:r>
                      <a:endParaRPr kumimoji="1" lang="zh-CN" altLang="en-US" sz="2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寂寞开无主。</a:t>
                      </a:r>
                      <a:endParaRPr kumimoji="1" lang="zh-CN" altLang="en-US" sz="2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已是黄昏独自愁，</a:t>
                      </a:r>
                      <a:endParaRPr kumimoji="1" lang="zh-CN" altLang="en-US" sz="2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更着风和雨。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1" marR="91431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环 境</a:t>
                      </a: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14" marB="45714" vert="eaVert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14" marB="45714" horzOverflow="overflow"/>
                </a:tc>
              </a:tr>
              <a:tr h="14153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无意苦争春，</a:t>
                      </a:r>
                      <a:endParaRPr kumimoji="1" lang="zh-CN" altLang="en-US" sz="2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一任群芳妒。</a:t>
                      </a:r>
                      <a:endParaRPr kumimoji="1" lang="zh-CN" altLang="en-US" sz="2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零落成泥辗作尘，</a:t>
                      </a:r>
                      <a:endParaRPr kumimoji="1" lang="zh-CN" altLang="en-US" sz="2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只有香如故。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1" marR="91431" marT="45714" marB="45714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品 格</a:t>
                      </a: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14" marB="45714" vert="eaVert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14" marB="45714" horzOverflow="overflow"/>
                </a:tc>
              </a:tr>
              <a:tr h="159535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14" marB="45714" horzOverflow="overflow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887788" y="1552575"/>
            <a:ext cx="4968875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（凄凉的境遇、愁苦之情）</a:t>
            </a:r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2600" b="1" dirty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zh-CN" altLang="en-US" sz="2600" b="1" dirty="0">
                <a:solidFill>
                  <a:srgbClr val="0000FF"/>
                </a:solidFill>
                <a:latin typeface="Arial" panose="020B0604020202020204" pitchFamily="34" charset="0"/>
              </a:rPr>
              <a:t>喻陆游一生艰难的政治处境和他所遭受的严酷的政治打击。</a:t>
            </a:r>
            <a:endParaRPr lang="zh-CN" altLang="en-US" sz="2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87788" y="3454400"/>
            <a:ext cx="4968875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600" b="1" dirty="0">
                <a:solidFill>
                  <a:srgbClr val="000000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600" b="1" dirty="0">
                <a:solidFill>
                  <a:srgbClr val="0000FF"/>
                </a:solidFill>
                <a:latin typeface="Arial" panose="020B0604020202020204" pitchFamily="34" charset="0"/>
              </a:rPr>
              <a:t>陆游不屑媚俗邀宠，有别于一般官僚政客们的傲岸性格。</a:t>
            </a:r>
            <a:endParaRPr lang="zh-CN" altLang="en-US" sz="2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79850" y="4783138"/>
            <a:ext cx="4976813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600" b="1" dirty="0">
                <a:solidFill>
                  <a:srgbClr val="000000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600" b="1" dirty="0">
                <a:solidFill>
                  <a:srgbClr val="0000FF"/>
                </a:solidFill>
                <a:latin typeface="Arial" panose="020B0604020202020204" pitchFamily="34" charset="0"/>
              </a:rPr>
              <a:t>陆游即便粉身碎骨也还要坚持四国理想、民族气节、君子操守的顽强意志</a:t>
            </a:r>
            <a:endParaRPr lang="zh-CN" altLang="en-US" sz="2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2988" y="3771900"/>
            <a:ext cx="720725" cy="503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15"/>
          <p:cNvGrpSpPr/>
          <p:nvPr/>
        </p:nvGrpSpPr>
        <p:grpSpPr>
          <a:xfrm>
            <a:off x="2627313" y="3213100"/>
            <a:ext cx="1157287" cy="830263"/>
            <a:chOff x="2627784" y="3192380"/>
            <a:chExt cx="1156982" cy="830997"/>
          </a:xfrm>
        </p:grpSpPr>
        <p:sp>
          <p:nvSpPr>
            <p:cNvPr id="14" name="圆角矩形标注 13"/>
            <p:cNvSpPr/>
            <p:nvPr/>
          </p:nvSpPr>
          <p:spPr>
            <a:xfrm>
              <a:off x="2627784" y="3247992"/>
              <a:ext cx="1152221" cy="719773"/>
            </a:xfrm>
            <a:prstGeom prst="wedgeRoundRectCallout">
              <a:avLst>
                <a:gd name="adj1" fmla="val -124559"/>
                <a:gd name="adj2" fmla="val 28240"/>
                <a:gd name="adj3" fmla="val 16667"/>
              </a:avLst>
            </a:prstGeom>
            <a:solidFill>
              <a:srgbClr val="FFFF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370" name="矩形 14"/>
            <p:cNvSpPr/>
            <p:nvPr/>
          </p:nvSpPr>
          <p:spPr>
            <a:xfrm>
              <a:off x="2640852" y="3192380"/>
              <a:ext cx="1143914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当权的投降派</a:t>
              </a:r>
              <a:endPara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 bldLvl="0" animBg="1"/>
      <p:bldP spid="12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矩形 12"/>
          <p:cNvSpPr/>
          <p:nvPr/>
        </p:nvSpPr>
        <p:spPr>
          <a:xfrm>
            <a:off x="276225" y="1790700"/>
            <a:ext cx="8662035" cy="3599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作者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以梅花自喻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，借梅花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孤高正直、操节自守、矢志不渝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的高尚品质，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抒发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自己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请缨无路、壮志难酬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的苦闷和炽热的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爱国情感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，其实也正是作者一生标格孤高，绝不与争宠邀媚、阿谀奉迎之徒为伍的品格和不畏谗毁、坚贞不渝的铮铮傲骨的真实写照。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8371" name="Group 19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58372" name="Picture 18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8373" name="文本框 2"/>
            <p:cNvSpPr txBox="1"/>
            <p:nvPr/>
          </p:nvSpPr>
          <p:spPr>
            <a:xfrm>
              <a:off x="476" y="509"/>
              <a:ext cx="10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-60960"/>
            <a:ext cx="9154795" cy="6321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6398" y="2332990"/>
            <a:ext cx="5669280" cy="2084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柳州市第八中学录制</a:t>
            </a: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2019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6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12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日</a:t>
            </a:r>
            <a:endParaRPr kumimoji="1" lang="zh-CN" altLang="en-US" sz="48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/>
      </p:transition>
    </mc:Choice>
    <mc:Fallback>
      <p:transition spd="slow">
        <p:zo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4780" y="1600200"/>
            <a:ext cx="8855075" cy="218376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这首词</a:t>
            </a:r>
            <a:r>
              <a:rPr lang="zh-CN" alt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以物喻人</a:t>
            </a:r>
            <a:r>
              <a:rPr lang="zh-CN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4000" b="1" dirty="0">
                <a:ln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借景抒情</a:t>
            </a:r>
            <a:r>
              <a:rPr lang="zh-CN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托物言志</a:t>
            </a: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，巧借饱受摧残，凌寒怒放的梅花，抒发自己决不与争宠邀媚，阿谀奉迎之徒为伍，不畏谗言和诋毁，不惧排挤和打压的坚贞高洁的情操。</a:t>
            </a:r>
            <a:endParaRPr lang="zh-CN" altLang="en-US" sz="3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8433" descr="梅花图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52400"/>
            <a:ext cx="457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18434"/>
          <p:cNvSpPr txBox="1"/>
          <p:nvPr/>
        </p:nvSpPr>
        <p:spPr>
          <a:xfrm>
            <a:off x="73025" y="133350"/>
            <a:ext cx="4427538" cy="65544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卜算子</a:t>
            </a:r>
            <a:r>
              <a:rPr lang="en-US" altLang="zh-CN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·</a:t>
            </a:r>
            <a:r>
              <a:rPr lang="zh-CN" altLang="en-US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咏梅</a:t>
            </a:r>
            <a:r>
              <a:rPr lang="en-US" altLang="zh-CN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(</a:t>
            </a:r>
            <a:r>
              <a:rPr lang="zh-CN" altLang="en-US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毛泽东</a:t>
            </a:r>
            <a:r>
              <a:rPr lang="en-US" altLang="zh-CN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)</a:t>
            </a:r>
            <a:endParaRPr lang="en-US" altLang="zh-CN" sz="3200" b="1">
              <a:solidFill>
                <a:srgbClr val="FF0066"/>
              </a:solidFill>
              <a:latin typeface="+mn-ea"/>
              <a:ea typeface="+mn-ea"/>
              <a:cs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        1961</a:t>
            </a:r>
            <a:r>
              <a:rPr lang="zh-CN" altLang="en-US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年</a:t>
            </a:r>
            <a:r>
              <a:rPr lang="en-US" altLang="zh-CN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12</a:t>
            </a:r>
            <a:r>
              <a:rPr lang="zh-CN" altLang="en-US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月</a:t>
            </a:r>
            <a:endParaRPr lang="zh-CN" altLang="en-US" sz="3200" b="1">
              <a:solidFill>
                <a:srgbClr val="FF0066"/>
              </a:solidFill>
              <a:latin typeface="+mn-ea"/>
              <a:ea typeface="+mn-ea"/>
              <a:cs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风雨送春归，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飞雪迎春到。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已是悬崖百丈冰，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犹有花枝俏。       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俏也不争春，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只把春来报。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待到山花烂漫时，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她在丛中笑。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0" y="48768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2400" dirty="0">
              <a:solidFill>
                <a:srgbClr val="FFCC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文本框 18434"/>
          <p:cNvSpPr txBox="1"/>
          <p:nvPr/>
        </p:nvSpPr>
        <p:spPr>
          <a:xfrm>
            <a:off x="73025" y="133350"/>
            <a:ext cx="4427538" cy="65544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卜算子</a:t>
            </a:r>
            <a:r>
              <a:rPr lang="en-US" altLang="zh-CN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·</a:t>
            </a:r>
            <a:r>
              <a:rPr lang="zh-CN" altLang="en-US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咏梅</a:t>
            </a:r>
            <a:r>
              <a:rPr lang="en-US" altLang="zh-CN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(</a:t>
            </a:r>
            <a:r>
              <a:rPr lang="zh-CN" altLang="en-US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毛泽东</a:t>
            </a:r>
            <a:r>
              <a:rPr lang="en-US" altLang="zh-CN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)</a:t>
            </a:r>
            <a:endParaRPr lang="en-US" altLang="zh-CN" sz="3200" b="1">
              <a:solidFill>
                <a:srgbClr val="FF0066"/>
              </a:solidFill>
              <a:latin typeface="+mn-ea"/>
              <a:ea typeface="+mn-ea"/>
              <a:cs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        1961</a:t>
            </a:r>
            <a:r>
              <a:rPr lang="zh-CN" altLang="en-US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年</a:t>
            </a:r>
            <a:r>
              <a:rPr lang="en-US" altLang="zh-CN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12</a:t>
            </a:r>
            <a:r>
              <a:rPr lang="zh-CN" altLang="en-US" sz="3200" b="1">
                <a:solidFill>
                  <a:srgbClr val="FF0066"/>
                </a:solidFill>
                <a:latin typeface="+mn-ea"/>
                <a:ea typeface="+mn-ea"/>
                <a:cs typeface="+mn-ea"/>
              </a:rPr>
              <a:t>月</a:t>
            </a:r>
            <a:endParaRPr lang="zh-CN" altLang="en-US" sz="3200" b="1">
              <a:solidFill>
                <a:srgbClr val="FF0066"/>
              </a:solidFill>
              <a:latin typeface="+mn-ea"/>
              <a:ea typeface="+mn-ea"/>
              <a:cs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风雨送春归，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飞雪迎春到。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已是悬崖百丈冰，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犹有花枝俏。       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俏也不争春，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只把春来报。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待到山花烂漫时，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她在丛中笑。</a:t>
            </a:r>
            <a:endParaRPr lang="zh-CN" altLang="en-US" sz="28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0" y="48768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2400" dirty="0">
              <a:solidFill>
                <a:srgbClr val="FFCC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19600" y="946150"/>
            <a:ext cx="3635375" cy="3877310"/>
          </a:xfrm>
          <a:solidFill>
            <a:schemeClr val="accent5"/>
          </a:solidFill>
        </p:spPr>
        <p:txBody>
          <a:bodyPr/>
          <a:p>
            <a:r>
              <a:rPr lang="zh-CN" altLang="en-US" sz="4000" b="1"/>
              <a:t>《卜算子·咏梅》是毛泽东</a:t>
            </a:r>
            <a:r>
              <a:rPr lang="zh-CN" altLang="en-US" sz="4000" b="1">
                <a:solidFill>
                  <a:srgbClr val="0000FF"/>
                </a:solidFill>
              </a:rPr>
              <a:t>读陆游同题词，</a:t>
            </a:r>
            <a:r>
              <a:rPr lang="zh-CN" altLang="en-US" sz="4000" b="1">
                <a:solidFill>
                  <a:srgbClr val="FF0000"/>
                </a:solidFill>
              </a:rPr>
              <a:t>反其意而作</a:t>
            </a:r>
            <a:r>
              <a:rPr lang="zh-CN" altLang="en-US" sz="4000" b="1">
                <a:solidFill>
                  <a:srgbClr val="0000FF"/>
                </a:solidFill>
              </a:rPr>
              <a:t>。</a:t>
            </a:r>
            <a:endParaRPr lang="zh-CN" altLang="en-US" sz="4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94535"/>
            <a:ext cx="8229600" cy="6101080"/>
          </a:xfrm>
        </p:spPr>
        <p:txBody>
          <a:bodyPr/>
          <a:p>
            <a:r>
              <a:rPr lang="zh-CN" altLang="en-US" sz="2800" b="1"/>
              <a:t>《卜算子·咏梅》是毛泽东</a:t>
            </a:r>
            <a:r>
              <a:rPr lang="zh-CN" altLang="en-US" sz="2800" b="1">
                <a:solidFill>
                  <a:srgbClr val="0000FF"/>
                </a:solidFill>
              </a:rPr>
              <a:t>读陆游同题词，反其意而作。</a:t>
            </a:r>
            <a:endParaRPr lang="zh-CN" altLang="en-US" sz="2800" b="1">
              <a:solidFill>
                <a:srgbClr val="0000FF"/>
              </a:solidFill>
            </a:endParaRPr>
          </a:p>
          <a:p>
            <a:endParaRPr lang="zh-CN" altLang="en-US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8775" y="1536065"/>
            <a:ext cx="8229600" cy="2180590"/>
          </a:xfrm>
          <a:solidFill>
            <a:schemeClr val="accent5"/>
          </a:solidFill>
        </p:spPr>
        <p:txBody>
          <a:bodyPr/>
          <a:p>
            <a:pPr marL="0" indent="0">
              <a:buNone/>
            </a:pPr>
            <a:endParaRPr lang="zh-CN" altLang="en-US" b="1">
              <a:solidFill>
                <a:srgbClr val="0000FF"/>
              </a:solidFill>
            </a:endParaRPr>
          </a:p>
          <a:p>
            <a:r>
              <a:rPr lang="zh-CN" altLang="en-US" b="1">
                <a:solidFill>
                  <a:srgbClr val="0000FF"/>
                </a:solidFill>
              </a:rPr>
              <a:t> </a:t>
            </a:r>
            <a:r>
              <a:rPr lang="zh-CN" altLang="en-US" b="1"/>
              <a:t>写</a:t>
            </a:r>
            <a:r>
              <a:rPr lang="zh-CN" altLang="en-US" sz="3600" b="1">
                <a:solidFill>
                  <a:srgbClr val="FF0000"/>
                </a:solidFill>
              </a:rPr>
              <a:t>梅花的美丽、积极、坚贞，</a:t>
            </a:r>
            <a:r>
              <a:rPr lang="zh-CN" altLang="en-US" b="1"/>
              <a:t>不是愁而是笑，不是孤傲而是具有新时代革命者的操守与傲骨。</a:t>
            </a:r>
            <a:endParaRPr lang="zh-CN" altLang="en-US" b="1"/>
          </a:p>
          <a:p>
            <a:pPr marL="0" indent="0">
              <a:buNone/>
            </a:pP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>
            <a:off x="1258888" y="2378075"/>
            <a:ext cx="6651625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sym typeface="Arial" panose="020B0604020202020204" pitchFamily="34" charset="0"/>
              </a:rPr>
              <a:t>能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准确、流畅、有感情</a:t>
            </a:r>
            <a:r>
              <a:rPr lang="zh-CN" altLang="en-US" sz="2800" b="1" dirty="0">
                <a:latin typeface="宋体" panose="02010600030101010101" pitchFamily="2" charset="-122"/>
                <a:sym typeface="Arial" panose="020B0604020202020204" pitchFamily="34" charset="0"/>
              </a:rPr>
              <a:t>的朗读。</a:t>
            </a:r>
            <a:endParaRPr lang="zh-CN" altLang="en-US" sz="2800" b="1" dirty="0"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sym typeface="Arial" panose="020B0604020202020204" pitchFamily="34" charset="0"/>
              </a:rPr>
              <a:t>2.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品读</a:t>
            </a:r>
            <a:r>
              <a:rPr lang="zh-CN" altLang="en-US" sz="2800" b="1" dirty="0">
                <a:latin typeface="宋体" panose="02010600030101010101" pitchFamily="2" charset="-122"/>
                <a:sym typeface="Arial" panose="020B0604020202020204" pitchFamily="34" charset="0"/>
              </a:rPr>
              <a:t>诗句，体会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作者感情</a:t>
            </a:r>
            <a:r>
              <a:rPr lang="zh-CN" altLang="en-US" sz="2800" b="1" dirty="0">
                <a:latin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2800" b="1" dirty="0"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099" name="Group 19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4100" name="Picture 18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1" name="文本框 2"/>
            <p:cNvSpPr txBox="1"/>
            <p:nvPr/>
          </p:nvSpPr>
          <p:spPr>
            <a:xfrm>
              <a:off x="476" y="509"/>
              <a:ext cx="108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学习目标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charRg st="17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17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charRg st="17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645" y="214630"/>
            <a:ext cx="8229600" cy="6101080"/>
          </a:xfrm>
          <a:solidFill>
            <a:schemeClr val="accent5"/>
          </a:solidFill>
        </p:spPr>
        <p:txBody>
          <a:bodyPr/>
          <a:p>
            <a:pPr marL="0" indent="0">
              <a:buNone/>
            </a:pPr>
            <a:endParaRPr lang="zh-CN" altLang="en-US" sz="2800" b="1"/>
          </a:p>
          <a:p>
            <a:r>
              <a:rPr lang="zh-CN" altLang="en-US" sz="2800" b="1"/>
              <a:t>当时正值我国遭受三年自然灾害，原苏联领导人有挑起中苏论战，对中国施加政治上的、经济上的、军事上的压力，内忧外困，共和国受到了严峻的考验。</a:t>
            </a:r>
            <a:endParaRPr lang="zh-CN" altLang="en-US" sz="2800" b="1"/>
          </a:p>
          <a:p>
            <a:r>
              <a:rPr lang="zh-CN" altLang="en-US" sz="3600" b="1">
                <a:solidFill>
                  <a:srgbClr val="FF0000"/>
                </a:solidFill>
              </a:rPr>
              <a:t>“已是悬崖百丈冰”</a:t>
            </a:r>
            <a:r>
              <a:rPr lang="zh-CN" altLang="en-US" sz="2800" b="1"/>
              <a:t>正是</a:t>
            </a:r>
            <a:r>
              <a:rPr lang="zh-CN" altLang="en-US" sz="3600" b="1">
                <a:solidFill>
                  <a:srgbClr val="0000FF"/>
                </a:solidFill>
              </a:rPr>
              <a:t>当时政治环境</a:t>
            </a:r>
            <a:r>
              <a:rPr lang="zh-CN" altLang="en-US" sz="2800" b="1"/>
              <a:t>的象征。作为中国共产党的领袖毛泽东，写这首词本是</a:t>
            </a:r>
            <a:r>
              <a:rPr lang="zh-CN" altLang="en-US" sz="2800" b="1">
                <a:solidFill>
                  <a:srgbClr val="0000FF"/>
                </a:solidFill>
              </a:rPr>
              <a:t>托梅寄志，表明中国共产党人的决心，在险恶的环境下决不屈服，勇敢地迎接挑战，直到取得最后胜利。</a:t>
            </a:r>
            <a:r>
              <a:rPr lang="zh-CN" altLang="en-US" sz="2800" b="1"/>
              <a:t>虽然“已是悬崖百丈冰”，但</a:t>
            </a:r>
            <a:r>
              <a:rPr lang="zh-CN" altLang="en-US" sz="4000" b="1">
                <a:solidFill>
                  <a:srgbClr val="FF0000"/>
                </a:solidFill>
              </a:rPr>
              <a:t>“犹有花枝俏”</a:t>
            </a:r>
            <a:r>
              <a:rPr lang="zh-CN" altLang="en-US" sz="2800" b="1"/>
              <a:t>--中国共产党就是傲霜斗雪的梅花。就是那俏丽的“花枝”。</a:t>
            </a:r>
            <a:endParaRPr lang="zh-CN" altLang="en-US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3796665"/>
          </a:xfrm>
          <a:solidFill>
            <a:schemeClr val="accent5"/>
          </a:solidFill>
        </p:spPr>
        <p:txBody>
          <a:bodyPr/>
          <a:p>
            <a:r>
              <a:rPr lang="zh-CN" altLang="en-US" b="1"/>
              <a:t>下片，作者</a:t>
            </a:r>
            <a:r>
              <a:rPr lang="zh-CN" altLang="en-US" b="1">
                <a:solidFill>
                  <a:srgbClr val="FF0000"/>
                </a:solidFill>
              </a:rPr>
              <a:t>把梅花喻为报春的使者</a:t>
            </a:r>
            <a:r>
              <a:rPr lang="zh-CN" altLang="en-US" b="1"/>
              <a:t>，进一步热情礼赞。英国诗人雪莱在《西风颂》中唱到：“严冬已经来临，春天还会遥远吗？”严冬中怒放的梅花，正是报春的最早使者，</a:t>
            </a:r>
            <a:r>
              <a:rPr lang="zh-CN" altLang="en-US" b="1">
                <a:solidFill>
                  <a:srgbClr val="0000FF"/>
                </a:solidFill>
              </a:rPr>
              <a:t>“俏也不争春，只把春来报”，</a:t>
            </a:r>
            <a:r>
              <a:rPr lang="zh-CN" altLang="en-US" b="1"/>
              <a:t>这种</a:t>
            </a:r>
            <a:r>
              <a:rPr lang="zh-CN" altLang="en-US" b="1">
                <a:solidFill>
                  <a:srgbClr val="FF0000"/>
                </a:solidFill>
              </a:rPr>
              <a:t>无私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无</a:t>
            </a:r>
            <a:r>
              <a:rPr lang="zh-CN" altLang="en-US" b="1">
                <a:solidFill>
                  <a:srgbClr val="FF0000"/>
                </a:solidFill>
              </a:rPr>
              <a:t>欲</a:t>
            </a:r>
            <a:r>
              <a:rPr lang="zh-CN" altLang="en-US" b="1"/>
              <a:t>的品性，使梅花的形象更为丰满。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2095" y="274955"/>
            <a:ext cx="8435340" cy="6247765"/>
          </a:xfrm>
          <a:solidFill>
            <a:schemeClr val="accent5"/>
          </a:solidFill>
        </p:spPr>
        <p:txBody>
          <a:bodyPr/>
          <a:p>
            <a:r>
              <a:rPr lang="zh-CN" altLang="en-US" sz="2400" b="1"/>
              <a:t>最后，词人以</a:t>
            </a:r>
            <a:r>
              <a:rPr lang="zh-CN" altLang="en-US" sz="2800" b="1">
                <a:solidFill>
                  <a:srgbClr val="FF0000"/>
                </a:solidFill>
              </a:rPr>
              <a:t>“待到山花烂漫时，她在丛中笑”</a:t>
            </a:r>
            <a:r>
              <a:rPr lang="zh-CN" altLang="en-US" sz="2400" b="1"/>
              <a:t>作结，将词的境界推向更高一层。春天来临了，人间充满了柔和温暖的气息，悬崖上终于山花烂漫，一片绚丽。梅花以自己的赤诚迎来了灿烂的春天。此时，原来一枝独秀，傲然挺拔的梅花，没有丝毫的妒意，却很欣慰安祥地隐于烂漫的春色之中。</a:t>
            </a:r>
            <a:endParaRPr lang="zh-CN" altLang="en-US" sz="2400" b="1"/>
          </a:p>
          <a:p>
            <a:r>
              <a:rPr lang="zh-CN" altLang="en-US" sz="2800" b="1">
                <a:solidFill>
                  <a:srgbClr val="FF0000"/>
                </a:solidFill>
              </a:rPr>
              <a:t>“丛中笑”三字，</a:t>
            </a:r>
            <a:r>
              <a:rPr lang="zh-CN" altLang="en-US" sz="2400" b="1"/>
              <a:t>以传神之笔</a:t>
            </a:r>
            <a:r>
              <a:rPr lang="zh-CN" altLang="en-US" sz="2800" b="1">
                <a:solidFill>
                  <a:srgbClr val="0000FF"/>
                </a:solidFill>
              </a:rPr>
              <a:t>写出了梅花与山花共享春光的喜悦，</a:t>
            </a:r>
            <a:r>
              <a:rPr lang="zh-CN" altLang="en-US" sz="2400" b="1"/>
              <a:t>特别是“笑”字，写出了梅花的神韵--既谦逊脱俗、又豁达大度的精神风采，极大升华了词的艺术境界。</a:t>
            </a:r>
            <a:endParaRPr lang="zh-CN" altLang="en-US" sz="2400" b="1"/>
          </a:p>
          <a:p>
            <a:r>
              <a:rPr lang="zh-CN" altLang="en-US" sz="2400" b="1"/>
              <a:t>在陆游的原词中，梅花是遭“群芳妒”的，与众花是对立的，且</a:t>
            </a:r>
            <a:r>
              <a:rPr lang="zh-CN" altLang="en-US" sz="2400" b="1">
                <a:solidFill>
                  <a:srgbClr val="FF0000"/>
                </a:solidFill>
              </a:rPr>
              <a:t>以“香如故”自命清高，表现了他孤芳自赏、离群索居的情绪。</a:t>
            </a:r>
            <a:r>
              <a:rPr lang="zh-CN" altLang="en-US" sz="2400" b="1"/>
              <a:t>毛泽东此词的结尾，突出梅花“丛中笑”的风度，从自喻的角度看，内含是他的人格志趣的外化物；再进一步引申，则表现了共产党人斗争在前，享受在后的崇高美德和奉献精神。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7500" y="460375"/>
            <a:ext cx="8393430" cy="4526280"/>
          </a:xfrm>
          <a:solidFill>
            <a:schemeClr val="accent5"/>
          </a:solidFill>
        </p:spPr>
        <p:txBody>
          <a:bodyPr/>
          <a:p>
            <a:r>
              <a:rPr lang="zh-CN" altLang="en-US" b="1"/>
              <a:t>咏梅词，结构精致和谐，在塑造梅花形象时，上片重点写背景，以背景反衬对象，使梅花具有铮铮铁骨和挑战精神；</a:t>
            </a:r>
            <a:endParaRPr lang="zh-CN" altLang="en-US" b="1"/>
          </a:p>
          <a:p>
            <a:r>
              <a:rPr lang="zh-CN" altLang="en-US" b="1"/>
              <a:t>下片则浓墨重彩写对象，突出梅花甘愿隐于百花之中的情操，使梅花具有明媚开朗至刚无欲的品格。</a:t>
            </a:r>
            <a:r>
              <a:rPr lang="zh-CN" altLang="en-US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一个“俏”字，</a:t>
            </a:r>
            <a:r>
              <a:rPr lang="zh-CN" altLang="en-US" b="1"/>
              <a:t>成为过渡的桥梁，使词的境界浑然天成。自有咏梅诗词以来，毛泽东的这首词是前无古人的。 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-60960"/>
            <a:ext cx="9154795" cy="6321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6398" y="2332990"/>
            <a:ext cx="5669280" cy="2084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柳州市第八中学录制</a:t>
            </a: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2019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6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12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日</a:t>
            </a:r>
            <a:endParaRPr kumimoji="1" lang="zh-CN" altLang="en-US" sz="48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/>
      </p:transition>
    </mc:Choice>
    <mc:Fallback>
      <p:transition spd="slow">
        <p:zo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4" descr="http://a2.att.hudong.com/08/64/013000006544081291346411811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836613"/>
            <a:ext cx="6985000" cy="446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TextBox 3"/>
          <p:cNvSpPr txBox="1"/>
          <p:nvPr/>
        </p:nvSpPr>
        <p:spPr>
          <a:xfrm>
            <a:off x="2843213" y="5373688"/>
            <a:ext cx="38163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卜算子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咏梅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9" descr="20061001_4bc669137a98c1d47f3b685859dcacdd"/>
          <p:cNvPicPr>
            <a:picLocks noChangeAspect="1"/>
          </p:cNvPicPr>
          <p:nvPr/>
        </p:nvPicPr>
        <p:blipFill>
          <a:blip r:embed="rId1"/>
          <a:srcRect b="5193"/>
          <a:stretch>
            <a:fillRect/>
          </a:stretch>
        </p:blipFill>
        <p:spPr>
          <a:xfrm>
            <a:off x="906463" y="1162050"/>
            <a:ext cx="7331075" cy="5121275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49155" name="矩形 20"/>
          <p:cNvSpPr/>
          <p:nvPr/>
        </p:nvSpPr>
        <p:spPr>
          <a:xfrm>
            <a:off x="4932363" y="5297488"/>
            <a:ext cx="306863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</a:rPr>
              <a:t>梅花香自苦寒来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grpSp>
        <p:nvGrpSpPr>
          <p:cNvPr id="49156" name="Group 19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49157" name="Picture 18" descr="未标题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58" name="文本框 2"/>
            <p:cNvSpPr txBox="1"/>
            <p:nvPr/>
          </p:nvSpPr>
          <p:spPr>
            <a:xfrm>
              <a:off x="476" y="509"/>
              <a:ext cx="10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新课导入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Picture 7" descr="20061001_0159e07570ebcbdda82d2cf4114302b1"/>
          <p:cNvPicPr>
            <a:picLocks noChangeAspect="1"/>
          </p:cNvPicPr>
          <p:nvPr/>
        </p:nvPicPr>
        <p:blipFill>
          <a:blip r:embed="rId1"/>
          <a:srcRect b="7428"/>
          <a:stretch>
            <a:fillRect/>
          </a:stretch>
        </p:blipFill>
        <p:spPr>
          <a:xfrm>
            <a:off x="1016000" y="638175"/>
            <a:ext cx="7112000" cy="4865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矩形 2"/>
          <p:cNvSpPr/>
          <p:nvPr/>
        </p:nvSpPr>
        <p:spPr>
          <a:xfrm>
            <a:off x="1152525" y="5607050"/>
            <a:ext cx="6838950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</a:rPr>
              <a:t>只有梅花吹不尽，依然新白抱新红。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Picture 10" descr="4_xdtPWdurSH4o"/>
          <p:cNvPicPr>
            <a:picLocks noChangeAspect="1"/>
          </p:cNvPicPr>
          <p:nvPr/>
        </p:nvPicPr>
        <p:blipFill>
          <a:blip r:embed="rId1"/>
          <a:srcRect t="7172"/>
          <a:stretch>
            <a:fillRect/>
          </a:stretch>
        </p:blipFill>
        <p:spPr>
          <a:xfrm>
            <a:off x="684213" y="650875"/>
            <a:ext cx="7920037" cy="5080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51203" name="矩形 6"/>
          <p:cNvSpPr/>
          <p:nvPr/>
        </p:nvSpPr>
        <p:spPr>
          <a:xfrm>
            <a:off x="1152525" y="5715000"/>
            <a:ext cx="6838950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</a:rPr>
              <a:t>向来冰雪凝严地，力斡春回竟是谁？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14"/>
          <p:cNvSpPr/>
          <p:nvPr/>
        </p:nvSpPr>
        <p:spPr>
          <a:xfrm>
            <a:off x="305118" y="1623378"/>
            <a:ext cx="5630862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lang="zh-CN" altLang="en-US" sz="2800" b="1" u="sng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陆游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，字务观，</a:t>
            </a:r>
            <a:r>
              <a:rPr lang="zh-CN" altLang="en-US" sz="2800" b="1" dirty="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号放翁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南宋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杰出的爱国词人。一生志在恢复中原，因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“喜论恢复”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受到投降派忌恨，受人排挤</a:t>
            </a: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结果被黜免，回乡闲居至死。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52227" name="Group 19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52229" name="Picture 18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30" name="文本框 2"/>
            <p:cNvSpPr txBox="1"/>
            <p:nvPr/>
          </p:nvSpPr>
          <p:spPr>
            <a:xfrm>
              <a:off x="476" y="509"/>
              <a:ext cx="10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走近作者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021" y="2138141"/>
            <a:ext cx="2485290" cy="318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3250" name="Group 19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53256" name="Picture 18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257" name="文本框 2"/>
            <p:cNvSpPr txBox="1"/>
            <p:nvPr/>
          </p:nvSpPr>
          <p:spPr>
            <a:xfrm>
              <a:off x="476" y="509"/>
              <a:ext cx="10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整体感知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3251" name="Picture 2" descr="http://a1.att.hudong.com/34/25/19300001382667132444250282816_950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3" y="1601788"/>
            <a:ext cx="4752975" cy="362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矩形 13"/>
          <p:cNvSpPr/>
          <p:nvPr/>
        </p:nvSpPr>
        <p:spPr>
          <a:xfrm>
            <a:off x="3084513" y="5300663"/>
            <a:ext cx="37909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卜算子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·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咏梅（朗读）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4274" name="Group 19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54280" name="Picture 18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81" name="文本框 2"/>
            <p:cNvSpPr txBox="1"/>
            <p:nvPr/>
          </p:nvSpPr>
          <p:spPr>
            <a:xfrm>
              <a:off x="476" y="509"/>
              <a:ext cx="10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品析诗文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文本框 4101"/>
          <p:cNvSpPr txBox="1"/>
          <p:nvPr/>
        </p:nvSpPr>
        <p:spPr>
          <a:xfrm>
            <a:off x="250825" y="1674813"/>
            <a:ext cx="8642350" cy="10160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1.</a:t>
            </a:r>
            <a:r>
              <a:rPr kumimoji="0" lang="zh-CN" altLang="en-US" sz="30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这首词上阙写环境，下阙写品格。思考词人是怎样描写环境，有什么目的？</a:t>
            </a:r>
            <a:endParaRPr kumimoji="0" lang="zh-CN" altLang="en-US" sz="30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875463" y="742950"/>
            <a:ext cx="1009650" cy="584200"/>
          </a:xfrm>
          <a:prstGeom prst="rect">
            <a:avLst/>
          </a:prstGeom>
          <a:noFill/>
          <a:ln w="76200" cmpd="tri">
            <a:solidFill>
              <a:schemeClr val="accent3">
                <a:lumMod val="75000"/>
              </a:schemeClr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上阙</a:t>
            </a:r>
            <a:endParaRPr kumimoji="0" lang="zh-CN" altLang="en-US" sz="32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4277" name="WordArt 69"/>
          <p:cNvSpPr>
            <a:spLocks noTextEdit="1"/>
          </p:cNvSpPr>
          <p:nvPr/>
        </p:nvSpPr>
        <p:spPr>
          <a:xfrm>
            <a:off x="1462088" y="3844925"/>
            <a:ext cx="1670050" cy="877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5338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chemeClr val="bg2"/>
              </a:extrusionClr>
            </a:sp3d>
          </a:bodyPr>
          <a:p>
            <a:pPr algn="ctr" eaLnBrk="0" hangingPunct="0"/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意象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6" name="矩形 2"/>
          <p:cNvSpPr/>
          <p:nvPr/>
        </p:nvSpPr>
        <p:spPr>
          <a:xfrm>
            <a:off x="5218113" y="2906713"/>
            <a:ext cx="1730375" cy="27543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梅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驿外断桥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黄昏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风、雨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3635375" y="3983038"/>
            <a:ext cx="936625" cy="60166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charRg st="2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charRg st="7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charRg st="1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  <p:bldP spid="4" grpId="0" bldLvl="0" animBg="1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16016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 语文PPT课件资料店 ">
  <a:themeElements>
    <a:clrScheme name=" 语文PPT课件资料店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 语文PPT课件资料店 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 语文PPT课件资料店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1938</Words>
  <Application>WPS 演示</Application>
  <PresentationFormat>全屏显示(4:3)</PresentationFormat>
  <Paragraphs>168</Paragraphs>
  <Slides>24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黑体</vt:lpstr>
      <vt:lpstr>楷体</vt:lpstr>
      <vt:lpstr>华文中宋</vt:lpstr>
      <vt:lpstr>Arial Unicode MS</vt:lpstr>
      <vt:lpstr>华文行楷</vt:lpstr>
      <vt:lpstr>Times New Roman</vt:lpstr>
      <vt:lpstr>华文新魏</vt:lpstr>
      <vt:lpstr>华文楷体</vt:lpstr>
      <vt:lpstr>仿宋</vt:lpstr>
      <vt:lpstr> 语文PPT课件资料店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语文PPT课件资料店</dc:creator>
  <cp:lastModifiedBy>   จุ๊บ</cp:lastModifiedBy>
  <cp:revision>190</cp:revision>
  <dcterms:created xsi:type="dcterms:W3CDTF">2018-02-04T11:13:00Z</dcterms:created>
  <dcterms:modified xsi:type="dcterms:W3CDTF">2019-06-10T09:10:36Z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