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24"/>
  </p:handoutMasterIdLst>
  <p:sldIdLst>
    <p:sldId id="295" r:id="rId3"/>
    <p:sldId id="258" r:id="rId4"/>
    <p:sldId id="297" r:id="rId6"/>
    <p:sldId id="264" r:id="rId7"/>
    <p:sldId id="302" r:id="rId8"/>
    <p:sldId id="298" r:id="rId9"/>
    <p:sldId id="299" r:id="rId10"/>
    <p:sldId id="314" r:id="rId11"/>
    <p:sldId id="307" r:id="rId12"/>
    <p:sldId id="310" r:id="rId13"/>
    <p:sldId id="311" r:id="rId14"/>
    <p:sldId id="312" r:id="rId15"/>
    <p:sldId id="313" r:id="rId16"/>
    <p:sldId id="301" r:id="rId17"/>
    <p:sldId id="305" r:id="rId18"/>
    <p:sldId id="306" r:id="rId19"/>
    <p:sldId id="259" r:id="rId20"/>
    <p:sldId id="260" r:id="rId21"/>
    <p:sldId id="261" r:id="rId22"/>
    <p:sldId id="317" r:id="rId2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216"/>
      </p:cViewPr>
      <p:guideLst>
        <p:guide orient="horz" pos="211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B4C29B4A-6FB2-4720-A69D-4AED572749B8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/>
            </a:lvl1pPr>
          </a:lstStyle>
          <a:p>
            <a:endParaRPr lang="en-US" altLang="zh-CN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/>
            </a:lvl1pPr>
          </a:lstStyle>
          <a:p>
            <a:endParaRPr lang="en-US" altLang="zh-CN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fld id="{6AA800C7-F171-4119-814A-FAA0ED6FE03F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46B3566F-F2B9-489B-B0AC-BA5AE9AAC637}" type="slidenum">
              <a:rPr lang="en-US" altLang="zh-CN"/>
            </a:fld>
            <a:endParaRPr lang="en-US" altLang="zh-CN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89B87399-43F5-42C9-9F87-9D665F4E2FE3}" type="slidenum">
              <a:rPr lang="en-US" altLang="zh-CN"/>
            </a:fld>
            <a:endParaRPr lang="en-US" altLang="zh-CN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76C95228-287F-4D9E-A71E-69D84D1F5E37}" type="slidenum">
              <a:rPr lang="en-US" altLang="zh-CN"/>
            </a:fld>
            <a:endParaRPr lang="en-US" altLang="zh-CN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49E21704-60B4-42B9-92A4-C30B6A64F88D}" type="slidenum">
              <a:rPr lang="en-US" altLang="zh-CN"/>
            </a:fld>
            <a:endParaRPr lang="en-US" altLang="zh-CN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fld id="{2BA1FC39-CFF4-4EA1-A064-E5E5970D6CA0}" type="slidenum">
              <a:rPr lang="en-US" altLang="zh-CN"/>
            </a:fld>
            <a:endParaRPr lang="en-US" altLang="zh-CN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449519-402F-4ECC-8D69-B142C67801EA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1A602-7727-42CB-BC7F-9DD1A1A2753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72327D-E316-4A55-9911-BAD630C1422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00A745-5724-4523-B3D6-A2386622BA7F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0C8E9-89CA-41EF-81F1-344A7D0C689B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55654-DDBA-4FEE-B143-65C5EFBCA1AD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84C052-1075-426D-AAE3-83FFBC35C60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7644C-7A1E-480E-A18A-C74C949FF5B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2A92B-CD56-4674-BE7A-4BDF6B439B19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74065-EB19-423F-B24A-849C04740AF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8C607-7631-4193-9B36-9D8A953AA7A4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tile tx="0" ty="0" sx="100000" sy="100000" flip="none" algn="b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 smtClean="0"/>
              <a:t> </a:t>
            </a:r>
            <a:r>
              <a:rPr lang="zh-CN" altLang="en-US" smtClean="0"/>
              <a:t>语文</a:t>
            </a:r>
            <a:r>
              <a:rPr lang="en-US" altLang="zh-CN" smtClean="0"/>
              <a:t>PPT</a:t>
            </a:r>
            <a:r>
              <a:rPr lang="zh-CN" altLang="en-US" smtClean="0"/>
              <a:t>课件资料店 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282A6A21-CBCD-4081-8C64-8C0614EB044B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片头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75565" y="-76835"/>
            <a:ext cx="9210675" cy="7078980"/>
          </a:xfrm>
          <a:prstGeom prst="rect">
            <a:avLst/>
          </a:prstGeom>
        </p:spPr>
      </p:pic>
      <p:sp>
        <p:nvSpPr>
          <p:cNvPr id="9219" name="文本框 3"/>
          <p:cNvSpPr txBox="1"/>
          <p:nvPr/>
        </p:nvSpPr>
        <p:spPr>
          <a:xfrm>
            <a:off x="353378" y="528082"/>
            <a:ext cx="6150769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zh-CN" sz="2800" b="1" dirty="0">
                <a:latin typeface="微软雅黑" panose="020B0503020204020204" charset="-122"/>
                <a:ea typeface="微软雅黑" panose="020B0503020204020204" charset="-122"/>
              </a:rPr>
              <a:t>教材版本：人教版八年级下册</a:t>
            </a:r>
            <a:endParaRPr lang="zh-CN" altLang="zh-CN" sz="28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220" name="文本框 4"/>
          <p:cNvSpPr txBox="1"/>
          <p:nvPr/>
        </p:nvSpPr>
        <p:spPr>
          <a:xfrm>
            <a:off x="1580277" y="1799670"/>
            <a:ext cx="5787628" cy="5530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zh-CN" sz="3000" b="1" dirty="0">
                <a:latin typeface="微软雅黑" panose="020B0503020204020204" charset="-122"/>
                <a:ea typeface="微软雅黑" panose="020B0503020204020204" charset="-122"/>
              </a:rPr>
              <a:t>录课单元：第一单元</a:t>
            </a:r>
            <a:endParaRPr lang="zh-CN" altLang="zh-CN" sz="30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221" name="文本框 5"/>
          <p:cNvSpPr txBox="1"/>
          <p:nvPr/>
        </p:nvSpPr>
        <p:spPr>
          <a:xfrm>
            <a:off x="2270125" y="3446780"/>
            <a:ext cx="4519295" cy="7067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口语交际</a:t>
            </a:r>
            <a:r>
              <a:rPr lang="zh-CN" altLang="en-US" sz="40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《</a:t>
            </a:r>
            <a:r>
              <a:rPr lang="zh-CN" altLang="en-US" sz="40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应 对</a:t>
            </a:r>
            <a:r>
              <a:rPr lang="zh-CN" altLang="en-US" sz="4000" b="1" dirty="0">
                <a:latin typeface="微软雅黑" panose="020B0503020204020204" charset="-122"/>
                <a:ea typeface="微软雅黑" panose="020B0503020204020204" charset="-122"/>
              </a:rPr>
              <a:t>》</a:t>
            </a:r>
            <a:endParaRPr lang="zh-CN" altLang="en-US" sz="40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222" name="文本框 6"/>
          <p:cNvSpPr txBox="1"/>
          <p:nvPr/>
        </p:nvSpPr>
        <p:spPr>
          <a:xfrm>
            <a:off x="5079206" y="5361623"/>
            <a:ext cx="3571875" cy="460375"/>
          </a:xfrm>
          <a:prstGeom prst="rect">
            <a:avLst/>
          </a:prstGeom>
          <a:noFill/>
          <a:ln w="952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zh-CN" sz="2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执教教师：邓洪文</a:t>
            </a:r>
            <a:endParaRPr lang="zh-CN" altLang="zh-CN" sz="2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内容占位符 2"/>
          <p:cNvSpPr>
            <a:spLocks noGrp="1"/>
          </p:cNvSpPr>
          <p:nvPr>
            <p:ph idx="1"/>
          </p:nvPr>
        </p:nvSpPr>
        <p:spPr>
          <a:xfrm>
            <a:off x="45720" y="302895"/>
            <a:ext cx="9184005" cy="57365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t"/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3、唐伯虎为一老妇祝寿，儿女欢天喜地，恭请唐伯虎为之写祝词：伯虎也不推辞，提笔写到：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“这个女人不是人”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，一言既出，老妇脸现怒色。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“九天仙女下凡尘”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，由怒变喜。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“生儿个个都是贼”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儿女皆惊，恨上心头。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“偷来蟠桃献至亲”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结语一出，众人欢娱。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真是一波三折，充满机变，令人叹为观止。 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 spd="med"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内容占位符 2"/>
          <p:cNvSpPr>
            <a:spLocks noGrp="1"/>
          </p:cNvSpPr>
          <p:nvPr>
            <p:ph idx="1"/>
          </p:nvPr>
        </p:nvSpPr>
        <p:spPr>
          <a:xfrm>
            <a:off x="45720" y="302895"/>
            <a:ext cx="9184005" cy="57365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t"/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3、唐伯虎为一老妇祝寿，儿女欢天喜地，恭请唐伯虎为之写祝词：伯虎也不推辞，提笔写到：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“这个女人不是人”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，一言既出，老妇脸现怒色。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“九天仙女下凡尘”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，由怒变喜。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“生儿个个都是贼”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儿女皆惊，恨上心头。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“偷来蟠桃献至亲”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结语一出，众人欢娱。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真是一波三折，充满机变，令人叹为观止。 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 spd="med">
    <p:circl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内容占位符 2"/>
          <p:cNvSpPr>
            <a:spLocks noGrp="1"/>
          </p:cNvSpPr>
          <p:nvPr>
            <p:ph idx="1"/>
          </p:nvPr>
        </p:nvSpPr>
        <p:spPr>
          <a:xfrm>
            <a:off x="45720" y="302895"/>
            <a:ext cx="9184005" cy="57365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t"/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3、唐伯虎为一老妇祝寿，儿女欢天喜地，恭请唐伯虎为之写祝词：伯虎也不推辞，提笔写到：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“这个女人不是人”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，一言既出，老妇脸现怒色。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“九天仙女下凡尘”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，由怒变喜。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“生儿个个都是贼”，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儿女皆惊，恨上心头。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“偷来蟠桃献至亲”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结语一出，众人欢娱。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真是一波三折，充满机变，令人叹为观止。 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 spd="med">
    <p:circl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内容占位符 2"/>
          <p:cNvSpPr>
            <a:spLocks noGrp="1"/>
          </p:cNvSpPr>
          <p:nvPr>
            <p:ph idx="1"/>
          </p:nvPr>
        </p:nvSpPr>
        <p:spPr>
          <a:xfrm>
            <a:off x="45720" y="302895"/>
            <a:ext cx="9184005" cy="57365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t"/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3、唐伯虎为一老妇祝寿，儿女欢天喜地，恭请唐伯虎为之写祝词：伯虎也不推辞，提笔写到：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“这个女人不是人”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，一言既出，老妇脸现怒色。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“九天仙女下凡尘”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，由怒变喜。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“生儿个个都是贼”，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儿女皆惊，恨上心头。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“偷来蟠桃献至亲”，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结语一出，众人欢娱。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真是一波三折，充满机变，令人叹为观止。 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 spd="med">
    <p:circl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内容占位符 2"/>
          <p:cNvSpPr>
            <a:spLocks noGrp="1"/>
          </p:cNvSpPr>
          <p:nvPr>
            <p:ph idx="1"/>
          </p:nvPr>
        </p:nvSpPr>
        <p:spPr>
          <a:xfrm>
            <a:off x="-26987" y="895350"/>
            <a:ext cx="9158287" cy="5991225"/>
          </a:xfrm>
        </p:spPr>
        <p:txBody>
          <a:bodyPr anchor="t"/>
          <a:p>
            <a:pPr marL="0" indent="0">
              <a:buNone/>
            </a:pPr>
            <a:r>
              <a:rPr lang="en-US" altLang="zh-CN" sz="4000" b="1"/>
              <a:t>       </a:t>
            </a:r>
            <a:r>
              <a:rPr lang="en-US" altLang="zh-CN" b="1">
                <a:solidFill>
                  <a:srgbClr val="FF0000"/>
                </a:solidFill>
                <a:sym typeface="宋体" panose="02010600030101010101" pitchFamily="2" charset="-122"/>
              </a:rPr>
              <a:t>  </a:t>
            </a:r>
            <a:endParaRPr lang="en-US" altLang="zh-CN" b="1">
              <a:solidFill>
                <a:srgbClr val="FF0000"/>
              </a:solidFill>
              <a:sym typeface="宋体" panose="02010600030101010101" pitchFamily="2" charset="-122"/>
            </a:endParaRPr>
          </a:p>
        </p:txBody>
      </p:sp>
      <p:sp>
        <p:nvSpPr>
          <p:cNvPr id="8194" name="文本框 99"/>
          <p:cNvSpPr txBox="1"/>
          <p:nvPr/>
        </p:nvSpPr>
        <p:spPr>
          <a:xfrm>
            <a:off x="-7302" y="765175"/>
            <a:ext cx="9158287" cy="2676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00000"/>
              </a:lnSpc>
            </a:pPr>
            <a:r>
              <a:rPr lang="en-US" altLang="zh-CN" sz="2800" b="1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、安徒生是丹麦著名童话作家，尽管受到孩子们的喜爱，但有些人就是不喜欢他。有一次，一个绅士见到安徒生，讥笑他：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“安徒生，你脑袋上面的玩意儿，能算个帽子吗？”</a:t>
            </a:r>
            <a:endParaRPr lang="zh-CN" altLang="en-US" sz="2800" b="1">
              <a:solidFill>
                <a:srgbClr val="0033CC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安徒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生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这样说：</a:t>
            </a:r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 spd="med">
    <p:circl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内容占位符 2"/>
          <p:cNvSpPr>
            <a:spLocks noGrp="1"/>
          </p:cNvSpPr>
          <p:nvPr>
            <p:ph idx="1"/>
          </p:nvPr>
        </p:nvSpPr>
        <p:spPr>
          <a:xfrm>
            <a:off x="-26987" y="895350"/>
            <a:ext cx="9158287" cy="5991225"/>
          </a:xfrm>
        </p:spPr>
        <p:txBody>
          <a:bodyPr anchor="t"/>
          <a:p>
            <a:pPr marL="0" indent="0">
              <a:buNone/>
            </a:pPr>
            <a:r>
              <a:rPr lang="en-US" altLang="zh-CN" sz="4000" b="1"/>
              <a:t>       </a:t>
            </a:r>
            <a:r>
              <a:rPr lang="en-US" altLang="zh-CN" b="1">
                <a:solidFill>
                  <a:srgbClr val="FF0000"/>
                </a:solidFill>
                <a:sym typeface="宋体" panose="02010600030101010101" pitchFamily="2" charset="-122"/>
              </a:rPr>
              <a:t>  </a:t>
            </a:r>
            <a:endParaRPr lang="en-US" altLang="zh-CN" b="1">
              <a:solidFill>
                <a:srgbClr val="FF0000"/>
              </a:solidFill>
              <a:sym typeface="宋体" panose="02010600030101010101" pitchFamily="2" charset="-122"/>
            </a:endParaRPr>
          </a:p>
        </p:txBody>
      </p:sp>
      <p:sp>
        <p:nvSpPr>
          <p:cNvPr id="8194" name="文本框 99"/>
          <p:cNvSpPr txBox="1"/>
          <p:nvPr/>
        </p:nvSpPr>
        <p:spPr>
          <a:xfrm>
            <a:off x="-7302" y="765175"/>
            <a:ext cx="9158287" cy="396938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00000"/>
              </a:lnSpc>
            </a:pPr>
            <a:r>
              <a:rPr lang="en-US" altLang="zh-CN" sz="2800" b="1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、安徒生是丹麦著名童话作家，尽管受到孩子们的喜爱，但有些人就是不喜欢他。有一次，一个绅士见到安徒生，讥笑他：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800" b="1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“安徒生，你脑袋上面的玩意儿，能算个帽子吗？”</a:t>
            </a:r>
            <a:endParaRPr lang="zh-CN" altLang="en-US" sz="2800" b="1">
              <a:solidFill>
                <a:srgbClr val="0033CC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安徒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生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这样说：</a:t>
            </a:r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“你帽子下面的玩意儿，能算个脑袋吗？”</a:t>
            </a:r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语气一致，词语移易，令人为之捧腹。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 spd="med">
    <p:circl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内容占位符 2"/>
          <p:cNvSpPr>
            <a:spLocks noGrp="1"/>
          </p:cNvSpPr>
          <p:nvPr>
            <p:ph idx="1"/>
          </p:nvPr>
        </p:nvSpPr>
        <p:spPr>
          <a:xfrm>
            <a:off x="-26987" y="895350"/>
            <a:ext cx="9158287" cy="5991225"/>
          </a:xfrm>
        </p:spPr>
        <p:txBody>
          <a:bodyPr anchor="t"/>
          <a:p>
            <a:pPr marL="0" indent="0">
              <a:buNone/>
            </a:pPr>
            <a:r>
              <a:rPr lang="en-US" altLang="zh-CN" sz="4000" b="1"/>
              <a:t>       </a:t>
            </a:r>
            <a:r>
              <a:rPr lang="en-US" altLang="zh-CN" b="1">
                <a:solidFill>
                  <a:srgbClr val="FF0000"/>
                </a:solidFill>
                <a:sym typeface="宋体" panose="02010600030101010101" pitchFamily="2" charset="-122"/>
              </a:rPr>
              <a:t>  </a:t>
            </a:r>
            <a:endParaRPr lang="en-US" altLang="zh-CN" b="1">
              <a:solidFill>
                <a:srgbClr val="FF0000"/>
              </a:solidFill>
              <a:sym typeface="宋体" panose="02010600030101010101" pitchFamily="2" charset="-122"/>
            </a:endParaRPr>
          </a:p>
        </p:txBody>
      </p:sp>
      <p:sp>
        <p:nvSpPr>
          <p:cNvPr id="8194" name="文本框 99"/>
          <p:cNvSpPr txBox="1"/>
          <p:nvPr/>
        </p:nvSpPr>
        <p:spPr>
          <a:xfrm>
            <a:off x="-7302" y="765175"/>
            <a:ext cx="9158287" cy="48310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00000"/>
              </a:lnSpc>
            </a:pPr>
            <a:r>
              <a:rPr lang="en-US" altLang="zh-CN" sz="2800" b="1">
                <a:solidFill>
                  <a:srgbClr val="333333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、安徒生是丹麦著名童话作家，尽管受到孩子们的喜爱，但有些人就是不喜欢他。有一次，一个绅士见到安徒生，讥笑他：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800" b="1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“安徒生，你脑袋上面的玩意儿，能算个帽子吗？”</a:t>
            </a:r>
            <a:endParaRPr lang="zh-CN" altLang="en-US" sz="2800" b="1">
              <a:solidFill>
                <a:srgbClr val="0033CC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安徒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生</a:t>
            </a:r>
            <a:r>
              <a:rPr lang="zh-CN" altLang="en-US" sz="28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这样说：</a:t>
            </a:r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“你帽子下面的玩意儿，能算个脑袋吗？”</a:t>
            </a:r>
            <a:endParaRPr lang="zh-CN" altLang="en-US" sz="28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语气一致，词语移易，令人为之捧腹。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点评：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只有智慧的语言才有魅力，让我们在语言中学习智慧，用智慧打造亮丽的语言，这样我们的语言才富有魅力，我们的文章才受人欢迎。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 spd="med">
    <p:circl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015383"/>
            <a:ext cx="9144000" cy="63303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eaLnBrk="0" hangingPunct="0">
              <a:lnSpc>
                <a:spcPct val="140000"/>
              </a:lnSpc>
            </a:pPr>
            <a:r>
              <a:rPr lang="en-US" altLang="zh-CN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en-US" altLang="zh-CN" sz="2400" b="1" dirty="0" smtClean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400" b="1" dirty="0" smtClean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首先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，应判断对方的态度，是善意的玩笑、提问，还是恶意的讽刺、刁难。</a:t>
            </a:r>
            <a:endParaRPr lang="zh-CN" altLang="en-US" sz="2400" b="1" dirty="0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40000"/>
              </a:lnSpc>
            </a:pPr>
            <a:r>
              <a:rPr lang="en-US" altLang="zh-CN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对方的态度不同，应对的方式也应不同。如果是善意的玩笑，就报以善意的幽默、自嘲。如果相反，则选择恰当的方式，积极应对，不给对方以可乘之机。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40000"/>
              </a:lnSpc>
            </a:pP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比如：一个同学这样对你说：“哎，你最近心情是不是不太好呀，说话好像带着刺一样。”这时，你就应该注意了，这是同学对你的善意的提醒，希望你能改变一下。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《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陈太丘与友期行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》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就是巧妙应答的典型例子。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40000"/>
              </a:lnSpc>
            </a:pP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en-US" sz="2400" b="1" dirty="0" smtClean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其次</a:t>
            </a:r>
            <a:r>
              <a:rPr lang="zh-CN" altLang="en-US" sz="2400" b="1" dirty="0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，要掌握一定的应对技巧。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特别是面对一些特殊场合，就要注意运用一些应对技巧。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50000"/>
              </a:lnSpc>
            </a:pP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36525" y="73660"/>
            <a:ext cx="7561263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怎样做到随机应变、巧妙应答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3200" y="1193800"/>
            <a:ext cx="8940800" cy="330390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457200" eaLnBrk="0" hangingPunct="0">
              <a:lnSpc>
                <a:spcPct val="145000"/>
              </a:lnSpc>
            </a:pP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比如：一个外国友人曾问周恩来总理：“你们中国一共有多少钱？”周总理想了想，说：“我们中国一共有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18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元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角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分。”因为当时中国的人民币面值是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元、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元、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元、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元、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角、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角、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角、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分、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分、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分，合起来正好是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18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元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角</a:t>
            </a:r>
            <a:r>
              <a:rPr lang="en-US" altLang="zh-CN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</a:t>
            </a: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分。这一应对，巧妙机智，避免了尴尬，又保守了国家秘密。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45000"/>
              </a:lnSpc>
            </a:pP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</a:t>
            </a:r>
            <a:endParaRPr lang="zh-CN" altLang="en-US" sz="24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87450" y="333375"/>
            <a:ext cx="7561263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怎样做到随机应变、巧妙应答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160" y="4443095"/>
            <a:ext cx="9326880" cy="6267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 defTabSz="457200" eaLnBrk="0" hangingPunct="0">
              <a:lnSpc>
                <a:spcPct val="145000"/>
              </a:lnSpc>
            </a:pPr>
            <a:r>
              <a:rPr lang="zh-CN" altLang="en-US" sz="24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常用的应对技巧有：</a:t>
            </a:r>
            <a:r>
              <a:rPr lang="zh-CN" altLang="en-US" sz="24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自嘲、归谬、巧换概念、针锋相对、转换话题。</a:t>
            </a:r>
            <a:endParaRPr lang="zh-CN" altLang="en-US" sz="2400" b="1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1417638"/>
            <a:ext cx="8229600" cy="45259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另外：</a:t>
            </a:r>
            <a:r>
              <a:rPr lang="zh-CN" altLang="en-US" sz="2800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需要注意的是，巧妙应对的前提是能够准确理解对方的意图，把握对方的主要观点。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因此，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认真倾听对方的话语</a:t>
            </a: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尤其重要。在此基础上，如果能够依据当时话语情境，快速调动思维，迅速做出反应，就能够随机应变、巧妙应对了。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187450" y="333375"/>
            <a:ext cx="7561263" cy="7016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怎样做到随机应变、巧妙应答</a:t>
            </a:r>
            <a:endParaRPr lang="zh-CN" altLang="en-US" sz="4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矩形 4"/>
          <p:cNvSpPr>
            <a:spLocks noChangeArrowheads="1"/>
          </p:cNvSpPr>
          <p:nvPr/>
        </p:nvSpPr>
        <p:spPr bwMode="auto">
          <a:xfrm>
            <a:off x="152207" y="811213"/>
            <a:ext cx="8839200" cy="4483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defTabSz="457200" eaLnBrk="0" hangingPunct="0">
              <a:lnSpc>
                <a:spcPct val="140000"/>
              </a:lnSpc>
            </a:pPr>
            <a:r>
              <a:rPr lang="en-US" altLang="zh-CN" sz="28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有一天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德国诗人歌德在魏玛公园散步。不料</a:t>
            </a:r>
            <a:r>
              <a:rPr lang="en-US" altLang="zh-CN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,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在一条小道上遇到了一个对他怀有敌意、贬低他作品的文艺批评家。真是冤家路窄，这条狭窄的过道，只能通过一个人。两人面对面僵持了几秒钟，那个批评家傲慢地开口了：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“我从不给蠢货让路！”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歌德平静地看了看那个人，回应道：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“我却正好相反。”</a:t>
            </a:r>
            <a:r>
              <a:rPr lang="zh-CN" altLang="en-US" sz="2400" b="1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说完，微笑着退到一边。</a:t>
            </a:r>
            <a:endParaRPr lang="zh-CN" altLang="en-US" sz="24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defTabSz="457200" eaLnBrk="0" hangingPunct="0">
              <a:lnSpc>
                <a:spcPct val="140000"/>
              </a:lnSpc>
            </a:pPr>
            <a:r>
              <a:rPr lang="zh-CN" altLang="en-US" sz="2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这就是巧妙应对的例子，相信每个人读后，都会为歌德的机智会心一笑。那么什么是应对呢？</a:t>
            </a:r>
            <a:endParaRPr lang="zh-CN" altLang="en-US" sz="2800" b="1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片尾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080" y="-51435"/>
            <a:ext cx="9154795" cy="632142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1656398" y="2332990"/>
            <a:ext cx="5669280" cy="208407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柳州市第八中学录制</a:t>
            </a:r>
            <a:br>
              <a:rPr lang="zh-CN" altLang="en-US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</a:br>
            <a:br>
              <a:rPr lang="zh-CN" altLang="en-US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</a:br>
            <a:r>
              <a:rPr lang="en-US" altLang="zh-CN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2019</a:t>
            </a:r>
            <a:r>
              <a:rPr lang="zh-CN" altLang="en-US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年</a:t>
            </a:r>
            <a:r>
              <a:rPr lang="en-US" altLang="zh-CN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3</a:t>
            </a:r>
            <a:r>
              <a:rPr lang="zh-CN" altLang="en-US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月</a:t>
            </a:r>
            <a:r>
              <a:rPr lang="en-US" altLang="zh-CN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11</a:t>
            </a:r>
            <a:r>
              <a:rPr lang="zh-CN" altLang="en-US" sz="4800" noProof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Arial" panose="020B0604020202020204" pitchFamily="34" charset="0"/>
                <a:sym typeface="+mn-ea"/>
              </a:rPr>
              <a:t>日</a:t>
            </a:r>
            <a:endParaRPr kumimoji="1" lang="zh-CN" altLang="en-US" sz="480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Arial" panose="020B0604020202020204" pitchFamily="3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220980" y="185738"/>
            <a:ext cx="8229600" cy="868362"/>
          </a:xfrm>
        </p:spPr>
        <p:txBody>
          <a:bodyPr anchor="ctr"/>
          <a:p>
            <a:pPr algn="l"/>
            <a:r>
              <a:rPr lang="zh-CN" altLang="en-US" b="1" dirty="0">
                <a:solidFill>
                  <a:srgbClr val="FF0000"/>
                </a:solidFill>
              </a:rPr>
              <a:t>教学目标</a:t>
            </a:r>
            <a:r>
              <a:rPr lang="zh-CN" altLang="en-US" dirty="0"/>
              <a:t> </a:t>
            </a:r>
            <a:endParaRPr lang="zh-CN" altLang="en-US"/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-29845" y="1705610"/>
            <a:ext cx="9179560" cy="2750820"/>
          </a:xfrm>
          <a:solidFill>
            <a:schemeClr val="accent1"/>
          </a:solidFill>
        </p:spPr>
        <p:txBody>
          <a:bodyPr anchor="t"/>
          <a:p>
            <a:pPr marL="0" indent="0">
              <a:buNone/>
            </a:pP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1、了解常见的交际场合该应用的应对技巧；</a:t>
            </a:r>
            <a:endParaRPr lang="zh-CN" altLang="en-US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2、结合名人典故或生活实例，训练基本的应对技巧；</a:t>
            </a:r>
            <a:endParaRPr lang="zh-CN" altLang="en-US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3、通过学习，提升自己的口语交际能力。</a:t>
            </a:r>
            <a:endParaRPr lang="zh-CN" altLang="en-US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 spd="med">
    <p:circl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6553"/>
            <a:ext cx="8229600" cy="1143000"/>
          </a:xfrm>
        </p:spPr>
        <p:txBody>
          <a:bodyPr/>
          <a:lstStyle/>
          <a:p>
            <a:pPr algn="l"/>
            <a:r>
              <a:rPr lang="zh-CN" altLang="en-US" b="1">
                <a:solidFill>
                  <a:srgbClr val="FF0000"/>
                </a:solidFill>
              </a:rPr>
              <a:t>什么是应对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4000" y="1499870"/>
            <a:ext cx="8547735" cy="326326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sz="2800" b="1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2800" b="1">
                <a:solidFill>
                  <a:srgbClr val="0033CC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应对就是对别人所说的话做出回应，或对别人的问题给予回答。</a:t>
            </a:r>
            <a:endParaRPr lang="zh-CN" altLang="en-US" sz="2800" b="1">
              <a:solidFill>
                <a:srgbClr val="0033CC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广义的应对应该包括聊天、问答、讨论等中的回应，这里则主要指面对别人的调侃、质疑、诘问、挑衅时随机应变的话语能力。</a:t>
            </a:r>
            <a:endParaRPr lang="zh-CN" altLang="en-US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4294967295" end="429496729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400" y="629603"/>
            <a:ext cx="8229600" cy="696913"/>
          </a:xfrm>
        </p:spPr>
        <p:txBody>
          <a:bodyPr/>
          <a:p>
            <a:pPr algn="l" fontAlgn="base"/>
            <a:r>
              <a:rPr lang="zh-CN" altLang="en-US" sz="4000" b="1" strike="noStrike" noProof="1">
                <a:solidFill>
                  <a:srgbClr val="FF0000"/>
                </a:solidFill>
                <a:uFillTx/>
              </a:rPr>
              <a:t>典型引领，掌握要点</a:t>
            </a:r>
            <a:endParaRPr lang="zh-CN" altLang="en-US" sz="4000" b="1" strike="noStrike" noProof="1">
              <a:solidFill>
                <a:srgbClr val="FF0000"/>
              </a:solidFill>
              <a:uFillTx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400" y="2070735"/>
            <a:ext cx="9093200" cy="3119120"/>
          </a:xfrm>
          <a:solidFill>
            <a:schemeClr val="accent1"/>
          </a:solidFill>
        </p:spPr>
        <p:txBody>
          <a:bodyPr/>
          <a:p>
            <a:pPr marL="0" indent="0" fontAlgn="base">
              <a:buNone/>
            </a:pPr>
            <a:r>
              <a:rPr lang="en-US" altLang="zh-CN" sz="3600" b="1" strike="noStrike" noProof="1">
                <a:solidFill>
                  <a:schemeClr val="tx1"/>
                </a:solidFill>
                <a:uFillTx/>
              </a:rPr>
              <a:t>       1、英国著名剧作家肖伯纳到莫斯科旅游，在街上遇到了一位聪慧的小女孩，十分投缘，便站在街头天南地北的和她聊了很久，临分别时，肖伯纳说：</a:t>
            </a:r>
            <a:r>
              <a:rPr lang="en-US" altLang="zh-CN" sz="3600" b="1" strike="noStrike" noProof="1">
                <a:solidFill>
                  <a:srgbClr val="FF0000"/>
                </a:solidFill>
                <a:uFillTx/>
              </a:rPr>
              <a:t>“回去告诉你妈妈，今天你在街上和世界名人肖伯纳聊了很久。”</a:t>
            </a:r>
            <a:endParaRPr lang="en-US" altLang="zh-CN" sz="3600" b="1" strike="noStrike" noProof="1">
              <a:solidFill>
                <a:srgbClr val="FF0000"/>
              </a:solidFill>
              <a:uFillTx/>
            </a:endParaRPr>
          </a:p>
        </p:txBody>
      </p:sp>
    </p:spTree>
  </p:cSld>
  <p:clrMapOvr>
    <a:masterClrMapping/>
  </p:clrMapOvr>
  <p:transition spd="med">
    <p:circl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内容占位符 2"/>
          <p:cNvSpPr>
            <a:spLocks noGrp="1"/>
          </p:cNvSpPr>
          <p:nvPr>
            <p:ph idx="1"/>
          </p:nvPr>
        </p:nvSpPr>
        <p:spPr>
          <a:xfrm>
            <a:off x="129540" y="1679575"/>
            <a:ext cx="9107805" cy="3366135"/>
          </a:xfrm>
          <a:solidFill>
            <a:schemeClr val="accent1"/>
          </a:solidFill>
        </p:spPr>
        <p:txBody>
          <a:bodyPr anchor="t"/>
          <a:p>
            <a:pPr marL="0" indent="0" fontAlgn="base">
              <a:buNone/>
            </a:pPr>
            <a:r>
              <a:rPr lang="en-US" altLang="zh-CN" sz="3600" b="1" strike="noStrike" noProof="1"/>
              <a:t>         </a:t>
            </a:r>
            <a:r>
              <a:rPr lang="en-US" altLang="zh-CN" sz="3600" b="1" strike="noStrike" noProof="1">
                <a:uFillTx/>
                <a:sym typeface="+mn-ea"/>
              </a:rPr>
              <a:t>小女孩看了一眼，也学着他的口气说：</a:t>
            </a:r>
            <a:r>
              <a:rPr lang="en-US" altLang="zh-CN" sz="3600" b="1" strike="noStrike" noProof="1">
                <a:solidFill>
                  <a:srgbClr val="FF0000"/>
                </a:solidFill>
                <a:uFillTx/>
                <a:sym typeface="+mn-ea"/>
              </a:rPr>
              <a:t>“回去告诉你的妈妈，你今天和漂亮的苏联小姑娘安娜聊了很久。</a:t>
            </a:r>
            <a:r>
              <a:rPr lang="en-US" altLang="zh-CN" sz="3600" b="1" strike="noStrike" noProof="1">
                <a:uFillTx/>
                <a:sym typeface="+mn-ea"/>
              </a:rPr>
              <a:t>”我们不能不为小姑娘的机智所称道，并从中受到深深的感悟：一个人不管有多大的成就或多高的地位，对任何人都不能不平等对待。 </a:t>
            </a:r>
            <a:endParaRPr lang="en-US" altLang="zh-CN" sz="3600" b="1" strike="noStrike" noProof="1">
              <a:solidFill>
                <a:schemeClr val="tx1"/>
              </a:solidFill>
              <a:uFillTx/>
            </a:endParaRPr>
          </a:p>
          <a:p>
            <a:pPr marL="0" indent="0" fontAlgn="base">
              <a:buNone/>
            </a:pPr>
            <a:r>
              <a:rPr lang="en-US" altLang="zh-CN" sz="3600" b="1" strike="noStrike" noProof="1"/>
              <a:t>    </a:t>
            </a:r>
            <a:r>
              <a:rPr lang="zh-CN" altLang="en-US" sz="3600" b="1" strike="noStrike" noProof="1"/>
              <a:t> </a:t>
            </a:r>
            <a:endParaRPr lang="zh-CN" altLang="en-US" sz="3600" b="1" strike="noStrike" noProof="1"/>
          </a:p>
        </p:txBody>
      </p:sp>
      <p:sp>
        <p:nvSpPr>
          <p:cNvPr id="2" name="标题 1"/>
          <p:cNvSpPr>
            <a:spLocks noGrp="1"/>
          </p:cNvSpPr>
          <p:nvPr/>
        </p:nvSpPr>
        <p:spPr>
          <a:xfrm>
            <a:off x="457200" y="320358"/>
            <a:ext cx="8229600" cy="6969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  <a:defRPr sz="4400" b="0" i="0" u="none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base"/>
            <a:r>
              <a:rPr lang="zh-CN" altLang="en-US" sz="4000" b="1" strike="noStrike" noProof="1">
                <a:solidFill>
                  <a:srgbClr val="FF0000"/>
                </a:solidFill>
                <a:uFillTx/>
              </a:rPr>
              <a:t>典型引领，掌握要点</a:t>
            </a:r>
            <a:endParaRPr lang="zh-CN" altLang="en-US" sz="4000" b="1" strike="noStrike" noProof="1">
              <a:solidFill>
                <a:srgbClr val="FF0000"/>
              </a:solidFill>
              <a:uFillTx/>
            </a:endParaRPr>
          </a:p>
        </p:txBody>
      </p:sp>
    </p:spTree>
  </p:cSld>
  <p:clrMapOvr>
    <a:masterClrMapping/>
  </p:clrMapOvr>
  <p:transition spd="med">
    <p:circl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内容占位符 2"/>
          <p:cNvSpPr>
            <a:spLocks noGrp="1"/>
          </p:cNvSpPr>
          <p:nvPr>
            <p:ph idx="1"/>
          </p:nvPr>
        </p:nvSpPr>
        <p:spPr>
          <a:xfrm>
            <a:off x="38735" y="730250"/>
            <a:ext cx="9066530" cy="5106670"/>
          </a:xfrm>
        </p:spPr>
        <p:txBody>
          <a:bodyPr anchor="t"/>
          <a:p>
            <a:pPr marL="0" indent="0">
              <a:lnSpc>
                <a:spcPct val="150000"/>
              </a:lnSpc>
              <a:buNone/>
            </a:pP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2、国共两党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在重庆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谈判期间，国民党代表在以周恩来、王若飞为代表的中共代表团义正词严、咄咄逼人的气势下，理屈词穷、恼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羞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成怒：</a:t>
            </a:r>
            <a:r>
              <a:rPr lang="en-US" altLang="zh-CN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“和你们共产党谈判真是对牛弹琴。</a:t>
            </a:r>
            <a:endParaRPr lang="en-US" altLang="zh-CN" b="1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lang="en-US" altLang="zh-CN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“对，牛弹琴！”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周恩来巧妙的反戈一击，不仅充满机趣，也包含智慧。   </a:t>
            </a:r>
            <a:endParaRPr lang="en-US" altLang="zh-CN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5" name="内容占位符 2"/>
          <p:cNvSpPr>
            <a:spLocks noGrp="1"/>
          </p:cNvSpPr>
          <p:nvPr>
            <p:ph idx="1"/>
          </p:nvPr>
        </p:nvSpPr>
        <p:spPr>
          <a:xfrm>
            <a:off x="38735" y="730250"/>
            <a:ext cx="9066530" cy="5106670"/>
          </a:xfrm>
        </p:spPr>
        <p:txBody>
          <a:bodyPr anchor="t"/>
          <a:p>
            <a:pPr marL="0" indent="0">
              <a:lnSpc>
                <a:spcPct val="150000"/>
              </a:lnSpc>
              <a:buNone/>
            </a:pP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2、国共两党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在重庆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谈判期间，国民党代表在以周恩来、王若飞为代表的中共代表团义正词严、咄咄逼人的气势下，理屈词穷、恼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羞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成怒：</a:t>
            </a:r>
            <a:r>
              <a:rPr lang="en-US" altLang="zh-CN" b="1">
                <a:solidFill>
                  <a:srgbClr val="0000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“和你们共产党谈判真是对牛弹琴。</a:t>
            </a:r>
            <a:endParaRPr lang="en-US" altLang="zh-CN" b="1">
              <a:solidFill>
                <a:srgbClr val="0000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r>
              <a:rPr lang="en-US" altLang="zh-CN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“对，牛弹琴！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”周恩来巧妙的反戈一击，不仅充满机趣，也包含智慧。   </a:t>
            </a:r>
            <a:endParaRPr lang="en-US" altLang="zh-CN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 spd="med">
    <p:circl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69" name="内容占位符 2"/>
          <p:cNvSpPr>
            <a:spLocks noGrp="1"/>
          </p:cNvSpPr>
          <p:nvPr>
            <p:ph idx="1"/>
          </p:nvPr>
        </p:nvSpPr>
        <p:spPr>
          <a:xfrm>
            <a:off x="45720" y="302895"/>
            <a:ext cx="9184005" cy="573659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t"/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3、唐伯虎为一老妇祝寿，儿女欢天喜地，恭请唐伯虎为之写祝词：伯虎也不推辞，提笔写到：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“这个女人不是人”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，一言既出，老妇脸现怒色。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“九天仙女下凡尘”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，由怒变喜。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“生儿个个都是贼”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儿女皆惊，恨上心头。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“偷来蟠桃献至亲”</a:t>
            </a:r>
            <a:r>
              <a:rPr lang="en-US" altLang="zh-CN" sz="28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结语一出，众人欢娱。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8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真是一波三折，充满机变，令人叹为观止。 </a:t>
            </a:r>
            <a:endParaRPr lang="en-US" altLang="zh-CN" sz="2800" b="1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 spd="med">
    <p:circle/>
  </p:transition>
</p:sld>
</file>

<file path=ppt/tags/tag1.xml><?xml version="1.0" encoding="utf-8"?>
<p:tagLst xmlns:p="http://schemas.openxmlformats.org/presentationml/2006/main">
  <p:tag name="KSO_WM_TEMPLATE_CATEGORY" val="custom"/>
  <p:tag name="KSO_WM_TEMPLATE_INDEX" val="160162"/>
</p:tagLst>
</file>

<file path=ppt/tags/tag2.xml><?xml version="1.0" encoding="utf-8"?>
<p:tagLst xmlns:p="http://schemas.openxmlformats.org/presentationml/2006/main">
  <p:tag name="KSO_WM_BEAUTIFY_FLAG" val="#wm#"/>
  <p:tag name="KSO_WM_TEMPLATE_CATEGORY" val="custom"/>
  <p:tag name="KSO_WM_TEMPLATE_INDEX" val="160162"/>
</p:tagLst>
</file>

<file path=ppt/theme/theme1.xml><?xml version="1.0" encoding="utf-8"?>
<a:theme xmlns:a="http://schemas.openxmlformats.org/drawingml/2006/main" name=" 语文PPT课件资料店 ">
  <a:themeElements>
    <a:clrScheme name=" 语文PPT课件资料店 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 语文PPT课件资料店 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 语文PPT课件资料店 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语文PPT课件资料店 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语文PPT课件资料店 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语文PPT课件资料店 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语文PPT课件资料店 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 语文PPT课件资料店 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语文PPT课件资料店 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语文PPT课件资料店 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语文PPT课件资料店 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语文PPT课件资料店 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语文PPT课件资料店 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 语文PPT课件资料店 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2687</Words>
  <Application>WPS 演示</Application>
  <PresentationFormat>全屏显示(4:3)</PresentationFormat>
  <Paragraphs>122</Paragraphs>
  <Slides>20</Slides>
  <Notes>21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8" baseType="lpstr">
      <vt:lpstr>Arial</vt:lpstr>
      <vt:lpstr>宋体</vt:lpstr>
      <vt:lpstr>Wingdings</vt:lpstr>
      <vt:lpstr>微软雅黑</vt:lpstr>
      <vt:lpstr>Arial Unicode MS</vt:lpstr>
      <vt:lpstr>黑体</vt:lpstr>
      <vt:lpstr>Calibri</vt:lpstr>
      <vt:lpstr> 语文PPT课件资料店 </vt:lpstr>
      <vt:lpstr>PowerPoint 演示文稿</vt:lpstr>
      <vt:lpstr>PowerPoint 演示文稿</vt:lpstr>
      <vt:lpstr>教学目标 </vt:lpstr>
      <vt:lpstr>什么是应对</vt:lpstr>
      <vt:lpstr>典型引领，掌握要点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语文PPT课件资料店</dc:creator>
  <cp:lastModifiedBy>Administrator</cp:lastModifiedBy>
  <cp:revision>63</cp:revision>
  <dcterms:created xsi:type="dcterms:W3CDTF">2018-02-04T11:13:00Z</dcterms:created>
  <dcterms:modified xsi:type="dcterms:W3CDTF">2019-03-13T07:26:31Z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</Properties>
</file>