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44"/>
  </p:handoutMasterIdLst>
  <p:sldIdLst>
    <p:sldId id="470" r:id="rId3"/>
    <p:sldId id="603" r:id="rId4"/>
    <p:sldId id="677" r:id="rId5"/>
    <p:sldId id="676" r:id="rId6"/>
    <p:sldId id="678" r:id="rId7"/>
    <p:sldId id="679" r:id="rId8"/>
    <p:sldId id="681" r:id="rId9"/>
    <p:sldId id="680" r:id="rId10"/>
    <p:sldId id="683" r:id="rId11"/>
    <p:sldId id="684" r:id="rId12"/>
    <p:sldId id="685" r:id="rId13"/>
    <p:sldId id="674" r:id="rId14"/>
    <p:sldId id="687" r:id="rId15"/>
    <p:sldId id="675" r:id="rId16"/>
    <p:sldId id="591" r:id="rId17"/>
    <p:sldId id="604" r:id="rId18"/>
    <p:sldId id="605" r:id="rId19"/>
    <p:sldId id="642" r:id="rId21"/>
    <p:sldId id="606" r:id="rId22"/>
    <p:sldId id="607" r:id="rId23"/>
    <p:sldId id="608" r:id="rId24"/>
    <p:sldId id="609" r:id="rId25"/>
    <p:sldId id="610" r:id="rId26"/>
    <p:sldId id="611" r:id="rId27"/>
    <p:sldId id="640" r:id="rId28"/>
    <p:sldId id="641" r:id="rId29"/>
    <p:sldId id="612" r:id="rId30"/>
    <p:sldId id="595" r:id="rId31"/>
    <p:sldId id="596" r:id="rId32"/>
    <p:sldId id="597" r:id="rId33"/>
    <p:sldId id="613" r:id="rId34"/>
    <p:sldId id="614" r:id="rId35"/>
    <p:sldId id="615" r:id="rId36"/>
    <p:sldId id="616" r:id="rId37"/>
    <p:sldId id="617" r:id="rId38"/>
    <p:sldId id="618" r:id="rId39"/>
    <p:sldId id="619" r:id="rId40"/>
    <p:sldId id="620" r:id="rId41"/>
    <p:sldId id="621" r:id="rId42"/>
    <p:sldId id="296" r:id="rId4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216"/>
      </p:cViewPr>
      <p:guideLst>
        <p:guide orient="horz" pos="2024"/>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handoutMaster" Target="handoutMasters/handoutMaster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vl1pPr>
          </a:lstStyle>
          <a:p>
            <a:endParaRPr lang="en-US" altLang="zh-CN"/>
          </a:p>
        </p:txBody>
      </p:sp>
      <p:sp>
        <p:nvSpPr>
          <p:cNvPr id="12291" name="Rectangle 3"/>
          <p:cNvSpPr>
            <a:spLocks noGrp="1" noChangeArrowheads="1"/>
          </p:cNvSpPr>
          <p:nvPr>
            <p:ph type="dt" sz="quarter"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vl1pPr>
          </a:lstStyle>
          <a:p>
            <a:endParaRPr lang="en-US" altLang="zh-CN"/>
          </a:p>
        </p:txBody>
      </p:sp>
      <p:sp>
        <p:nvSpPr>
          <p:cNvPr id="12292" name="Rectangle 4"/>
          <p:cNvSpPr>
            <a:spLocks noGrp="1" noChangeArrowheads="1"/>
          </p:cNvSpPr>
          <p:nvPr>
            <p:ph type="ftr" sz="quarter" idx="2"/>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vl1pPr>
          </a:lstStyle>
          <a:p>
            <a:endParaRPr lang="en-US" altLang="zh-CN"/>
          </a:p>
        </p:txBody>
      </p:sp>
      <p:sp>
        <p:nvSpPr>
          <p:cNvPr id="12293" name="Rectangle 5"/>
          <p:cNvSpPr>
            <a:spLocks noGrp="1" noChangeArrowheads="1"/>
          </p:cNvSpPr>
          <p:nvPr>
            <p:ph type="sldNum" sz="quarter" idx="3"/>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a:lvl1pPr>
          </a:lstStyle>
          <a:p>
            <a:fld id="{B4C29B4A-6FB2-4720-A69D-4AED572749B8}"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vl1pPr>
          </a:lstStyle>
          <a:p>
            <a:endParaRPr lang="en-US" altLang="zh-CN"/>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vl1pPr>
          </a:lstStyle>
          <a:p>
            <a:endParaRPr lang="en-US" altLang="zh-CN"/>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vl1pPr>
          </a:lstStyle>
          <a:p>
            <a:endParaRPr lang="en-US" altLang="zh-CN"/>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a:lvl1pPr>
          </a:lstStyle>
          <a:p>
            <a:fld id="{6AA800C7-F171-4119-814A-FAA0ED6FE03F}"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9" Type="http://schemas.openxmlformats.org/officeDocument/2006/relationships/hyperlink" Target="http://www.1ppt.com/fanwen/" TargetMode="External"/><Relationship Id="rId8" Type="http://schemas.openxmlformats.org/officeDocument/2006/relationships/hyperlink" Target="http://www.1ppt.com/ziliao/" TargetMode="External"/><Relationship Id="rId7" Type="http://schemas.openxmlformats.org/officeDocument/2006/relationships/hyperlink" Target="http://www.1ppt.com/powerpoint/" TargetMode="External"/><Relationship Id="rId6" Type="http://schemas.openxmlformats.org/officeDocument/2006/relationships/hyperlink" Target="http://www.1ppt.com/xiazai/" TargetMode="External"/><Relationship Id="rId5" Type="http://schemas.openxmlformats.org/officeDocument/2006/relationships/hyperlink" Target="http://www.1ppt.com/tubiao/" TargetMode="External"/><Relationship Id="rId4" Type="http://schemas.openxmlformats.org/officeDocument/2006/relationships/hyperlink" Target="http://www.1ppt.com/beijing/" TargetMode="External"/><Relationship Id="rId3" Type="http://schemas.openxmlformats.org/officeDocument/2006/relationships/hyperlink" Target="http://www.1ppt.com/sucai/" TargetMode="External"/><Relationship Id="rId23" Type="http://schemas.openxmlformats.org/officeDocument/2006/relationships/hyperlink" Target="http://www.1ppt.com/kejian/lishi/" TargetMode="External"/><Relationship Id="rId22" Type="http://schemas.openxmlformats.org/officeDocument/2006/relationships/hyperlink" Target="http://www.1ppt.com/kejian/dili/" TargetMode="External"/><Relationship Id="rId21" Type="http://schemas.openxmlformats.org/officeDocument/2006/relationships/hyperlink" Target="http://www.1ppt.com/kejian/shengwu/" TargetMode="External"/><Relationship Id="rId20" Type="http://schemas.openxmlformats.org/officeDocument/2006/relationships/hyperlink" Target="http://www.1ppt.com/kejian/huaxue/" TargetMode="External"/><Relationship Id="rId2" Type="http://schemas.openxmlformats.org/officeDocument/2006/relationships/notesMaster" Target="../notesMasters/notesMaster1.xml"/><Relationship Id="rId19" Type="http://schemas.openxmlformats.org/officeDocument/2006/relationships/hyperlink" Target="http://www.1ppt.com/kejian/wuli/" TargetMode="External"/><Relationship Id="rId18" Type="http://schemas.openxmlformats.org/officeDocument/2006/relationships/hyperlink" Target="http://www.1ppt.com/kejian/kexue/" TargetMode="External"/><Relationship Id="rId17" Type="http://schemas.openxmlformats.org/officeDocument/2006/relationships/hyperlink" Target="http://www.1ppt.com/kejian/meishu/" TargetMode="External"/><Relationship Id="rId16" Type="http://schemas.openxmlformats.org/officeDocument/2006/relationships/hyperlink" Target="http://www.1ppt.com/kejian/yingyu/" TargetMode="External"/><Relationship Id="rId15" Type="http://schemas.openxmlformats.org/officeDocument/2006/relationships/hyperlink" Target="http://www.1ppt.com/kejian/shuxue/" TargetMode="External"/><Relationship Id="rId14" Type="http://schemas.openxmlformats.org/officeDocument/2006/relationships/hyperlink" Target="http://www.1ppt.com/kejian/yuwen/" TargetMode="External"/><Relationship Id="rId13" Type="http://schemas.openxmlformats.org/officeDocument/2006/relationships/hyperlink" Target="http://www.1ppt.com/kejian/" TargetMode="External"/><Relationship Id="rId12" Type="http://schemas.openxmlformats.org/officeDocument/2006/relationships/hyperlink" Target="http://www.1ppt.cn/" TargetMode="External"/><Relationship Id="rId11" Type="http://schemas.openxmlformats.org/officeDocument/2006/relationships/hyperlink" Target="http://www.1ppt.com/jiaoan/" TargetMode="External"/><Relationship Id="rId10" Type="http://schemas.openxmlformats.org/officeDocument/2006/relationships/hyperlink" Target="http://www.1ppt.com/shiti/" TargetMode="Externa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幻灯片图像占位符 1"/>
          <p:cNvSpPr>
            <a:spLocks noGrp="1" noRot="1" noChangeAspect="1" noTextEdit="1"/>
          </p:cNvSpPr>
          <p:nvPr>
            <p:ph type="sldImg"/>
          </p:nvPr>
        </p:nvSpPr>
        <p:spPr>
          <a:ln>
            <a:miter/>
          </a:ln>
        </p:spPr>
      </p:sp>
      <p:sp>
        <p:nvSpPr>
          <p:cNvPr id="23554" name="备注占位符 2"/>
          <p:cNvSpPr>
            <a:spLocks noGrp="1"/>
          </p:cNvSpPr>
          <p:nvPr>
            <p:ph type="body"/>
          </p:nvPr>
        </p:nvSpPr>
        <p:spPr/>
        <p:txBody>
          <a:bodyPr vert="horz" wrap="square" lIns="91440" tIns="45720" rIns="91440" bIns="45720" anchor="t"/>
          <a:p>
            <a:pPr lvl="0" eaLnBrk="1" hangingPunct="1">
              <a:spcBef>
                <a:spcPct val="0"/>
              </a:spcBef>
            </a:pPr>
            <a:r>
              <a:rPr lang="en-US" altLang="zh-CN">
                <a:solidFill>
                  <a:srgbClr val="4A452A"/>
                </a:solidFill>
              </a:rPr>
              <a:t>PPT</a:t>
            </a:r>
            <a:r>
              <a:rPr lang="zh-CN" altLang="en-US">
                <a:solidFill>
                  <a:srgbClr val="4A452A"/>
                </a:solidFill>
              </a:rPr>
              <a:t>模板：</a:t>
            </a:r>
            <a:r>
              <a:rPr lang="en-US" altLang="zh-CN">
                <a:solidFill>
                  <a:srgbClr val="4A452A"/>
                </a:solidFill>
                <a:hlinkClick r:id="rId3"/>
              </a:rPr>
              <a:t>www.1ppt.com/moban/</a:t>
            </a:r>
            <a:r>
              <a:rPr lang="en-US" altLang="zh-CN">
                <a:solidFill>
                  <a:srgbClr val="4A452A"/>
                </a:solidFill>
              </a:rPr>
              <a:t>                  PPT</a:t>
            </a:r>
            <a:r>
              <a:rPr lang="zh-CN" altLang="en-US">
                <a:solidFill>
                  <a:srgbClr val="4A452A"/>
                </a:solidFill>
              </a:rPr>
              <a:t>素材：</a:t>
            </a:r>
            <a:r>
              <a:rPr lang="en-US" altLang="zh-CN">
                <a:solidFill>
                  <a:srgbClr val="4A452A"/>
                </a:solidFill>
                <a:hlinkClick r:id="rId4"/>
              </a:rPr>
              <a:t>www.1ppt.com/sucai/</a:t>
            </a:r>
            <a:endParaRPr lang="en-US" altLang="zh-CN">
              <a:solidFill>
                <a:srgbClr val="4A452A"/>
              </a:solidFill>
            </a:endParaRPr>
          </a:p>
          <a:p>
            <a:pPr lvl="0" eaLnBrk="1" hangingPunct="1">
              <a:spcBef>
                <a:spcPct val="0"/>
              </a:spcBef>
            </a:pPr>
            <a:r>
              <a:rPr lang="en-US" altLang="zh-CN">
                <a:solidFill>
                  <a:srgbClr val="4A452A"/>
                </a:solidFill>
              </a:rPr>
              <a:t>PPT</a:t>
            </a:r>
            <a:r>
              <a:rPr lang="zh-CN" altLang="en-US">
                <a:solidFill>
                  <a:srgbClr val="4A452A"/>
                </a:solidFill>
              </a:rPr>
              <a:t>背景：</a:t>
            </a:r>
            <a:r>
              <a:rPr lang="en-US" altLang="zh-CN">
                <a:solidFill>
                  <a:srgbClr val="4A452A"/>
                </a:solidFill>
                <a:hlinkClick r:id="rId5"/>
              </a:rPr>
              <a:t>www.1ppt.com/beijing/</a:t>
            </a:r>
            <a:r>
              <a:rPr lang="en-US" altLang="zh-CN">
                <a:solidFill>
                  <a:srgbClr val="4A452A"/>
                </a:solidFill>
              </a:rPr>
              <a:t>                   PPT</a:t>
            </a:r>
            <a:r>
              <a:rPr lang="zh-CN" altLang="en-US">
                <a:solidFill>
                  <a:srgbClr val="4A452A"/>
                </a:solidFill>
              </a:rPr>
              <a:t>图表：</a:t>
            </a:r>
            <a:r>
              <a:rPr lang="en-US" altLang="zh-CN">
                <a:solidFill>
                  <a:srgbClr val="4A452A"/>
                </a:solidFill>
                <a:hlinkClick r:id="rId6"/>
              </a:rPr>
              <a:t>www.1ppt.com/tubiao/</a:t>
            </a:r>
            <a:r>
              <a:rPr lang="en-US" altLang="zh-CN">
                <a:solidFill>
                  <a:srgbClr val="4A452A"/>
                </a:solidFill>
              </a:rPr>
              <a:t>      </a:t>
            </a:r>
            <a:endParaRPr lang="en-US" altLang="zh-CN">
              <a:solidFill>
                <a:srgbClr val="4A452A"/>
              </a:solidFill>
            </a:endParaRPr>
          </a:p>
          <a:p>
            <a:pPr lvl="0" eaLnBrk="1" hangingPunct="1">
              <a:spcBef>
                <a:spcPct val="0"/>
              </a:spcBef>
            </a:pPr>
            <a:r>
              <a:rPr lang="en-US" altLang="zh-CN">
                <a:solidFill>
                  <a:srgbClr val="4A452A"/>
                </a:solidFill>
              </a:rPr>
              <a:t>PPT</a:t>
            </a:r>
            <a:r>
              <a:rPr lang="zh-CN" altLang="en-US">
                <a:solidFill>
                  <a:srgbClr val="4A452A"/>
                </a:solidFill>
              </a:rPr>
              <a:t>下载：</a:t>
            </a:r>
            <a:r>
              <a:rPr lang="en-US" altLang="zh-CN">
                <a:solidFill>
                  <a:srgbClr val="4A452A"/>
                </a:solidFill>
                <a:hlinkClick r:id="rId7"/>
              </a:rPr>
              <a:t>www.1ppt.com/xiazai/</a:t>
            </a:r>
            <a:r>
              <a:rPr lang="en-US" altLang="zh-CN">
                <a:solidFill>
                  <a:srgbClr val="4A452A"/>
                </a:solidFill>
              </a:rPr>
              <a:t>                     PPT</a:t>
            </a:r>
            <a:r>
              <a:rPr lang="zh-CN" altLang="en-US">
                <a:solidFill>
                  <a:srgbClr val="4A452A"/>
                </a:solidFill>
              </a:rPr>
              <a:t>教程： </a:t>
            </a:r>
            <a:r>
              <a:rPr lang="en-US" altLang="zh-CN">
                <a:solidFill>
                  <a:srgbClr val="4A452A"/>
                </a:solidFill>
                <a:hlinkClick r:id="rId8"/>
              </a:rPr>
              <a:t>www.1ppt.com/powerpoint/</a:t>
            </a:r>
            <a:r>
              <a:rPr lang="en-US" altLang="zh-CN">
                <a:solidFill>
                  <a:srgbClr val="4A452A"/>
                </a:solidFill>
              </a:rPr>
              <a:t>      </a:t>
            </a:r>
            <a:endParaRPr lang="en-US" altLang="zh-CN">
              <a:solidFill>
                <a:srgbClr val="4A452A"/>
              </a:solidFill>
            </a:endParaRPr>
          </a:p>
          <a:p>
            <a:pPr lvl="0" eaLnBrk="1" hangingPunct="1">
              <a:spcBef>
                <a:spcPct val="0"/>
              </a:spcBef>
            </a:pPr>
            <a:r>
              <a:rPr lang="zh-CN" altLang="en-US">
                <a:solidFill>
                  <a:srgbClr val="4A452A"/>
                </a:solidFill>
              </a:rPr>
              <a:t>资料下载：</a:t>
            </a:r>
            <a:r>
              <a:rPr lang="en-US" altLang="zh-CN">
                <a:solidFill>
                  <a:srgbClr val="4A452A"/>
                </a:solidFill>
                <a:hlinkClick r:id="rId9"/>
              </a:rPr>
              <a:t>www.1ppt.com/ziliao/</a:t>
            </a:r>
            <a:r>
              <a:rPr lang="en-US" altLang="zh-CN">
                <a:solidFill>
                  <a:srgbClr val="4A452A"/>
                </a:solidFill>
              </a:rPr>
              <a:t>                   </a:t>
            </a:r>
            <a:r>
              <a:rPr lang="zh-CN" altLang="en-US">
                <a:solidFill>
                  <a:srgbClr val="4A452A"/>
                </a:solidFill>
              </a:rPr>
              <a:t>范文下载：</a:t>
            </a:r>
            <a:r>
              <a:rPr lang="en-US" altLang="zh-CN">
                <a:solidFill>
                  <a:srgbClr val="4A452A"/>
                </a:solidFill>
                <a:hlinkClick r:id="rId10"/>
              </a:rPr>
              <a:t>www.1ppt.com/fanwen/</a:t>
            </a:r>
            <a:r>
              <a:rPr lang="en-US" altLang="zh-CN">
                <a:solidFill>
                  <a:srgbClr val="4A452A"/>
                </a:solidFill>
              </a:rPr>
              <a:t>             </a:t>
            </a:r>
            <a:endParaRPr lang="en-US" altLang="zh-CN">
              <a:solidFill>
                <a:srgbClr val="4A452A"/>
              </a:solidFill>
            </a:endParaRPr>
          </a:p>
          <a:p>
            <a:pPr lvl="0" eaLnBrk="1" hangingPunct="1">
              <a:spcBef>
                <a:spcPct val="0"/>
              </a:spcBef>
            </a:pPr>
            <a:r>
              <a:rPr lang="zh-CN" altLang="en-US">
                <a:solidFill>
                  <a:srgbClr val="4A452A"/>
                </a:solidFill>
              </a:rPr>
              <a:t>试卷下载：</a:t>
            </a:r>
            <a:r>
              <a:rPr lang="en-US" altLang="zh-CN">
                <a:solidFill>
                  <a:srgbClr val="4A452A"/>
                </a:solidFill>
                <a:hlinkClick r:id="rId11"/>
              </a:rPr>
              <a:t>www.1ppt.com/shiti/</a:t>
            </a:r>
            <a:r>
              <a:rPr lang="en-US" altLang="zh-CN">
                <a:solidFill>
                  <a:srgbClr val="4A452A"/>
                </a:solidFill>
              </a:rPr>
              <a:t>                     </a:t>
            </a:r>
            <a:r>
              <a:rPr lang="zh-CN" altLang="en-US">
                <a:solidFill>
                  <a:srgbClr val="4A452A"/>
                </a:solidFill>
              </a:rPr>
              <a:t>教案下载：</a:t>
            </a:r>
            <a:r>
              <a:rPr lang="en-US" altLang="zh-CN">
                <a:solidFill>
                  <a:srgbClr val="4A452A"/>
                </a:solidFill>
                <a:hlinkClick r:id="rId12"/>
              </a:rPr>
              <a:t>www.1ppt.com/jiaoan/</a:t>
            </a:r>
            <a:r>
              <a:rPr lang="en-US" altLang="zh-CN">
                <a:solidFill>
                  <a:srgbClr val="4A452A"/>
                </a:solidFill>
              </a:rPr>
              <a:t>               </a:t>
            </a:r>
            <a:endParaRPr lang="en-US" altLang="zh-CN">
              <a:solidFill>
                <a:srgbClr val="4A452A"/>
              </a:solidFill>
            </a:endParaRPr>
          </a:p>
          <a:p>
            <a:pPr lvl="0" eaLnBrk="1" hangingPunct="1">
              <a:spcBef>
                <a:spcPct val="0"/>
              </a:spcBef>
            </a:pPr>
            <a:r>
              <a:rPr lang="en-US" altLang="zh-CN">
                <a:solidFill>
                  <a:srgbClr val="4A452A"/>
                </a:solidFill>
              </a:rPr>
              <a:t>PPT</a:t>
            </a:r>
            <a:r>
              <a:rPr lang="zh-CN" altLang="en-US">
                <a:solidFill>
                  <a:srgbClr val="4A452A"/>
                </a:solidFill>
              </a:rPr>
              <a:t>论坛：</a:t>
            </a:r>
            <a:r>
              <a:rPr lang="en-US" altLang="zh-CN">
                <a:solidFill>
                  <a:srgbClr val="4A452A"/>
                </a:solidFill>
                <a:hlinkClick r:id="rId13"/>
              </a:rPr>
              <a:t>www.1ppt.cn</a:t>
            </a:r>
            <a:r>
              <a:rPr lang="en-US" altLang="zh-CN">
                <a:solidFill>
                  <a:srgbClr val="4A452A"/>
                </a:solidFill>
              </a:rPr>
              <a:t>                                      PPT</a:t>
            </a:r>
            <a:r>
              <a:rPr lang="zh-CN" altLang="en-US">
                <a:solidFill>
                  <a:srgbClr val="4A452A"/>
                </a:solidFill>
              </a:rPr>
              <a:t>课件：</a:t>
            </a:r>
            <a:r>
              <a:rPr lang="en-US" altLang="zh-CN">
                <a:solidFill>
                  <a:srgbClr val="4A452A"/>
                </a:solidFill>
                <a:hlinkClick r:id="rId14"/>
              </a:rPr>
              <a:t>www.1ppt.com/kejian/</a:t>
            </a:r>
            <a:r>
              <a:rPr lang="en-US" altLang="zh-CN">
                <a:solidFill>
                  <a:srgbClr val="4A452A"/>
                </a:solidFill>
              </a:rPr>
              <a:t> </a:t>
            </a:r>
            <a:endParaRPr lang="en-US" altLang="zh-CN">
              <a:solidFill>
                <a:srgbClr val="4A452A"/>
              </a:solidFill>
            </a:endParaRPr>
          </a:p>
          <a:p>
            <a:pPr lvl="0" eaLnBrk="1" hangingPunct="1">
              <a:spcBef>
                <a:spcPct val="0"/>
              </a:spcBef>
            </a:pPr>
            <a:r>
              <a:rPr lang="zh-CN" altLang="en-US">
                <a:solidFill>
                  <a:srgbClr val="4A452A"/>
                </a:solidFill>
              </a:rPr>
              <a:t>语文课件：</a:t>
            </a:r>
            <a:r>
              <a:rPr lang="en-US" altLang="zh-CN">
                <a:solidFill>
                  <a:srgbClr val="4A452A"/>
                </a:solidFill>
                <a:hlinkClick r:id="rId15"/>
              </a:rPr>
              <a:t>www.1ppt.com/kejian/yuwen/</a:t>
            </a:r>
            <a:r>
              <a:rPr lang="en-US" altLang="zh-CN">
                <a:solidFill>
                  <a:srgbClr val="4A452A"/>
                </a:solidFill>
              </a:rPr>
              <a:t>    </a:t>
            </a:r>
            <a:r>
              <a:rPr lang="zh-CN" altLang="en-US">
                <a:solidFill>
                  <a:srgbClr val="4A452A"/>
                </a:solidFill>
              </a:rPr>
              <a:t>数学课件：</a:t>
            </a:r>
            <a:r>
              <a:rPr lang="en-US" altLang="zh-CN">
                <a:solidFill>
                  <a:srgbClr val="4A452A"/>
                </a:solidFill>
                <a:hlinkClick r:id="rId16"/>
              </a:rPr>
              <a:t>www.1ppt.com/kejian/shuxue/</a:t>
            </a:r>
            <a:r>
              <a:rPr lang="en-US" altLang="zh-CN">
                <a:solidFill>
                  <a:srgbClr val="4A452A"/>
                </a:solidFill>
              </a:rPr>
              <a:t> </a:t>
            </a:r>
            <a:endParaRPr lang="en-US" altLang="zh-CN">
              <a:solidFill>
                <a:srgbClr val="4A452A"/>
              </a:solidFill>
            </a:endParaRPr>
          </a:p>
          <a:p>
            <a:pPr lvl="0" eaLnBrk="1" hangingPunct="1">
              <a:spcBef>
                <a:spcPct val="0"/>
              </a:spcBef>
            </a:pPr>
            <a:r>
              <a:rPr lang="zh-CN" altLang="en-US">
                <a:solidFill>
                  <a:srgbClr val="4A452A"/>
                </a:solidFill>
              </a:rPr>
              <a:t>英语课件：</a:t>
            </a:r>
            <a:r>
              <a:rPr lang="en-US" altLang="zh-CN">
                <a:solidFill>
                  <a:srgbClr val="4A452A"/>
                </a:solidFill>
                <a:hlinkClick r:id="rId17"/>
              </a:rPr>
              <a:t>www.1ppt.com/kejian/yingyu/</a:t>
            </a:r>
            <a:r>
              <a:rPr lang="en-US" altLang="zh-CN">
                <a:solidFill>
                  <a:srgbClr val="4A452A"/>
                </a:solidFill>
              </a:rPr>
              <a:t>    </a:t>
            </a:r>
            <a:r>
              <a:rPr lang="zh-CN" altLang="en-US">
                <a:solidFill>
                  <a:srgbClr val="4A452A"/>
                </a:solidFill>
              </a:rPr>
              <a:t>美术课件：</a:t>
            </a:r>
            <a:r>
              <a:rPr lang="en-US" altLang="zh-CN">
                <a:solidFill>
                  <a:srgbClr val="4A452A"/>
                </a:solidFill>
                <a:hlinkClick r:id="rId18"/>
              </a:rPr>
              <a:t>www.1ppt.com/kejian/meishu/</a:t>
            </a:r>
            <a:r>
              <a:rPr lang="en-US" altLang="zh-CN">
                <a:solidFill>
                  <a:srgbClr val="4A452A"/>
                </a:solidFill>
              </a:rPr>
              <a:t> </a:t>
            </a:r>
            <a:endParaRPr lang="en-US" altLang="zh-CN">
              <a:solidFill>
                <a:srgbClr val="4A452A"/>
              </a:solidFill>
            </a:endParaRPr>
          </a:p>
          <a:p>
            <a:pPr lvl="0" eaLnBrk="1" hangingPunct="1">
              <a:spcBef>
                <a:spcPct val="0"/>
              </a:spcBef>
            </a:pPr>
            <a:r>
              <a:rPr lang="zh-CN" altLang="en-US">
                <a:solidFill>
                  <a:srgbClr val="4A452A"/>
                </a:solidFill>
              </a:rPr>
              <a:t>科学课件：</a:t>
            </a:r>
            <a:r>
              <a:rPr lang="en-US" altLang="zh-CN">
                <a:solidFill>
                  <a:srgbClr val="4A452A"/>
                </a:solidFill>
                <a:hlinkClick r:id="rId19"/>
              </a:rPr>
              <a:t>www.1ppt.com/kejian/kexue/</a:t>
            </a:r>
            <a:r>
              <a:rPr lang="en-US" altLang="zh-CN">
                <a:solidFill>
                  <a:srgbClr val="4A452A"/>
                </a:solidFill>
              </a:rPr>
              <a:t>     </a:t>
            </a:r>
            <a:r>
              <a:rPr lang="zh-CN" altLang="en-US">
                <a:solidFill>
                  <a:srgbClr val="4A452A"/>
                </a:solidFill>
              </a:rPr>
              <a:t>物理课件：</a:t>
            </a:r>
            <a:r>
              <a:rPr lang="en-US" altLang="zh-CN">
                <a:solidFill>
                  <a:srgbClr val="4A452A"/>
                </a:solidFill>
                <a:hlinkClick r:id="rId20"/>
              </a:rPr>
              <a:t>www.1ppt.com/kejian/wuli/</a:t>
            </a:r>
            <a:r>
              <a:rPr lang="en-US" altLang="zh-CN">
                <a:solidFill>
                  <a:srgbClr val="4A452A"/>
                </a:solidFill>
              </a:rPr>
              <a:t> </a:t>
            </a:r>
            <a:endParaRPr lang="en-US" altLang="zh-CN">
              <a:solidFill>
                <a:srgbClr val="4A452A"/>
              </a:solidFill>
            </a:endParaRPr>
          </a:p>
          <a:p>
            <a:pPr lvl="0" eaLnBrk="1" hangingPunct="1">
              <a:spcBef>
                <a:spcPct val="0"/>
              </a:spcBef>
            </a:pPr>
            <a:r>
              <a:rPr lang="zh-CN" altLang="en-US">
                <a:solidFill>
                  <a:srgbClr val="4A452A"/>
                </a:solidFill>
              </a:rPr>
              <a:t>化学课件：</a:t>
            </a:r>
            <a:r>
              <a:rPr lang="en-US" altLang="zh-CN">
                <a:solidFill>
                  <a:srgbClr val="4A452A"/>
                </a:solidFill>
                <a:hlinkClick r:id="rId21"/>
              </a:rPr>
              <a:t>www.1ppt.com/kejian/huaxue/</a:t>
            </a:r>
            <a:r>
              <a:rPr lang="en-US" altLang="zh-CN">
                <a:solidFill>
                  <a:srgbClr val="4A452A"/>
                </a:solidFill>
              </a:rPr>
              <a:t>  </a:t>
            </a:r>
            <a:r>
              <a:rPr lang="zh-CN" altLang="en-US">
                <a:solidFill>
                  <a:srgbClr val="4A452A"/>
                </a:solidFill>
              </a:rPr>
              <a:t>生物课件：</a:t>
            </a:r>
            <a:r>
              <a:rPr lang="en-US" altLang="zh-CN">
                <a:solidFill>
                  <a:srgbClr val="4A452A"/>
                </a:solidFill>
                <a:hlinkClick r:id="rId22"/>
              </a:rPr>
              <a:t>www.1ppt.com/kejian/shengwu/</a:t>
            </a:r>
            <a:r>
              <a:rPr lang="en-US" altLang="zh-CN">
                <a:solidFill>
                  <a:srgbClr val="4A452A"/>
                </a:solidFill>
              </a:rPr>
              <a:t> </a:t>
            </a:r>
            <a:endParaRPr lang="en-US" altLang="zh-CN">
              <a:solidFill>
                <a:srgbClr val="4A452A"/>
              </a:solidFill>
            </a:endParaRPr>
          </a:p>
          <a:p>
            <a:pPr lvl="0" eaLnBrk="1" hangingPunct="1">
              <a:spcBef>
                <a:spcPct val="0"/>
              </a:spcBef>
            </a:pPr>
            <a:r>
              <a:rPr lang="zh-CN" altLang="en-US">
                <a:solidFill>
                  <a:srgbClr val="4A452A"/>
                </a:solidFill>
              </a:rPr>
              <a:t>地理课件：</a:t>
            </a:r>
            <a:r>
              <a:rPr lang="en-US" altLang="zh-CN">
                <a:solidFill>
                  <a:srgbClr val="4A452A"/>
                </a:solidFill>
                <a:hlinkClick r:id="rId23"/>
              </a:rPr>
              <a:t>www.1ppt.com/kejian/dili/</a:t>
            </a:r>
            <a:r>
              <a:rPr lang="en-US" altLang="zh-CN">
                <a:solidFill>
                  <a:srgbClr val="4A452A"/>
                </a:solidFill>
              </a:rPr>
              <a:t>          </a:t>
            </a:r>
            <a:r>
              <a:rPr lang="zh-CN" altLang="en-US">
                <a:solidFill>
                  <a:srgbClr val="4A452A"/>
                </a:solidFill>
              </a:rPr>
              <a:t>历史课件：</a:t>
            </a:r>
            <a:r>
              <a:rPr lang="en-US" altLang="zh-CN">
                <a:solidFill>
                  <a:srgbClr val="4A452A"/>
                </a:solidFill>
                <a:hlinkClick r:id=""/>
              </a:rPr>
              <a:t>www.1ppt.com/kejian/lishi/</a:t>
            </a:r>
            <a:r>
              <a:rPr lang="en-US" altLang="zh-CN">
                <a:solidFill>
                  <a:srgbClr val="4A452A"/>
                </a:solidFill>
              </a:rPr>
              <a:t>        </a:t>
            </a:r>
            <a:endParaRPr lang="en-US" altLang="zh-CN">
              <a:solidFill>
                <a:srgbClr val="4A452A"/>
              </a:solidFill>
            </a:endParaRPr>
          </a:p>
          <a:p>
            <a:pPr lvl="0" eaLnBrk="1" hangingPunct="1">
              <a:spcBef>
                <a:spcPct val="0"/>
              </a:spcBef>
            </a:pPr>
            <a:r>
              <a:rPr lang="en-US" altLang="zh-CN">
                <a:solidFill>
                  <a:srgbClr val="4A452A"/>
                </a:solidFill>
              </a:rPr>
              <a:t>  </a:t>
            </a:r>
            <a:endParaRPr lang="zh-CN" altLang="en-US">
              <a:solidFill>
                <a:srgbClr val="4A452A"/>
              </a:solidFill>
            </a:endParaRPr>
          </a:p>
          <a:p>
            <a:pPr lvl="0" eaLnBrk="1" hangingPunct="1">
              <a:spcBef>
                <a:spcPct val="0"/>
              </a:spcBef>
            </a:pPr>
            <a:endParaRPr lang="zh-CN" altLang="zh-CN">
              <a:latin typeface="Arial" panose="020B0604020202020204" pitchFamily="34" charset="0"/>
            </a:endParaRPr>
          </a:p>
          <a:p>
            <a:pPr lvl="0" eaLnBrk="1" hangingPunct="1">
              <a:spcBef>
                <a:spcPct val="0"/>
              </a:spcBef>
            </a:pPr>
            <a:endParaRPr lang="zh-CN" altLang="en-US"/>
          </a:p>
        </p:txBody>
      </p:sp>
      <p:sp>
        <p:nvSpPr>
          <p:cNvPr id="23555" name="灯片编号占位符 3"/>
          <p:cNvSpPr>
            <a:spLocks noGrp="1"/>
          </p:cNvSpPr>
          <p:nvPr>
            <p:ph type="sldNum" sz="quarter"/>
          </p:nvPr>
        </p:nvSpPr>
        <p:spPr>
          <a:xfrm>
            <a:off x="3884613" y="8685213"/>
            <a:ext cx="2971800" cy="457200"/>
          </a:xfrm>
          <a:prstGeom prst="rect">
            <a:avLst/>
          </a:prstGeom>
          <a:noFill/>
          <a:ln w="9525">
            <a:noFill/>
          </a:ln>
        </p:spPr>
        <p:txBody>
          <a:bodyPr anchor="b"/>
          <a:p>
            <a:pPr lvl="0" algn="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02449519-402F-4ECC-8D69-B142C67801EA}"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8F1A602-7727-42CB-BC7F-9DD1A1A27532}"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E72327D-E316-4A55-9911-BAD630C14222}"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4C00A745-5724-4523-B3D6-A2386622BA7F}"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E770C8E9-89CA-41EF-81F1-344A7D0C689B}"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8B555654-DDBA-4FEE-B143-65C5EFBCA1AD}"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F884C052-1075-426D-AAE3-83FFBC35C601}"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CCD7644C-7A1E-480E-A18A-C74C949FF5B5}"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E7F2A92B-CD56-4674-BE7A-4BDF6B439B19}"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8C74065-EB19-423F-B24A-849C04740AF1}"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958C607-7631-4193-9B36-9D8A953AA7A4}" type="slidenum">
              <a:rPr lang="en-US" altLang="zh-CN"/>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tile tx="0" ty="0" sx="100000" sy="100000" flip="none" algn="br"/>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ln>
          <a:effectLst/>
        </p:spPr>
        <p:txBody>
          <a:bodyPr vert="horz" wrap="square" lIns="91440" tIns="45720" rIns="91440" bIns="45720" numCol="1" anchor="ctr" anchorCtr="0" compatLnSpc="1"/>
          <a:lstStyle/>
          <a:p>
            <a:pPr lvl="0"/>
            <a:r>
              <a:rPr lang="en-US" altLang="zh-CN" smtClean="0"/>
              <a:t> </a:t>
            </a:r>
            <a:r>
              <a:rPr lang="zh-CN" altLang="en-US" smtClean="0"/>
              <a:t>语文</a:t>
            </a:r>
            <a:r>
              <a:rPr lang="en-US" altLang="zh-CN" smtClean="0"/>
              <a:t>PPT</a:t>
            </a:r>
            <a:r>
              <a:rPr lang="zh-CN" altLang="en-US" smtClean="0"/>
              <a:t>课件资料店 </a:t>
            </a:r>
            <a:endParaRPr lang="zh-CN" alt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ln>
          <a:effec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fld id="{282A6A21-CBCD-4081-8C64-8C0614EB044B}"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mc:Choice>
    <mc:Fallback>
      <p:transition/>
    </mc:Fallback>
  </mc:AlternateConten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6.png"/><Relationship Id="rId2" Type="http://schemas.microsoft.com/office/2007/relationships/media" Target="file:///I:\&#12298;&#26368;&#21518;&#19968;&#27425;&#28436;&#35762;&#12299;mp3&#38899;&#39057;&#26391;&#35835;.mp3" TargetMode="External"/><Relationship Id="rId1" Type="http://schemas.openxmlformats.org/officeDocument/2006/relationships/audio" Target="file:///I:\&#12298;&#26368;&#21518;&#19968;&#27425;&#28436;&#35762;&#12299;mp3&#38899;&#39057;&#26391;&#35835;.mp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片头"/>
          <p:cNvPicPr>
            <a:picLocks noChangeAspect="1"/>
          </p:cNvPicPr>
          <p:nvPr/>
        </p:nvPicPr>
        <p:blipFill>
          <a:blip r:embed="rId1"/>
          <a:stretch>
            <a:fillRect/>
          </a:stretch>
        </p:blipFill>
        <p:spPr>
          <a:xfrm>
            <a:off x="-75565" y="-76835"/>
            <a:ext cx="9210675" cy="7078980"/>
          </a:xfrm>
          <a:prstGeom prst="rect">
            <a:avLst/>
          </a:prstGeom>
        </p:spPr>
      </p:pic>
      <p:sp>
        <p:nvSpPr>
          <p:cNvPr id="9219" name="文本框 3"/>
          <p:cNvSpPr txBox="1"/>
          <p:nvPr/>
        </p:nvSpPr>
        <p:spPr>
          <a:xfrm>
            <a:off x="353378" y="528082"/>
            <a:ext cx="6150769" cy="521970"/>
          </a:xfrm>
          <a:prstGeom prst="rect">
            <a:avLst/>
          </a:prstGeom>
          <a:noFill/>
          <a:ln w="9525">
            <a:noFill/>
          </a:ln>
        </p:spPr>
        <p:txBody>
          <a:bodyPr>
            <a:spAutoFit/>
          </a:bodyPr>
          <a:lstStyle/>
          <a:p>
            <a:r>
              <a:rPr lang="zh-CN" altLang="zh-CN" sz="2800" b="1" dirty="0">
                <a:latin typeface="微软雅黑" panose="020B0503020204020204" charset="-122"/>
                <a:ea typeface="微软雅黑" panose="020B0503020204020204" charset="-122"/>
              </a:rPr>
              <a:t>教材版本：人教版八年级下册</a:t>
            </a:r>
            <a:endParaRPr lang="zh-CN" altLang="zh-CN" sz="2800" b="1" dirty="0">
              <a:latin typeface="微软雅黑" panose="020B0503020204020204" charset="-122"/>
              <a:ea typeface="微软雅黑" panose="020B0503020204020204" charset="-122"/>
            </a:endParaRPr>
          </a:p>
        </p:txBody>
      </p:sp>
      <p:sp>
        <p:nvSpPr>
          <p:cNvPr id="9220" name="文本框 4"/>
          <p:cNvSpPr txBox="1"/>
          <p:nvPr/>
        </p:nvSpPr>
        <p:spPr>
          <a:xfrm>
            <a:off x="1573292" y="1670765"/>
            <a:ext cx="5787628" cy="553085"/>
          </a:xfrm>
          <a:prstGeom prst="rect">
            <a:avLst/>
          </a:prstGeom>
          <a:noFill/>
          <a:ln w="9525">
            <a:noFill/>
          </a:ln>
        </p:spPr>
        <p:txBody>
          <a:bodyPr>
            <a:spAutoFit/>
          </a:bodyPr>
          <a:lstStyle/>
          <a:p>
            <a:r>
              <a:rPr lang="zh-CN" altLang="zh-CN" sz="3000" b="1" dirty="0">
                <a:latin typeface="微软雅黑" panose="020B0503020204020204" charset="-122"/>
                <a:ea typeface="微软雅黑" panose="020B0503020204020204" charset="-122"/>
              </a:rPr>
              <a:t>录课单元：第四单元</a:t>
            </a:r>
            <a:endParaRPr lang="zh-CN" altLang="zh-CN" sz="3000" b="1" dirty="0">
              <a:latin typeface="微软雅黑" panose="020B0503020204020204" charset="-122"/>
              <a:ea typeface="微软雅黑" panose="020B0503020204020204" charset="-122"/>
            </a:endParaRPr>
          </a:p>
        </p:txBody>
      </p:sp>
      <p:sp>
        <p:nvSpPr>
          <p:cNvPr id="9221" name="文本框 5"/>
          <p:cNvSpPr txBox="1"/>
          <p:nvPr/>
        </p:nvSpPr>
        <p:spPr>
          <a:xfrm>
            <a:off x="1974215" y="3278505"/>
            <a:ext cx="5888355" cy="645160"/>
          </a:xfrm>
          <a:prstGeom prst="rect">
            <a:avLst/>
          </a:prstGeom>
          <a:noFill/>
          <a:ln w="9525">
            <a:noFill/>
          </a:ln>
        </p:spPr>
        <p:txBody>
          <a:bodyPr wrap="square">
            <a:spAutoFit/>
          </a:bodyPr>
          <a:lstStyle/>
          <a:p>
            <a:r>
              <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第</a:t>
            </a:r>
            <a:r>
              <a:rPr lang="en-US" altLang="zh-CN" sz="3600" b="1"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13</a:t>
            </a:r>
            <a:r>
              <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课《</a:t>
            </a:r>
            <a:r>
              <a:rPr lang="zh-CN" altLang="en-US" sz="3600" b="1" dirty="0">
                <a:solidFill>
                  <a:schemeClr val="tx1"/>
                </a:solidFill>
                <a:effectLst>
                  <a:outerShdw blurRad="38100" dist="38100" dir="2700000">
                    <a:srgbClr val="C0C0C0"/>
                  </a:outerShdw>
                </a:effectLst>
                <a:latin typeface="微软雅黑" panose="020B0503020204020204" charset="-122"/>
                <a:ea typeface="微软雅黑" panose="020B0503020204020204" charset="-122"/>
                <a:cs typeface="微软雅黑" panose="020B0503020204020204" charset="-122"/>
                <a:sym typeface="+mn-ea"/>
              </a:rPr>
              <a:t>最后一次演讲</a:t>
            </a:r>
            <a:r>
              <a:rPr lang="zh-CN" altLang="en-US" sz="3600" b="1" dirty="0">
                <a:solidFill>
                  <a:schemeClr val="tx1"/>
                </a:solidFill>
                <a:latin typeface="微软雅黑" panose="020B0503020204020204" charset="-122"/>
                <a:ea typeface="微软雅黑" panose="020B0503020204020204" charset="-122"/>
                <a:cs typeface="微软雅黑" panose="020B0503020204020204" charset="-122"/>
              </a:rPr>
              <a:t>》</a:t>
            </a:r>
            <a:endParaRPr lang="zh-CN" altLang="en-US" sz="3600" b="1"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9222" name="文本框 6"/>
          <p:cNvSpPr txBox="1"/>
          <p:nvPr/>
        </p:nvSpPr>
        <p:spPr>
          <a:xfrm>
            <a:off x="5037931" y="5148263"/>
            <a:ext cx="3571875" cy="460375"/>
          </a:xfrm>
          <a:prstGeom prst="rect">
            <a:avLst/>
          </a:prstGeom>
          <a:noFill/>
          <a:ln w="9525">
            <a:noFill/>
          </a:ln>
          <a:extLst>
            <a:ext uri="{909E8E84-426E-40DD-AFC4-6F175D3DCCD1}">
              <a14:hiddenFill xmlns:a14="http://schemas.microsoft.com/office/drawing/2010/main">
                <a:solidFill>
                  <a:schemeClr val="bg2"/>
                </a:solidFill>
              </a14:hiddenFill>
            </a:ext>
          </a:extLst>
        </p:spPr>
        <p:txBody>
          <a:bodyPr>
            <a:spAutoFit/>
            <a:scene3d>
              <a:camera prst="orthographicFront"/>
              <a:lightRig rig="threePt" dir="t"/>
            </a:scene3d>
          </a:bodyPr>
          <a:lstStyle/>
          <a:p>
            <a:r>
              <a:rPr lang="zh-CN" altLang="zh-CN" sz="2400" b="1" dirty="0">
                <a:solidFill>
                  <a:schemeClr val="tx1"/>
                </a:solidFill>
                <a:effectLst>
                  <a:outerShdw blurRad="38100" dist="19050" dir="2700000" algn="tl" rotWithShape="0">
                    <a:schemeClr val="dk1">
                      <a:alpha val="40000"/>
                    </a:schemeClr>
                  </a:outerShdw>
                </a:effectLst>
                <a:latin typeface="Arial" panose="020B0604020202020204" pitchFamily="34" charset="0"/>
              </a:rPr>
              <a:t>执教教师：邓洪文</a:t>
            </a:r>
            <a:endParaRPr lang="zh-CN" altLang="zh-CN" sz="2400" b="1" dirty="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150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79730" y="1494155"/>
            <a:ext cx="8384540" cy="1079500"/>
          </a:xfrm>
          <a:solidFill>
            <a:schemeClr val="accent5"/>
          </a:solidFill>
        </p:spPr>
        <p:txBody>
          <a:bodyPr/>
          <a:p>
            <a:r>
              <a:rPr lang="zh-CN" altLang="en-US" b="1"/>
              <a:t> 人生在世，说话到底难不难? </a:t>
            </a:r>
            <a:endParaRPr lang="zh-CN" altLang="en-US"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79730" y="1665605"/>
            <a:ext cx="8384540" cy="1892300"/>
          </a:xfrm>
          <a:solidFill>
            <a:schemeClr val="accent5"/>
          </a:solidFill>
        </p:spPr>
        <p:txBody>
          <a:bodyPr/>
          <a:p>
            <a:r>
              <a:rPr lang="zh-CN" altLang="en-US" b="1"/>
              <a:t> 如果说难，两三岁的孩子，还没学会拿筷子吃饭，就会咿咿呀呀说话了，谁记得儿时说话费过什么气力，好像自然而然就会了。 </a:t>
            </a:r>
            <a:endParaRPr lang="zh-CN" altLang="en-US"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79730" y="1444625"/>
            <a:ext cx="8384540" cy="1981835"/>
          </a:xfrm>
          <a:solidFill>
            <a:schemeClr val="accent5"/>
          </a:solidFill>
        </p:spPr>
        <p:txBody>
          <a:bodyPr/>
          <a:p>
            <a:r>
              <a:rPr lang="en-US" altLang="zh-CN" b="1"/>
              <a:t> </a:t>
            </a:r>
            <a:r>
              <a:rPr lang="zh-CN" altLang="en-US" b="1"/>
              <a:t>如果说不难，为什么许多人登上讲台，面对众人，开口就为难呢? </a:t>
            </a:r>
            <a:endParaRPr lang="zh-CN" altLang="en-US" b="1"/>
          </a:p>
          <a:p>
            <a:r>
              <a:rPr lang="zh-CN" altLang="en-US" b="1"/>
              <a:t>哪个不会开口说话? </a:t>
            </a:r>
            <a:endParaRPr lang="zh-CN" altLang="en-US"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92100" y="755650"/>
            <a:ext cx="8384540" cy="4213225"/>
          </a:xfrm>
          <a:solidFill>
            <a:schemeClr val="accent5"/>
          </a:solidFill>
        </p:spPr>
        <p:txBody>
          <a:bodyPr/>
          <a:p>
            <a:endParaRPr lang="en-US" altLang="zh-CN" b="1"/>
          </a:p>
          <a:p>
            <a:r>
              <a:rPr lang="zh-CN" altLang="en-US" b="1"/>
              <a:t>也许正是这个缘故，许多人对说话不大在意，以为用不着讲究。</a:t>
            </a:r>
            <a:endParaRPr lang="zh-CN" altLang="en-US" b="1"/>
          </a:p>
          <a:p>
            <a:r>
              <a:rPr lang="zh-CN" altLang="en-US" b="1"/>
              <a:t>然而，公众演讲有别于日常会话，有一个再学习的过程。事实上，学习演讲知识，掌握演讲技巧，不但为公众演讲所必需，而且能为日常会话增添底气和风采。 </a:t>
            </a:r>
            <a:endParaRPr lang="zh-CN" altLang="en-US"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697230"/>
            <a:ext cx="8229600" cy="5313680"/>
          </a:xfrm>
          <a:solidFill>
            <a:schemeClr val="accent5"/>
          </a:solidFill>
        </p:spPr>
        <p:txBody>
          <a:bodyPr/>
          <a:p>
            <a:pPr>
              <a:lnSpc>
                <a:spcPct val="100000"/>
              </a:lnSpc>
            </a:pPr>
            <a:r>
              <a:rPr lang="zh-CN" altLang="en-US" b="1"/>
              <a:t>1919年，他在清华大学上学的时候，曾在一篇日记中检讨：</a:t>
            </a:r>
            <a:r>
              <a:rPr lang="zh-CN" altLang="en-US" b="1">
                <a:solidFill>
                  <a:srgbClr val="FF0000"/>
                </a:solidFill>
                <a:latin typeface="微软雅黑" panose="020B0503020204020204" charset="-122"/>
                <a:ea typeface="微软雅黑" panose="020B0503020204020204" charset="-122"/>
                <a:cs typeface="微软雅黑" panose="020B0503020204020204" charset="-122"/>
              </a:rPr>
              <a:t>“近来演讲课练习又渐疏，不猛起直追恐便落人后。”</a:t>
            </a:r>
            <a:r>
              <a:rPr lang="zh-CN" altLang="en-US" b="1">
                <a:solidFill>
                  <a:srgbClr val="0000FF"/>
                </a:solidFill>
                <a:latin typeface="微软雅黑" panose="020B0503020204020204" charset="-122"/>
                <a:ea typeface="微软雅黑" panose="020B0503020204020204" charset="-122"/>
                <a:cs typeface="微软雅黑" panose="020B0503020204020204" charset="-122"/>
              </a:rPr>
              <a:t>“演说降到中等，此大耻奇辱也。”</a:t>
            </a:r>
            <a:endParaRPr lang="zh-CN" altLang="en-US" b="1">
              <a:solidFill>
                <a:srgbClr val="0000FF"/>
              </a:solidFill>
              <a:latin typeface="微软雅黑" panose="020B0503020204020204" charset="-122"/>
              <a:ea typeface="微软雅黑" panose="020B0503020204020204" charset="-122"/>
              <a:cs typeface="微软雅黑" panose="020B0503020204020204" charset="-122"/>
            </a:endParaRPr>
          </a:p>
          <a:p>
            <a:pPr>
              <a:lnSpc>
                <a:spcPct val="100000"/>
              </a:lnSpc>
            </a:pPr>
            <a:r>
              <a:rPr lang="zh-CN" altLang="en-US" b="1"/>
              <a:t>随后几天，他在日记中连续记载：</a:t>
            </a:r>
            <a:r>
              <a:rPr lang="zh-CN" altLang="en-US" sz="3600" b="1">
                <a:solidFill>
                  <a:srgbClr val="FF0000"/>
                </a:solidFill>
                <a:latin typeface="微软雅黑" panose="020B0503020204020204" charset="-122"/>
                <a:ea typeface="微软雅黑" panose="020B0503020204020204" charset="-122"/>
                <a:cs typeface="微软雅黑" panose="020B0503020204020204" charset="-122"/>
              </a:rPr>
              <a:t>“夜出外习演讲十二遍。”</a:t>
            </a:r>
            <a:r>
              <a:rPr lang="zh-CN" altLang="en-US" sz="3600" b="1">
                <a:solidFill>
                  <a:srgbClr val="0000FF"/>
                </a:solidFill>
                <a:latin typeface="微软雅黑" panose="020B0503020204020204" charset="-122"/>
                <a:ea typeface="微软雅黑" panose="020B0503020204020204" charset="-122"/>
                <a:cs typeface="微软雅黑" panose="020B0503020204020204" charset="-122"/>
              </a:rPr>
              <a:t>“演说果有进步，当益求精致。”</a:t>
            </a:r>
            <a:r>
              <a:rPr lang="zh-CN" altLang="en-US" sz="3600" b="1">
                <a:solidFill>
                  <a:srgbClr val="FF0000"/>
                </a:solidFill>
              </a:rPr>
              <a:t>“夜到凉亭练演说三遍”，</a:t>
            </a:r>
            <a:r>
              <a:rPr lang="zh-CN" altLang="en-US" b="1"/>
              <a:t>回宿舍又</a:t>
            </a:r>
            <a:r>
              <a:rPr lang="zh-CN" altLang="en-US" sz="3600" b="1">
                <a:solidFill>
                  <a:srgbClr val="0000FF"/>
                </a:solidFill>
                <a:latin typeface="微软雅黑" panose="020B0503020204020204" charset="-122"/>
                <a:ea typeface="微软雅黑" panose="020B0503020204020204" charset="-122"/>
                <a:cs typeface="微软雅黑" panose="020B0503020204020204" charset="-122"/>
              </a:rPr>
              <a:t>“温演说五遍”</a:t>
            </a:r>
            <a:r>
              <a:rPr lang="zh-CN" altLang="en-US" b="1"/>
              <a:t>。从这廖廖数语，可见闻一多当年苦练演讲的功夫。</a:t>
            </a:r>
            <a:endParaRPr lang="zh-CN" altLang="en-US"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Rectangle 2"/>
          <p:cNvSpPr>
            <a:spLocks noGrp="1" noChangeArrowheads="1"/>
          </p:cNvSpPr>
          <p:nvPr>
            <p:ph type="ctrTitle" idx="4294967295"/>
          </p:nvPr>
        </p:nvSpPr>
        <p:spPr>
          <a:xfrm>
            <a:off x="406400" y="626745"/>
            <a:ext cx="7772400" cy="1470025"/>
          </a:xfrm>
        </p:spPr>
        <p:txBody>
          <a:bodyPr anchor="b"/>
          <a:lstStyle>
            <a:lvl1pPr lvl="0" algn="r">
              <a:buClrTx/>
              <a:buSzTx/>
              <a:buFontTx/>
              <a:defRPr sz="4400"/>
            </a:lvl1pPr>
          </a:lstStyle>
          <a:p>
            <a:pPr lvl="0" algn="ctr"/>
            <a:r>
              <a:rPr lang="zh-CN" altLang="en-US" sz="8900" b="1" dirty="0">
                <a:solidFill>
                  <a:srgbClr val="0000CC"/>
                </a:solidFill>
                <a:effectLst>
                  <a:outerShdw blurRad="38100" dist="38100" dir="2700000">
                    <a:srgbClr val="C0C0C0"/>
                  </a:outerShdw>
                </a:effectLst>
                <a:ea typeface="隶书" panose="02010509060101010101" pitchFamily="49" charset="-122"/>
              </a:rPr>
              <a:t>最后一次演讲</a:t>
            </a:r>
            <a:endParaRPr lang="zh-CN" altLang="en-US" sz="8900" b="1" dirty="0">
              <a:solidFill>
                <a:srgbClr val="0000CC"/>
              </a:solidFill>
              <a:effectLst>
                <a:outerShdw blurRad="38100" dist="38100" dir="2700000">
                  <a:srgbClr val="C0C0C0"/>
                </a:outerShdw>
              </a:effectLst>
              <a:ea typeface="隶书" panose="02010509060101010101" pitchFamily="49" charset="-122"/>
            </a:endParaRPr>
          </a:p>
        </p:txBody>
      </p:sp>
      <p:sp>
        <p:nvSpPr>
          <p:cNvPr id="2051" name="Rectangle 3"/>
          <p:cNvSpPr>
            <a:spLocks noGrp="1" noChangeArrowheads="1"/>
          </p:cNvSpPr>
          <p:nvPr>
            <p:ph type="subTitle" idx="4294967295"/>
          </p:nvPr>
        </p:nvSpPr>
        <p:spPr>
          <a:xfrm>
            <a:off x="2232343" y="1985328"/>
            <a:ext cx="3508375" cy="679450"/>
          </a:xfrm>
        </p:spPr>
        <p:txBody>
          <a:bodyPr tIns="0"/>
          <a:lstStyle>
            <a:lvl1pPr marL="0" lvl="0" indent="0" algn="r">
              <a:buClr>
                <a:schemeClr val="accent1"/>
              </a:buClr>
              <a:buSzTx/>
              <a:buFont typeface="Wingdings" panose="05000000000000000000" pitchFamily="2" charset="2"/>
              <a:buNone/>
              <a:defRPr/>
            </a:lvl1pPr>
            <a:lvl2pPr marL="457200" lvl="1" indent="0" algn="ctr">
              <a:buClr>
                <a:schemeClr val="accent1"/>
              </a:buClr>
              <a:buSzTx/>
              <a:buFont typeface="Wingdings" panose="05000000000000000000" pitchFamily="2" charset="2"/>
              <a:buNone/>
              <a:defRPr/>
            </a:lvl2pPr>
            <a:lvl3pPr marL="914400" lvl="2" indent="0" algn="ctr">
              <a:buClr>
                <a:schemeClr val="accent1"/>
              </a:buClr>
              <a:buSzTx/>
              <a:buFont typeface="Wingdings" panose="05000000000000000000" pitchFamily="2" charset="2"/>
              <a:buNone/>
              <a:defRPr/>
            </a:lvl3pPr>
            <a:lvl4pPr marL="1371600" lvl="3" indent="0" algn="ctr">
              <a:buClr>
                <a:schemeClr val="accent1"/>
              </a:buClr>
              <a:buSzTx/>
              <a:buFont typeface="Wingdings" panose="05000000000000000000" pitchFamily="2" charset="2"/>
              <a:buNone/>
              <a:defRPr/>
            </a:lvl4pPr>
            <a:lvl5pPr marL="1828800" lvl="4" indent="0" algn="ctr">
              <a:buClr>
                <a:schemeClr val="accent1"/>
              </a:buClr>
              <a:buSzTx/>
              <a:buFont typeface="Wingdings" panose="05000000000000000000" pitchFamily="2" charset="2"/>
              <a:buNone/>
              <a:defRPr/>
            </a:lvl5pPr>
          </a:lstStyle>
          <a:p>
            <a:pPr marL="27305" lvl="0" indent="0"/>
            <a:r>
              <a:rPr lang="zh-CN" altLang="en-US" sz="4400" b="1" dirty="0">
                <a:solidFill>
                  <a:srgbClr val="320E04"/>
                </a:solidFill>
              </a:rPr>
              <a:t>闻一多</a:t>
            </a:r>
            <a:endParaRPr lang="zh-CN" altLang="en-US" sz="4400" b="1" dirty="0">
              <a:solidFill>
                <a:srgbClr val="320E04"/>
              </a:solidFill>
            </a:endParaRPr>
          </a:p>
        </p:txBody>
      </p:sp>
      <p:pic>
        <p:nvPicPr>
          <p:cNvPr id="20485" name="图片 2"/>
          <p:cNvPicPr>
            <a:picLocks noChangeAspect="1"/>
          </p:cNvPicPr>
          <p:nvPr/>
        </p:nvPicPr>
        <p:blipFill>
          <a:blip r:embed="rId1"/>
          <a:stretch>
            <a:fillRect/>
          </a:stretch>
        </p:blipFill>
        <p:spPr>
          <a:xfrm>
            <a:off x="1046480" y="2952115"/>
            <a:ext cx="4248150" cy="2668588"/>
          </a:xfrm>
          <a:prstGeom prst="rect">
            <a:avLst/>
          </a:prstGeom>
          <a:noFill/>
          <a:ln w="9525">
            <a:noFill/>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Rectangle 2"/>
          <p:cNvSpPr>
            <a:spLocks noGrp="1"/>
          </p:cNvSpPr>
          <p:nvPr>
            <p:ph type="title" idx="4294967295"/>
          </p:nvPr>
        </p:nvSpPr>
        <p:spPr/>
        <p:txBody>
          <a:bodyPr wrap="square" lIns="91440" tIns="45720" rIns="91440" bIns="45720" anchor="ctr"/>
          <a:p>
            <a:br>
              <a:rPr lang="en-US" altLang="zh-CN" sz="3400"/>
            </a:br>
            <a:endParaRPr lang="en-US" altLang="zh-CN" sz="3400"/>
          </a:p>
        </p:txBody>
      </p:sp>
      <p:sp>
        <p:nvSpPr>
          <p:cNvPr id="21506" name="Rectangle 3"/>
          <p:cNvSpPr>
            <a:spLocks noGrp="1"/>
          </p:cNvSpPr>
          <p:nvPr>
            <p:ph type="body" idx="4294967295"/>
          </p:nvPr>
        </p:nvSpPr>
        <p:spPr>
          <a:xfrm>
            <a:off x="179388" y="476250"/>
            <a:ext cx="8229600" cy="5976938"/>
          </a:xfrm>
          <a:solidFill>
            <a:srgbClr val="FFFFFF"/>
          </a:solidFill>
          <a:ln>
            <a:solidFill>
              <a:srgbClr val="000000"/>
            </a:solidFill>
            <a:miter/>
          </a:ln>
        </p:spPr>
        <p:txBody>
          <a:bodyPr vert="horz" wrap="square" lIns="91440" tIns="45720" rIns="91440" bIns="45720" anchor="t"/>
          <a:p>
            <a:pPr>
              <a:buNone/>
            </a:pPr>
            <a:r>
              <a:rPr lang="zh-CN" altLang="en-US" sz="4000" b="1">
                <a:solidFill>
                  <a:srgbClr val="0000CC"/>
                </a:solidFill>
              </a:rPr>
              <a:t>朗读课文  整体感知</a:t>
            </a:r>
            <a:endParaRPr lang="zh-CN" altLang="en-US" sz="4000" b="1">
              <a:solidFill>
                <a:srgbClr val="0000CC"/>
              </a:solidFill>
            </a:endParaRPr>
          </a:p>
          <a:p>
            <a:pPr>
              <a:buNone/>
            </a:pPr>
            <a:r>
              <a:rPr lang="zh-CN" altLang="en-US" sz="4000" b="1"/>
              <a:t>一、给下列加点的字注音：</a:t>
            </a:r>
            <a:endParaRPr lang="zh-CN" altLang="en-US" sz="4000" b="1"/>
          </a:p>
          <a:p>
            <a:pPr>
              <a:buNone/>
            </a:pPr>
            <a:endParaRPr lang="zh-CN" altLang="en-US" sz="4000" b="1"/>
          </a:p>
          <a:p>
            <a:pPr>
              <a:buNone/>
            </a:pPr>
            <a:r>
              <a:rPr lang="zh-CN" altLang="en-US" sz="2800"/>
              <a:t>   </a:t>
            </a:r>
            <a:r>
              <a:rPr lang="zh-CN" altLang="en-US" sz="5400" b="1">
                <a:solidFill>
                  <a:srgbClr val="0000CC"/>
                </a:solidFill>
              </a:rPr>
              <a:t>卑</a:t>
            </a:r>
            <a:r>
              <a:rPr lang="zh-CN" altLang="en-US" sz="5400" b="1">
                <a:solidFill>
                  <a:srgbClr val="FF0000"/>
                </a:solidFill>
              </a:rPr>
              <a:t>劣</a:t>
            </a:r>
            <a:r>
              <a:rPr lang="zh-CN" altLang="en-US" sz="5400" b="1">
                <a:solidFill>
                  <a:srgbClr val="0000CC"/>
                </a:solidFill>
              </a:rPr>
              <a:t>（   ） 诬</a:t>
            </a:r>
            <a:r>
              <a:rPr lang="zh-CN" altLang="en-US" sz="5400" b="1">
                <a:solidFill>
                  <a:srgbClr val="FF0000"/>
                </a:solidFill>
              </a:rPr>
              <a:t>蔑</a:t>
            </a:r>
            <a:r>
              <a:rPr lang="zh-CN" altLang="en-US" sz="5400" b="1">
                <a:solidFill>
                  <a:srgbClr val="0000CC"/>
                </a:solidFill>
              </a:rPr>
              <a:t>（   ）</a:t>
            </a:r>
            <a:endParaRPr lang="zh-CN" altLang="en-US" sz="5400" b="1">
              <a:solidFill>
                <a:srgbClr val="0000CC"/>
              </a:solidFill>
            </a:endParaRPr>
          </a:p>
          <a:p>
            <a:pPr>
              <a:buNone/>
            </a:pPr>
            <a:r>
              <a:rPr lang="zh-CN" altLang="en-US" sz="5400" b="1">
                <a:solidFill>
                  <a:srgbClr val="0000CC"/>
                </a:solidFill>
              </a:rPr>
              <a:t> 卑</a:t>
            </a:r>
            <a:r>
              <a:rPr lang="zh-CN" altLang="en-US" sz="5400" b="1">
                <a:solidFill>
                  <a:srgbClr val="FF0000"/>
                </a:solidFill>
              </a:rPr>
              <a:t>鄙</a:t>
            </a:r>
            <a:r>
              <a:rPr lang="zh-CN" altLang="en-US" sz="5400" b="1">
                <a:solidFill>
                  <a:srgbClr val="0000CC"/>
                </a:solidFill>
              </a:rPr>
              <a:t>（   ）  离</a:t>
            </a:r>
            <a:r>
              <a:rPr lang="zh-CN" altLang="en-US" sz="5400" b="1">
                <a:solidFill>
                  <a:srgbClr val="FF0000"/>
                </a:solidFill>
              </a:rPr>
              <a:t>间</a:t>
            </a:r>
            <a:r>
              <a:rPr lang="zh-CN" altLang="en-US" sz="5400" b="1">
                <a:solidFill>
                  <a:srgbClr val="0000CC"/>
                </a:solidFill>
              </a:rPr>
              <a:t>（   ）</a:t>
            </a:r>
            <a:endParaRPr lang="zh-CN" altLang="en-US" sz="5400" b="1">
              <a:solidFill>
                <a:srgbClr val="0000CC"/>
              </a:solidFill>
            </a:endParaRPr>
          </a:p>
          <a:p>
            <a:pPr>
              <a:buNone/>
            </a:pPr>
            <a:r>
              <a:rPr lang="zh-CN" altLang="en-US" sz="5400" b="1">
                <a:solidFill>
                  <a:srgbClr val="0000CC"/>
                </a:solidFill>
              </a:rPr>
              <a:t> 蛮</a:t>
            </a:r>
            <a:r>
              <a:rPr lang="zh-CN" altLang="en-US" sz="5400" b="1">
                <a:solidFill>
                  <a:srgbClr val="FF0000"/>
                </a:solidFill>
              </a:rPr>
              <a:t>横</a:t>
            </a:r>
            <a:r>
              <a:rPr lang="zh-CN" altLang="en-US" sz="5400" b="1">
                <a:solidFill>
                  <a:srgbClr val="0000CC"/>
                </a:solidFill>
              </a:rPr>
              <a:t>（     ）赋</a:t>
            </a:r>
            <a:r>
              <a:rPr lang="zh-CN" altLang="en-US" sz="5400" b="1">
                <a:solidFill>
                  <a:srgbClr val="FF0000"/>
                </a:solidFill>
              </a:rPr>
              <a:t>予</a:t>
            </a:r>
            <a:r>
              <a:rPr lang="zh-CN" altLang="en-US" sz="5400" b="1">
                <a:solidFill>
                  <a:srgbClr val="0000CC"/>
                </a:solidFill>
              </a:rPr>
              <a:t>（   ）</a:t>
            </a:r>
            <a:endParaRPr lang="zh-CN" altLang="en-US" sz="5400" b="1">
              <a:solidFill>
                <a:srgbClr val="0000CC"/>
              </a:solidFill>
            </a:endParaRPr>
          </a:p>
        </p:txBody>
      </p:sp>
      <p:sp>
        <p:nvSpPr>
          <p:cNvPr id="4100" name="Text Box 4"/>
          <p:cNvSpPr txBox="1"/>
          <p:nvPr/>
        </p:nvSpPr>
        <p:spPr>
          <a:xfrm>
            <a:off x="2484438" y="2852738"/>
            <a:ext cx="1081087" cy="701675"/>
          </a:xfrm>
          <a:prstGeom prst="rect">
            <a:avLst/>
          </a:prstGeom>
          <a:noFill/>
          <a:ln w="9525">
            <a:noFill/>
          </a:ln>
        </p:spPr>
        <p:txBody>
          <a:bodyPr>
            <a:spAutoFit/>
          </a:bodyPr>
          <a:p>
            <a:pPr>
              <a:spcBef>
                <a:spcPct val="50000"/>
              </a:spcBef>
            </a:pPr>
            <a:r>
              <a:rPr lang="en-US" altLang="zh-CN" sz="4000" b="1">
                <a:solidFill>
                  <a:srgbClr val="FF0000"/>
                </a:solidFill>
                <a:latin typeface="Arial" panose="020B0604020202020204" pitchFamily="34" charset="0"/>
              </a:rPr>
              <a:t>bēi</a:t>
            </a:r>
            <a:endParaRPr lang="en-US" altLang="zh-CN" sz="4000" b="1">
              <a:solidFill>
                <a:srgbClr val="FF0000"/>
              </a:solidFill>
              <a:latin typeface="Arial" panose="020B0604020202020204" pitchFamily="34" charset="0"/>
            </a:endParaRPr>
          </a:p>
        </p:txBody>
      </p:sp>
      <p:sp>
        <p:nvSpPr>
          <p:cNvPr id="4101" name="Text Box 5"/>
          <p:cNvSpPr txBox="1"/>
          <p:nvPr/>
        </p:nvSpPr>
        <p:spPr>
          <a:xfrm>
            <a:off x="5867400" y="2781300"/>
            <a:ext cx="1189038" cy="701675"/>
          </a:xfrm>
          <a:prstGeom prst="rect">
            <a:avLst/>
          </a:prstGeom>
          <a:noFill/>
          <a:ln w="9525">
            <a:noFill/>
          </a:ln>
        </p:spPr>
        <p:txBody>
          <a:bodyPr>
            <a:spAutoFit/>
          </a:bodyPr>
          <a:p>
            <a:pPr>
              <a:spcBef>
                <a:spcPct val="50000"/>
              </a:spcBef>
            </a:pPr>
            <a:r>
              <a:rPr lang="en-US" altLang="zh-CN" sz="4000" b="1">
                <a:solidFill>
                  <a:srgbClr val="FF0000"/>
                </a:solidFill>
                <a:latin typeface="Arial" panose="020B0604020202020204" pitchFamily="34" charset="0"/>
              </a:rPr>
              <a:t>miè</a:t>
            </a:r>
            <a:endParaRPr lang="en-US" altLang="zh-CN" sz="4000" b="1">
              <a:solidFill>
                <a:srgbClr val="FF0000"/>
              </a:solidFill>
              <a:latin typeface="Arial" panose="020B0604020202020204" pitchFamily="34" charset="0"/>
            </a:endParaRPr>
          </a:p>
        </p:txBody>
      </p:sp>
      <p:sp>
        <p:nvSpPr>
          <p:cNvPr id="4102" name="Text Box 6"/>
          <p:cNvSpPr txBox="1"/>
          <p:nvPr/>
        </p:nvSpPr>
        <p:spPr>
          <a:xfrm>
            <a:off x="2411413" y="3789363"/>
            <a:ext cx="1008062" cy="701675"/>
          </a:xfrm>
          <a:prstGeom prst="rect">
            <a:avLst/>
          </a:prstGeom>
          <a:noFill/>
          <a:ln w="9525">
            <a:noFill/>
          </a:ln>
        </p:spPr>
        <p:txBody>
          <a:bodyPr>
            <a:spAutoFit/>
          </a:bodyPr>
          <a:p>
            <a:pPr>
              <a:spcBef>
                <a:spcPct val="50000"/>
              </a:spcBef>
            </a:pPr>
            <a:r>
              <a:rPr lang="en-US" altLang="zh-CN" sz="4000" b="1">
                <a:solidFill>
                  <a:srgbClr val="FF0000"/>
                </a:solidFill>
                <a:latin typeface="Arial" panose="020B0604020202020204" pitchFamily="34" charset="0"/>
              </a:rPr>
              <a:t>bǐ</a:t>
            </a:r>
            <a:endParaRPr lang="en-US" altLang="zh-CN" sz="4000" b="1">
              <a:solidFill>
                <a:srgbClr val="FF0000"/>
              </a:solidFill>
              <a:latin typeface="Arial" panose="020B0604020202020204" pitchFamily="34" charset="0"/>
            </a:endParaRPr>
          </a:p>
        </p:txBody>
      </p:sp>
      <p:sp>
        <p:nvSpPr>
          <p:cNvPr id="4103" name="Text Box 7"/>
          <p:cNvSpPr txBox="1"/>
          <p:nvPr/>
        </p:nvSpPr>
        <p:spPr>
          <a:xfrm>
            <a:off x="6011863" y="3716338"/>
            <a:ext cx="1296987" cy="701675"/>
          </a:xfrm>
          <a:prstGeom prst="rect">
            <a:avLst/>
          </a:prstGeom>
          <a:noFill/>
          <a:ln w="9525">
            <a:noFill/>
          </a:ln>
        </p:spPr>
        <p:txBody>
          <a:bodyPr>
            <a:spAutoFit/>
          </a:bodyPr>
          <a:p>
            <a:pPr>
              <a:spcBef>
                <a:spcPct val="50000"/>
              </a:spcBef>
            </a:pPr>
            <a:r>
              <a:rPr lang="en-US" altLang="zh-CN" sz="4000" b="1">
                <a:solidFill>
                  <a:srgbClr val="FF0000"/>
                </a:solidFill>
                <a:latin typeface="Arial" panose="020B0604020202020204" pitchFamily="34" charset="0"/>
              </a:rPr>
              <a:t>jiàn</a:t>
            </a:r>
            <a:endParaRPr lang="en-US" altLang="zh-CN" sz="4000" b="1">
              <a:solidFill>
                <a:srgbClr val="FF0000"/>
              </a:solidFill>
              <a:latin typeface="Arial" panose="020B0604020202020204" pitchFamily="34" charset="0"/>
            </a:endParaRPr>
          </a:p>
        </p:txBody>
      </p:sp>
      <p:sp>
        <p:nvSpPr>
          <p:cNvPr id="4104" name="Text Box 8"/>
          <p:cNvSpPr txBox="1"/>
          <p:nvPr/>
        </p:nvSpPr>
        <p:spPr>
          <a:xfrm>
            <a:off x="2268538" y="4724400"/>
            <a:ext cx="1582737" cy="701675"/>
          </a:xfrm>
          <a:prstGeom prst="rect">
            <a:avLst/>
          </a:prstGeom>
          <a:noFill/>
          <a:ln w="9525">
            <a:noFill/>
          </a:ln>
        </p:spPr>
        <p:txBody>
          <a:bodyPr>
            <a:spAutoFit/>
          </a:bodyPr>
          <a:p>
            <a:pPr>
              <a:spcBef>
                <a:spcPct val="50000"/>
              </a:spcBef>
            </a:pPr>
            <a:r>
              <a:rPr lang="en-US" altLang="zh-CN" sz="4000" b="1">
                <a:solidFill>
                  <a:srgbClr val="FF0000"/>
                </a:solidFill>
                <a:latin typeface="Arial" panose="020B0604020202020204" pitchFamily="34" charset="0"/>
              </a:rPr>
              <a:t>hèng</a:t>
            </a:r>
            <a:endParaRPr lang="en-US" altLang="zh-CN" sz="4000" b="1">
              <a:solidFill>
                <a:srgbClr val="FF0000"/>
              </a:solidFill>
              <a:latin typeface="Arial" panose="020B0604020202020204" pitchFamily="34" charset="0"/>
            </a:endParaRPr>
          </a:p>
        </p:txBody>
      </p:sp>
      <p:sp>
        <p:nvSpPr>
          <p:cNvPr id="4105" name="Text Box 9"/>
          <p:cNvSpPr txBox="1"/>
          <p:nvPr/>
        </p:nvSpPr>
        <p:spPr>
          <a:xfrm>
            <a:off x="6156325" y="4724400"/>
            <a:ext cx="1152525" cy="701675"/>
          </a:xfrm>
          <a:prstGeom prst="rect">
            <a:avLst/>
          </a:prstGeom>
          <a:noFill/>
          <a:ln w="9525">
            <a:noFill/>
          </a:ln>
        </p:spPr>
        <p:txBody>
          <a:bodyPr>
            <a:spAutoFit/>
          </a:bodyPr>
          <a:p>
            <a:pPr>
              <a:spcBef>
                <a:spcPct val="50000"/>
              </a:spcBef>
            </a:pPr>
            <a:r>
              <a:rPr lang="en-US" altLang="zh-CN" sz="4000" b="1">
                <a:solidFill>
                  <a:srgbClr val="FF0000"/>
                </a:solidFill>
                <a:latin typeface="Arial" panose="020B0604020202020204" pitchFamily="34" charset="0"/>
              </a:rPr>
              <a:t>yǔ</a:t>
            </a:r>
            <a:endParaRPr lang="en-US" altLang="zh-CN" sz="4000" b="1">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p:cTn id="7" dur="500" fill="hold"/>
                                        <p:tgtEl>
                                          <p:spTgt spid="4100"/>
                                        </p:tgtEl>
                                        <p:attrNameLst>
                                          <p:attrName>ppt_x</p:attrName>
                                        </p:attrNameLst>
                                      </p:cBhvr>
                                      <p:tavLst>
                                        <p:tav tm="0">
                                          <p:val>
                                            <p:strVal val="#ppt_x"/>
                                          </p:val>
                                        </p:tav>
                                        <p:tav tm="100000">
                                          <p:val>
                                            <p:strVal val="#ppt_x"/>
                                          </p:val>
                                        </p:tav>
                                      </p:tavLst>
                                    </p:anim>
                                    <p:anim calcmode="lin" valueType="num">
                                      <p:cBhvr>
                                        <p:cTn id="8" dur="500" fill="hold"/>
                                        <p:tgtEl>
                                          <p:spTgt spid="41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01"/>
                                        </p:tgtEl>
                                        <p:attrNameLst>
                                          <p:attrName>style.visibility</p:attrName>
                                        </p:attrNameLst>
                                      </p:cBhvr>
                                      <p:to>
                                        <p:strVal val="visible"/>
                                      </p:to>
                                    </p:set>
                                    <p:anim calcmode="lin" valueType="num">
                                      <p:cBhvr>
                                        <p:cTn id="13" dur="500" fill="hold"/>
                                        <p:tgtEl>
                                          <p:spTgt spid="4101"/>
                                        </p:tgtEl>
                                        <p:attrNameLst>
                                          <p:attrName>ppt_x</p:attrName>
                                        </p:attrNameLst>
                                      </p:cBhvr>
                                      <p:tavLst>
                                        <p:tav tm="0">
                                          <p:val>
                                            <p:strVal val="#ppt_x"/>
                                          </p:val>
                                        </p:tav>
                                        <p:tav tm="100000">
                                          <p:val>
                                            <p:strVal val="#ppt_x"/>
                                          </p:val>
                                        </p:tav>
                                      </p:tavLst>
                                    </p:anim>
                                    <p:anim calcmode="lin" valueType="num">
                                      <p:cBhvr>
                                        <p:cTn id="14" dur="500" fill="hold"/>
                                        <p:tgtEl>
                                          <p:spTgt spid="410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02"/>
                                        </p:tgtEl>
                                        <p:attrNameLst>
                                          <p:attrName>style.visibility</p:attrName>
                                        </p:attrNameLst>
                                      </p:cBhvr>
                                      <p:to>
                                        <p:strVal val="visible"/>
                                      </p:to>
                                    </p:set>
                                    <p:anim calcmode="lin" valueType="num">
                                      <p:cBhvr>
                                        <p:cTn id="19" dur="500" fill="hold"/>
                                        <p:tgtEl>
                                          <p:spTgt spid="4102"/>
                                        </p:tgtEl>
                                        <p:attrNameLst>
                                          <p:attrName>ppt_x</p:attrName>
                                        </p:attrNameLst>
                                      </p:cBhvr>
                                      <p:tavLst>
                                        <p:tav tm="0">
                                          <p:val>
                                            <p:strVal val="#ppt_x"/>
                                          </p:val>
                                        </p:tav>
                                        <p:tav tm="100000">
                                          <p:val>
                                            <p:strVal val="#ppt_x"/>
                                          </p:val>
                                        </p:tav>
                                      </p:tavLst>
                                    </p:anim>
                                    <p:anim calcmode="lin" valueType="num">
                                      <p:cBhvr>
                                        <p:cTn id="20" dur="500" fill="hold"/>
                                        <p:tgtEl>
                                          <p:spTgt spid="410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103"/>
                                        </p:tgtEl>
                                        <p:attrNameLst>
                                          <p:attrName>style.visibility</p:attrName>
                                        </p:attrNameLst>
                                      </p:cBhvr>
                                      <p:to>
                                        <p:strVal val="visible"/>
                                      </p:to>
                                    </p:set>
                                    <p:anim calcmode="lin" valueType="num">
                                      <p:cBhvr>
                                        <p:cTn id="25" dur="500" fill="hold"/>
                                        <p:tgtEl>
                                          <p:spTgt spid="4103"/>
                                        </p:tgtEl>
                                        <p:attrNameLst>
                                          <p:attrName>ppt_x</p:attrName>
                                        </p:attrNameLst>
                                      </p:cBhvr>
                                      <p:tavLst>
                                        <p:tav tm="0">
                                          <p:val>
                                            <p:strVal val="#ppt_x"/>
                                          </p:val>
                                        </p:tav>
                                        <p:tav tm="100000">
                                          <p:val>
                                            <p:strVal val="#ppt_x"/>
                                          </p:val>
                                        </p:tav>
                                      </p:tavLst>
                                    </p:anim>
                                    <p:anim calcmode="lin" valueType="num">
                                      <p:cBhvr>
                                        <p:cTn id="26" dur="500" fill="hold"/>
                                        <p:tgtEl>
                                          <p:spTgt spid="410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104"/>
                                        </p:tgtEl>
                                        <p:attrNameLst>
                                          <p:attrName>style.visibility</p:attrName>
                                        </p:attrNameLst>
                                      </p:cBhvr>
                                      <p:to>
                                        <p:strVal val="visible"/>
                                      </p:to>
                                    </p:set>
                                    <p:anim calcmode="lin" valueType="num">
                                      <p:cBhvr>
                                        <p:cTn id="31" dur="500" fill="hold"/>
                                        <p:tgtEl>
                                          <p:spTgt spid="4104"/>
                                        </p:tgtEl>
                                        <p:attrNameLst>
                                          <p:attrName>ppt_x</p:attrName>
                                        </p:attrNameLst>
                                      </p:cBhvr>
                                      <p:tavLst>
                                        <p:tav tm="0">
                                          <p:val>
                                            <p:strVal val="#ppt_x"/>
                                          </p:val>
                                        </p:tav>
                                        <p:tav tm="100000">
                                          <p:val>
                                            <p:strVal val="#ppt_x"/>
                                          </p:val>
                                        </p:tav>
                                      </p:tavLst>
                                    </p:anim>
                                    <p:anim calcmode="lin" valueType="num">
                                      <p:cBhvr>
                                        <p:cTn id="32" dur="500" fill="hold"/>
                                        <p:tgtEl>
                                          <p:spTgt spid="410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105"/>
                                        </p:tgtEl>
                                        <p:attrNameLst>
                                          <p:attrName>style.visibility</p:attrName>
                                        </p:attrNameLst>
                                      </p:cBhvr>
                                      <p:to>
                                        <p:strVal val="visible"/>
                                      </p:to>
                                    </p:set>
                                    <p:anim calcmode="lin" valueType="num">
                                      <p:cBhvr>
                                        <p:cTn id="37" dur="500" fill="hold"/>
                                        <p:tgtEl>
                                          <p:spTgt spid="4105"/>
                                        </p:tgtEl>
                                        <p:attrNameLst>
                                          <p:attrName>ppt_x</p:attrName>
                                        </p:attrNameLst>
                                      </p:cBhvr>
                                      <p:tavLst>
                                        <p:tav tm="0">
                                          <p:val>
                                            <p:strVal val="#ppt_x"/>
                                          </p:val>
                                        </p:tav>
                                        <p:tav tm="100000">
                                          <p:val>
                                            <p:strVal val="#ppt_x"/>
                                          </p:val>
                                        </p:tav>
                                      </p:tavLst>
                                    </p:anim>
                                    <p:anim calcmode="lin" valueType="num">
                                      <p:cBhvr>
                                        <p:cTn id="38" dur="500" fill="hold"/>
                                        <p:tgtEl>
                                          <p:spTgt spid="41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p:bldP spid="4102" grpId="0"/>
      <p:bldP spid="4103" grpId="0"/>
      <p:bldP spid="4104" grpId="0"/>
      <p:bldP spid="410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Rectangle 2"/>
          <p:cNvSpPr>
            <a:spLocks noGrp="1"/>
          </p:cNvSpPr>
          <p:nvPr>
            <p:ph type="title" idx="4294967295"/>
          </p:nvPr>
        </p:nvSpPr>
        <p:spPr>
          <a:xfrm>
            <a:off x="5080" y="-317"/>
            <a:ext cx="8229600" cy="1143000"/>
          </a:xfrm>
        </p:spPr>
        <p:txBody>
          <a:bodyPr wrap="square" lIns="91440" tIns="45720" rIns="91440" bIns="45720" anchor="ctr"/>
          <a:p>
            <a:pPr algn="l"/>
            <a:r>
              <a:rPr lang="zh-CN" altLang="en-US" b="1"/>
              <a:t>作者简介</a:t>
            </a:r>
            <a:endParaRPr lang="zh-CN" altLang="en-US" b="1"/>
          </a:p>
        </p:txBody>
      </p:sp>
      <p:sp>
        <p:nvSpPr>
          <p:cNvPr id="22530" name="Rectangle 3"/>
          <p:cNvSpPr>
            <a:spLocks noGrp="1"/>
          </p:cNvSpPr>
          <p:nvPr>
            <p:ph type="body" sz="half" idx="4294967295"/>
          </p:nvPr>
        </p:nvSpPr>
        <p:spPr>
          <a:xfrm>
            <a:off x="179388" y="1224280"/>
            <a:ext cx="6408737" cy="4824413"/>
          </a:xfrm>
          <a:solidFill>
            <a:srgbClr val="FFFFFF"/>
          </a:solidFill>
          <a:ln>
            <a:solidFill>
              <a:srgbClr val="000000"/>
            </a:solidFill>
            <a:miter/>
          </a:ln>
        </p:spPr>
        <p:txBody>
          <a:bodyPr vert="horz" wrap="square" lIns="91440" tIns="45720" rIns="91440" bIns="45720" anchor="t"/>
          <a:lstStyle>
            <a:lvl1pPr lvl="0">
              <a:buClr>
                <a:schemeClr val="accent1"/>
              </a:buClr>
              <a:buSzTx/>
              <a:buFont typeface="Wingdings" panose="05000000000000000000" pitchFamily="2" charset="2"/>
              <a:defRPr sz="2800"/>
            </a:lvl1pPr>
            <a:lvl2pPr lvl="1">
              <a:buClr>
                <a:schemeClr val="accent1"/>
              </a:buClr>
              <a:buSzTx/>
              <a:buFont typeface="Wingdings" panose="05000000000000000000" pitchFamily="2" charset="2"/>
              <a:defRPr sz="2300"/>
            </a:lvl2pPr>
            <a:lvl3pPr lvl="2">
              <a:buClr>
                <a:schemeClr val="accent1"/>
              </a:buClr>
              <a:buSzTx/>
              <a:buFont typeface="Wingdings" panose="05000000000000000000" pitchFamily="2" charset="2"/>
              <a:defRPr sz="2100"/>
            </a:lvl3pPr>
            <a:lvl4pPr lvl="3">
              <a:buClr>
                <a:schemeClr val="accent1"/>
              </a:buClr>
              <a:buSzTx/>
              <a:buFont typeface="Wingdings" panose="05000000000000000000" pitchFamily="2" charset="2"/>
              <a:defRPr sz="1800"/>
            </a:lvl4pPr>
            <a:lvl5pPr lvl="4">
              <a:buClr>
                <a:schemeClr val="accent1"/>
              </a:buClr>
              <a:buSzTx/>
              <a:buFont typeface="Wingdings" panose="05000000000000000000" pitchFamily="2" charset="2"/>
              <a:defRPr sz="1800"/>
            </a:lvl5pPr>
          </a:lstStyle>
          <a:p>
            <a:pPr lvl="0" eaLnBrk="1" hangingPunct="1"/>
            <a:r>
              <a:rPr lang="en-US" altLang="zh-CN" b="1">
                <a:solidFill>
                  <a:srgbClr val="0000CC"/>
                </a:solidFill>
              </a:rPr>
              <a:t>    </a:t>
            </a:r>
            <a:r>
              <a:rPr lang="zh-CN" altLang="en-US" b="1">
                <a:solidFill>
                  <a:srgbClr val="0000CC"/>
                </a:solidFill>
              </a:rPr>
              <a:t>闻一多（</a:t>
            </a:r>
            <a:r>
              <a:rPr lang="en-US" altLang="zh-CN" b="1">
                <a:solidFill>
                  <a:srgbClr val="0000CC"/>
                </a:solidFill>
              </a:rPr>
              <a:t>1899</a:t>
            </a:r>
            <a:r>
              <a:rPr lang="zh-CN" altLang="en-US" b="1">
                <a:solidFill>
                  <a:srgbClr val="0000CC"/>
                </a:solidFill>
              </a:rPr>
              <a:t>－</a:t>
            </a:r>
            <a:r>
              <a:rPr lang="en-US" altLang="zh-CN" b="1">
                <a:solidFill>
                  <a:srgbClr val="0000CC"/>
                </a:solidFill>
              </a:rPr>
              <a:t>1946</a:t>
            </a:r>
            <a:r>
              <a:rPr lang="zh-CN" altLang="en-US" b="1">
                <a:solidFill>
                  <a:srgbClr val="0000CC"/>
                </a:solidFill>
              </a:rPr>
              <a:t>），原名闻家骅著名诗人、学者、民主战士。湖北省浠水县人。</a:t>
            </a:r>
            <a:endParaRPr lang="zh-CN" altLang="en-US" b="1">
              <a:solidFill>
                <a:srgbClr val="0000CC"/>
              </a:solidFill>
            </a:endParaRPr>
          </a:p>
          <a:p>
            <a:pPr lvl="0" eaLnBrk="1" hangingPunct="1">
              <a:buNone/>
            </a:pPr>
            <a:r>
              <a:rPr lang="zh-CN" altLang="en-US" b="1">
                <a:solidFill>
                  <a:srgbClr val="0000CC"/>
                </a:solidFill>
              </a:rPr>
              <a:t>自幼爱好古典诗词和美术。</a:t>
            </a:r>
            <a:r>
              <a:rPr lang="en-US" altLang="zh-CN" b="1">
                <a:solidFill>
                  <a:srgbClr val="0000CC"/>
                </a:solidFill>
              </a:rPr>
              <a:t>1912</a:t>
            </a:r>
            <a:r>
              <a:rPr lang="zh-CN" altLang="en-US" b="1">
                <a:solidFill>
                  <a:srgbClr val="0000CC"/>
                </a:solidFill>
              </a:rPr>
              <a:t>年考入北京清华大学。</a:t>
            </a:r>
            <a:r>
              <a:rPr lang="en-US" altLang="zh-CN" b="1">
                <a:solidFill>
                  <a:srgbClr val="0000CC"/>
                </a:solidFill>
              </a:rPr>
              <a:t>1923</a:t>
            </a:r>
            <a:r>
              <a:rPr lang="zh-CN" altLang="en-US" b="1">
                <a:solidFill>
                  <a:srgbClr val="0000CC"/>
                </a:solidFill>
              </a:rPr>
              <a:t>年</a:t>
            </a:r>
            <a:r>
              <a:rPr lang="en-US" altLang="zh-CN" b="1">
                <a:solidFill>
                  <a:srgbClr val="0000CC"/>
                </a:solidFill>
              </a:rPr>
              <a:t>9</a:t>
            </a:r>
            <a:r>
              <a:rPr lang="zh-CN" altLang="en-US" b="1">
                <a:solidFill>
                  <a:srgbClr val="0000CC"/>
                </a:solidFill>
              </a:rPr>
              <a:t>月出版第一本新诗集</a:t>
            </a:r>
            <a:r>
              <a:rPr lang="en-US" altLang="zh-CN" b="1">
                <a:solidFill>
                  <a:srgbClr val="0000CC"/>
                </a:solidFill>
              </a:rPr>
              <a:t>《</a:t>
            </a:r>
            <a:r>
              <a:rPr lang="zh-CN" altLang="en-US" b="1">
                <a:solidFill>
                  <a:srgbClr val="0000CC"/>
                </a:solidFill>
              </a:rPr>
              <a:t>红烛</a:t>
            </a:r>
            <a:r>
              <a:rPr lang="en-US" altLang="zh-CN" b="1">
                <a:solidFill>
                  <a:srgbClr val="0000CC"/>
                </a:solidFill>
              </a:rPr>
              <a:t>》</a:t>
            </a:r>
            <a:r>
              <a:rPr lang="zh-CN" altLang="en-US" b="1">
                <a:solidFill>
                  <a:srgbClr val="0000CC"/>
                </a:solidFill>
              </a:rPr>
              <a:t>，</a:t>
            </a:r>
            <a:r>
              <a:rPr lang="en-US" altLang="zh-CN" b="1">
                <a:solidFill>
                  <a:srgbClr val="0000CC"/>
                </a:solidFill>
              </a:rPr>
              <a:t>1946</a:t>
            </a:r>
            <a:r>
              <a:rPr lang="zh-CN" altLang="en-US" b="1">
                <a:solidFill>
                  <a:srgbClr val="0000CC"/>
                </a:solidFill>
              </a:rPr>
              <a:t>年</a:t>
            </a:r>
            <a:r>
              <a:rPr lang="en-US" altLang="zh-CN" b="1">
                <a:solidFill>
                  <a:srgbClr val="0000CC"/>
                </a:solidFill>
              </a:rPr>
              <a:t>7</a:t>
            </a:r>
            <a:r>
              <a:rPr lang="zh-CN" altLang="en-US" b="1">
                <a:solidFill>
                  <a:srgbClr val="0000CC"/>
                </a:solidFill>
              </a:rPr>
              <a:t>月</a:t>
            </a:r>
            <a:r>
              <a:rPr lang="en-US" altLang="zh-CN" b="1">
                <a:solidFill>
                  <a:srgbClr val="0000CC"/>
                </a:solidFill>
              </a:rPr>
              <a:t>15</a:t>
            </a:r>
            <a:r>
              <a:rPr lang="zh-CN" altLang="en-US" b="1">
                <a:solidFill>
                  <a:srgbClr val="0000CC"/>
                </a:solidFill>
              </a:rPr>
              <a:t>日在悼念李公朴先生大会上，愤怒斥责国民党暗杀李公朴的罪行，发表了著名的</a:t>
            </a:r>
            <a:r>
              <a:rPr lang="en-US" altLang="zh-CN" b="1">
                <a:solidFill>
                  <a:srgbClr val="0000CC"/>
                </a:solidFill>
              </a:rPr>
              <a:t>《</a:t>
            </a:r>
            <a:r>
              <a:rPr lang="zh-CN" altLang="en-US" b="1">
                <a:solidFill>
                  <a:srgbClr val="0000CC"/>
                </a:solidFill>
              </a:rPr>
              <a:t>最后一次讲演</a:t>
            </a:r>
            <a:r>
              <a:rPr lang="en-US" altLang="zh-CN" b="1">
                <a:solidFill>
                  <a:srgbClr val="0000CC"/>
                </a:solidFill>
              </a:rPr>
              <a:t>》</a:t>
            </a:r>
            <a:r>
              <a:rPr lang="zh-CN" altLang="en-US" b="1">
                <a:solidFill>
                  <a:srgbClr val="0000CC"/>
                </a:solidFill>
              </a:rPr>
              <a:t>，当天下午即被国民党特务杀害。</a:t>
            </a:r>
            <a:r>
              <a:rPr lang="zh-CN" altLang="en-US"/>
              <a:t> </a:t>
            </a:r>
            <a:endParaRPr lang="zh-CN" altLang="en-US"/>
          </a:p>
        </p:txBody>
      </p:sp>
      <p:pic>
        <p:nvPicPr>
          <p:cNvPr id="22531" name="Picture 4" descr="12070459924917476"/>
          <p:cNvPicPr>
            <a:picLocks noChangeAspect="1"/>
          </p:cNvPicPr>
          <p:nvPr/>
        </p:nvPicPr>
        <p:blipFill>
          <a:blip r:embed="rId1"/>
          <a:stretch>
            <a:fillRect/>
          </a:stretch>
        </p:blipFill>
        <p:spPr>
          <a:xfrm>
            <a:off x="6646863" y="0"/>
            <a:ext cx="2497137" cy="3529013"/>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Rectangle 2"/>
          <p:cNvSpPr>
            <a:spLocks noGrp="1"/>
          </p:cNvSpPr>
          <p:nvPr>
            <p:ph type="title" idx="4294967295"/>
          </p:nvPr>
        </p:nvSpPr>
        <p:spPr>
          <a:xfrm>
            <a:off x="241300" y="119063"/>
            <a:ext cx="8229600" cy="1143000"/>
          </a:xfrm>
        </p:spPr>
        <p:txBody>
          <a:bodyPr wrap="square" lIns="91440" tIns="45720" rIns="91440" bIns="45720" anchor="ctr"/>
          <a:p>
            <a:pPr algn="l"/>
            <a:r>
              <a:rPr lang="zh-CN" altLang="en-US" b="1">
                <a:solidFill>
                  <a:srgbClr val="0000FF"/>
                </a:solidFill>
              </a:rPr>
              <a:t>背景资料</a:t>
            </a:r>
            <a:endParaRPr lang="zh-CN" altLang="en-US" b="1">
              <a:solidFill>
                <a:srgbClr val="0000FF"/>
              </a:solidFill>
            </a:endParaRPr>
          </a:p>
        </p:txBody>
      </p:sp>
      <p:sp>
        <p:nvSpPr>
          <p:cNvPr id="46082" name="Rectangle 3"/>
          <p:cNvSpPr>
            <a:spLocks noGrp="1"/>
          </p:cNvSpPr>
          <p:nvPr>
            <p:ph type="body" idx="4294967295"/>
          </p:nvPr>
        </p:nvSpPr>
        <p:spPr>
          <a:xfrm>
            <a:off x="350520" y="1165860"/>
            <a:ext cx="8229600" cy="4525963"/>
          </a:xfrm>
          <a:solidFill>
            <a:srgbClr val="FFFFFF"/>
          </a:solidFill>
          <a:ln>
            <a:solidFill>
              <a:srgbClr val="000000"/>
            </a:solidFill>
            <a:miter/>
          </a:ln>
        </p:spPr>
        <p:txBody>
          <a:bodyPr vert="horz" wrap="square" lIns="91440" tIns="45720" rIns="91440" bIns="45720" anchor="t"/>
          <a:p>
            <a:pPr>
              <a:buNone/>
            </a:pPr>
            <a:r>
              <a:rPr lang="en-US" altLang="zh-CN" sz="2800" b="1"/>
              <a:t>  </a:t>
            </a:r>
            <a:r>
              <a:rPr lang="zh-CN" altLang="en-US" sz="2800" b="1"/>
              <a:t>李夫人带着悲泣走到台上，愤怒地控诉国民党反动派卑劣的罪行，报告时泣不成声，一千多听众大都愤然泪下。而竟有一些歪戴帽、戴黑眼镜的特务分子不顾纠察队一再制止，在会场中抽烟、说笑，无理取闹，想造成混乱，趁机杀闻先生，但因为人多不敢下手。闻先生本来并不准备讲话，现在看到敌人这样猖狂实在抑不住心头的愤怒。 </a:t>
            </a:r>
            <a:br>
              <a:rPr lang="zh-CN" altLang="en-US" sz="2800" b="1"/>
            </a:br>
            <a:endParaRPr lang="zh-CN" altLang="en-US" sz="2800" b="1"/>
          </a:p>
        </p:txBody>
      </p:sp>
      <p:sp>
        <p:nvSpPr>
          <p:cNvPr id="30724" name="Text Box 4"/>
          <p:cNvSpPr txBox="1"/>
          <p:nvPr/>
        </p:nvSpPr>
        <p:spPr>
          <a:xfrm>
            <a:off x="648970" y="4811078"/>
            <a:ext cx="7632700" cy="701675"/>
          </a:xfrm>
          <a:prstGeom prst="rect">
            <a:avLst/>
          </a:prstGeom>
          <a:noFill/>
          <a:ln w="9525">
            <a:noFill/>
          </a:ln>
        </p:spPr>
        <p:txBody>
          <a:bodyPr>
            <a:spAutoFit/>
          </a:bodyPr>
          <a:p>
            <a:pPr>
              <a:spcBef>
                <a:spcPct val="50000"/>
              </a:spcBef>
            </a:pPr>
            <a:r>
              <a:rPr lang="zh-CN" altLang="en-US" sz="4000" b="1">
                <a:solidFill>
                  <a:srgbClr val="FF0000"/>
                </a:solidFill>
                <a:latin typeface="Arial" panose="020B0604020202020204" pitchFamily="34" charset="0"/>
              </a:rPr>
              <a:t>一种愤怒，一种痛恨，一种痛斥</a:t>
            </a:r>
            <a:r>
              <a:rPr lang="zh-CN" altLang="en-US">
                <a:solidFill>
                  <a:srgbClr val="FF0000"/>
                </a:solidFill>
                <a:latin typeface="Arial" panose="020B0604020202020204" pitchFamily="34" charset="0"/>
              </a:rPr>
              <a:t> </a:t>
            </a:r>
            <a:endParaRPr lang="zh-CN" altLang="en-US">
              <a:solidFill>
                <a:srgbClr val="FF0000"/>
              </a:solidFill>
              <a:latin typeface="Arial" panose="020B0604020202020204" pitchFamily="34" charset="0"/>
            </a:endParaRPr>
          </a:p>
        </p:txBody>
      </p:sp>
      <p:sp>
        <p:nvSpPr>
          <p:cNvPr id="2" name="文本框 1"/>
          <p:cNvSpPr txBox="1"/>
          <p:nvPr/>
        </p:nvSpPr>
        <p:spPr>
          <a:xfrm>
            <a:off x="689610" y="4216400"/>
            <a:ext cx="7592060" cy="521970"/>
          </a:xfrm>
          <a:prstGeom prst="rect">
            <a:avLst/>
          </a:prstGeom>
          <a:solidFill>
            <a:schemeClr val="accent5"/>
          </a:solidFill>
        </p:spPr>
        <p:txBody>
          <a:bodyPr wrap="square" rtlCol="0">
            <a:spAutoFit/>
          </a:bodyPr>
          <a:p>
            <a:pPr algn="l">
              <a:buNone/>
            </a:pPr>
            <a:r>
              <a:rPr lang="zh-CN" altLang="en-US" sz="2800" b="1">
                <a:solidFill>
                  <a:srgbClr val="0000FF"/>
                </a:solidFill>
                <a:sym typeface="+mn-ea"/>
              </a:rPr>
              <a:t>师：那么我们应该带着一种什么情感来读呢？ </a:t>
            </a:r>
            <a:endParaRPr lang="zh-CN" altLang="en-US" sz="2800" b="1">
              <a:solidFill>
                <a:srgbClr val="0000FF"/>
              </a:solidFill>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0724"/>
                                        </p:tgtEl>
                                        <p:attrNameLst>
                                          <p:attrName>style.visibility</p:attrName>
                                        </p:attrNameLst>
                                      </p:cBhvr>
                                      <p:to>
                                        <p:strVal val="visible"/>
                                      </p:to>
                                    </p:set>
                                    <p:anim calcmode="lin" valueType="num">
                                      <p:cBhvr>
                                        <p:cTn id="11" dur="500" fill="hold"/>
                                        <p:tgtEl>
                                          <p:spTgt spid="30724"/>
                                        </p:tgtEl>
                                        <p:attrNameLst>
                                          <p:attrName>ppt_x</p:attrName>
                                        </p:attrNameLst>
                                      </p:cBhvr>
                                      <p:tavLst>
                                        <p:tav tm="0">
                                          <p:val>
                                            <p:strVal val="#ppt_x"/>
                                          </p:val>
                                        </p:tav>
                                        <p:tav tm="100000">
                                          <p:val>
                                            <p:strVal val="#ppt_x"/>
                                          </p:val>
                                        </p:tav>
                                      </p:tavLst>
                                    </p:anim>
                                    <p:anim calcmode="lin" valueType="num">
                                      <p:cBhvr>
                                        <p:cTn id="12" dur="500" fill="hold"/>
                                        <p:tgtEl>
                                          <p:spTgt spid="307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p:bldP spid="2"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Rectangle 2"/>
          <p:cNvSpPr>
            <a:spLocks noGrp="1"/>
          </p:cNvSpPr>
          <p:nvPr>
            <p:ph type="title" idx="4294967295"/>
          </p:nvPr>
        </p:nvSpPr>
        <p:spPr>
          <a:xfrm>
            <a:off x="-884237" y="512445"/>
            <a:ext cx="8569325" cy="633413"/>
          </a:xfrm>
        </p:spPr>
        <p:txBody>
          <a:bodyPr wrap="square" lIns="91440" tIns="45720" rIns="91440" bIns="45720" anchor="ctr"/>
          <a:p>
            <a:r>
              <a:rPr lang="zh-CN" altLang="en-US" sz="3400" b="1">
                <a:solidFill>
                  <a:srgbClr val="0000CC"/>
                </a:solidFill>
              </a:rPr>
              <a:t>整体感知</a:t>
            </a:r>
            <a:r>
              <a:rPr lang="zh-CN" altLang="en-US" sz="3400"/>
              <a:t>： </a:t>
            </a:r>
            <a:endParaRPr lang="zh-CN" altLang="en-US" sz="3400"/>
          </a:p>
        </p:txBody>
      </p:sp>
      <p:sp>
        <p:nvSpPr>
          <p:cNvPr id="24578" name="Rectangle 3"/>
          <p:cNvSpPr>
            <a:spLocks noGrp="1"/>
          </p:cNvSpPr>
          <p:nvPr>
            <p:ph type="body" idx="4294967295"/>
          </p:nvPr>
        </p:nvSpPr>
        <p:spPr>
          <a:solidFill>
            <a:srgbClr val="FFFFFF"/>
          </a:solidFill>
          <a:ln>
            <a:solidFill>
              <a:srgbClr val="000000"/>
            </a:solidFill>
            <a:miter/>
          </a:ln>
        </p:spPr>
        <p:txBody>
          <a:bodyPr vert="horz" wrap="square" lIns="91440" tIns="45720" rIns="91440" bIns="45720" anchor="t"/>
          <a:p>
            <a:pPr>
              <a:buNone/>
            </a:pPr>
            <a:r>
              <a:rPr lang="en-US" altLang="zh-CN" b="1"/>
              <a:t> </a:t>
            </a:r>
            <a:r>
              <a:rPr lang="zh-CN" altLang="en-US" b="1"/>
              <a:t>闻一多演讲的主要内容是什么？</a:t>
            </a:r>
            <a:endParaRPr lang="zh-CN" altLang="en-US" b="1"/>
          </a:p>
          <a:p>
            <a:pPr>
              <a:buNone/>
            </a:pPr>
            <a:endParaRPr lang="en-US" altLang="zh-CN" b="1"/>
          </a:p>
        </p:txBody>
      </p:sp>
      <p:sp>
        <p:nvSpPr>
          <p:cNvPr id="5124" name="Rectangle 4"/>
          <p:cNvSpPr/>
          <p:nvPr/>
        </p:nvSpPr>
        <p:spPr>
          <a:xfrm>
            <a:off x="671195" y="2480945"/>
            <a:ext cx="7902575" cy="2553335"/>
          </a:xfrm>
          <a:prstGeom prst="rect">
            <a:avLst/>
          </a:prstGeom>
          <a:noFill/>
          <a:ln w="9525">
            <a:noFill/>
          </a:ln>
        </p:spPr>
        <p:txBody>
          <a:bodyPr wrap="square" anchor="ctr">
            <a:spAutoFit/>
          </a:bodyPr>
          <a:p>
            <a:r>
              <a:rPr lang="zh-CN" altLang="en-US" sz="4000" b="1">
                <a:solidFill>
                  <a:srgbClr val="0000CC"/>
                </a:solidFill>
                <a:latin typeface="Arial" panose="020B0604020202020204" pitchFamily="34" charset="0"/>
              </a:rPr>
              <a:t>闻一多在李公仆的追悼会上，义正辞严地当众痛斥、揭露反动派的罪恶和卑劣，号召人们斗争，表达了对民主和平的坚定信心。 </a:t>
            </a:r>
            <a:endParaRPr lang="zh-CN" altLang="en-US" sz="4000" b="1">
              <a:solidFill>
                <a:srgbClr val="0000CC"/>
              </a:solidFill>
              <a:latin typeface="Arial" panose="020B0604020202020204" pitchFamily="34" charset="0"/>
            </a:endParaRPr>
          </a:p>
        </p:txBody>
      </p:sp>
      <p:pic>
        <p:nvPicPr>
          <p:cNvPr id="5127" name="《最后一次演讲》mp3音频朗读.mp3">
            <a:hlinkClick r:id="" action="ppaction://media"/>
          </p:cNvPr>
          <p:cNvPicPr>
            <a:picLocks noRot="1" noChangeAspect="1"/>
          </p:cNvPicPr>
          <p:nvPr>
            <a:audioFile r:link="rId1"/>
            <p:extLst>
              <p:ext uri="{DAA4B4D4-6D71-4841-9C94-3DE7FCFB9230}">
                <p14:media xmlns:p14="http://schemas.microsoft.com/office/powerpoint/2010/main" r:link="rId2"/>
              </p:ext>
            </p:extLst>
          </p:nvPr>
        </p:nvPicPr>
        <p:blipFill>
          <a:blip r:embed="rId3"/>
          <a:stretch>
            <a:fillRect/>
          </a:stretch>
        </p:blipFill>
        <p:spPr>
          <a:xfrm>
            <a:off x="8243888" y="6092825"/>
            <a:ext cx="665162" cy="520700"/>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4">
                                            <p:txEl>
                                              <p:charRg st="0" end="58"/>
                                            </p:txEl>
                                          </p:spTgt>
                                        </p:tgtEl>
                                        <p:attrNameLst>
                                          <p:attrName>style.visibility</p:attrName>
                                        </p:attrNameLst>
                                      </p:cBhvr>
                                      <p:to>
                                        <p:strVal val="visible"/>
                                      </p:to>
                                    </p:set>
                                    <p:anim calcmode="lin" valueType="num">
                                      <p:cBhvr>
                                        <p:cTn id="7" dur="500" fill="hold"/>
                                        <p:tgtEl>
                                          <p:spTgt spid="5124">
                                            <p:txEl>
                                              <p:charRg st="0" end="58"/>
                                            </p:txEl>
                                          </p:spTgt>
                                        </p:tgtEl>
                                        <p:attrNameLst>
                                          <p:attrName>ppt_x</p:attrName>
                                        </p:attrNameLst>
                                      </p:cBhvr>
                                      <p:tavLst>
                                        <p:tav tm="0">
                                          <p:val>
                                            <p:strVal val="#ppt_x"/>
                                          </p:val>
                                        </p:tav>
                                        <p:tav tm="100000">
                                          <p:val>
                                            <p:strVal val="#ppt_x"/>
                                          </p:val>
                                        </p:tav>
                                      </p:tavLst>
                                    </p:anim>
                                    <p:anim calcmode="lin" valueType="num">
                                      <p:cBhvr>
                                        <p:cTn id="8" dur="500" fill="hold"/>
                                        <p:tgtEl>
                                          <p:spTgt spid="5124">
                                            <p:txEl>
                                              <p:charRg st="0" end="5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5127"/>
                    </p:tgtEl>
                  </p:cond>
                </p:stCondLst>
                <p:endSync evt="end" delay="0">
                  <p:rtn val="all"/>
                </p:endSync>
                <p:childTnLst>
                  <p:par>
                    <p:cTn id="10" fill="hold">
                      <p:stCondLst>
                        <p:cond delay="0"/>
                      </p:stCondLst>
                      <p:childTnLst>
                        <p:par>
                          <p:cTn id="11" fill="hold">
                            <p:stCondLst>
                              <p:cond delay="0"/>
                            </p:stCondLst>
                            <p:childTnLst>
                              <p:par>
                                <p:cTn id="12" presetID="1" presetClass="mediacall" presetSubtype="0" fill="hold" nodeType="clickEffect">
                                  <p:stCondLst>
                                    <p:cond delay="0"/>
                                  </p:stCondLst>
                                  <p:childTnLst>
                                    <p:cmd type="call" cmd="playFrom(0.0)">
                                      <p:cBhvr>
                                        <p:cTn id="13" dur="412824" fill="hold"/>
                                        <p:tgtEl>
                                          <p:spTgt spid="5127"/>
                                        </p:tgtEl>
                                      </p:cBhvr>
                                    </p:cmd>
                                  </p:childTnLst>
                                </p:cTn>
                              </p:par>
                            </p:childTnLst>
                          </p:cTn>
                        </p:par>
                      </p:childTnLst>
                    </p:cTn>
                  </p:par>
                </p:childTnLst>
              </p:cTn>
              <p:nextCondLst>
                <p:cond evt="onClick" delay="0">
                  <p:tgtEl>
                    <p:spTgt spid="5127"/>
                  </p:tgtEl>
                </p:cond>
              </p:nextCondLst>
            </p:seq>
            <p:audio>
              <p:cMediaNode>
                <p:cTn id="14" fill="hold" display="0">
                  <p:stCondLst>
                    <p:cond delay="indefinite"/>
                  </p:stCondLst>
                  <p:endCondLst>
                    <p:cond evt="onNext" delay="0">
                      <p:tgtEl>
                        <p:sldTgt/>
                      </p:tgtEl>
                    </p:cond>
                    <p:cond evt="onPrev" delay="0">
                      <p:tgtEl>
                        <p:sldTgt/>
                      </p:tgtEl>
                    </p:cond>
                    <p:cond evt="onStopAudio" delay="0">
                      <p:tgtEl>
                        <p:sldTgt/>
                      </p:tgtEl>
                    </p:cond>
                  </p:endCondLst>
                </p:cTn>
                <p:tgtEl>
                  <p:spTgt spid="512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Rectangle 2"/>
          <p:cNvSpPr>
            <a:spLocks noGrp="1"/>
          </p:cNvSpPr>
          <p:nvPr>
            <p:ph type="title" idx="4294967295"/>
          </p:nvPr>
        </p:nvSpPr>
        <p:spPr>
          <a:xfrm>
            <a:off x="97155" y="5080"/>
            <a:ext cx="2459038" cy="1143000"/>
          </a:xfrm>
        </p:spPr>
        <p:txBody>
          <a:bodyPr wrap="square" lIns="91440" tIns="45720" rIns="91440" bIns="45720" anchor="ctr"/>
          <a:p>
            <a:r>
              <a:rPr lang="zh-CN" altLang="en-US" sz="4200" b="1">
                <a:solidFill>
                  <a:srgbClr val="0000CC"/>
                </a:solidFill>
              </a:rPr>
              <a:t>讲演词</a:t>
            </a:r>
            <a:endParaRPr lang="zh-CN" altLang="en-US" sz="4200" b="1">
              <a:solidFill>
                <a:srgbClr val="0000CC"/>
              </a:solidFill>
            </a:endParaRPr>
          </a:p>
        </p:txBody>
      </p:sp>
      <p:sp>
        <p:nvSpPr>
          <p:cNvPr id="20482" name="Rectangle 3"/>
          <p:cNvSpPr>
            <a:spLocks noGrp="1"/>
          </p:cNvSpPr>
          <p:nvPr>
            <p:ph type="body" idx="4294967295"/>
          </p:nvPr>
        </p:nvSpPr>
        <p:spPr>
          <a:xfrm>
            <a:off x="395605" y="915035"/>
            <a:ext cx="8533130" cy="5115560"/>
          </a:xfrm>
          <a:solidFill>
            <a:srgbClr val="FFFFFF"/>
          </a:solidFill>
          <a:ln>
            <a:solidFill>
              <a:srgbClr val="000000"/>
            </a:solidFill>
            <a:miter/>
          </a:ln>
        </p:spPr>
        <p:txBody>
          <a:bodyPr vert="horz" wrap="square" lIns="91440" tIns="45720" rIns="91440" bIns="45720" anchor="t"/>
          <a:p>
            <a:r>
              <a:rPr lang="zh-CN" altLang="en-US" sz="3600" b="1"/>
              <a:t>　  </a:t>
            </a:r>
            <a:r>
              <a:rPr lang="zh-CN" altLang="en-US" sz="3600" b="1">
                <a:solidFill>
                  <a:srgbClr val="0000CC"/>
                </a:solidFill>
              </a:rPr>
              <a:t>也叫演讲词、演说词，它常在各种大型的群众集会或较为隆重的场合使用，而且讲话人所讲的都是些较为重大的问题或是讲话人就某个专门问题进行的</a:t>
            </a:r>
            <a:r>
              <a:rPr lang="zh-CN" altLang="en-US" sz="3600" b="1">
                <a:solidFill>
                  <a:srgbClr val="FF0000"/>
                </a:solidFill>
              </a:rPr>
              <a:t>论述</a:t>
            </a:r>
            <a:r>
              <a:rPr lang="zh-CN" altLang="en-US" sz="3600" b="1">
                <a:solidFill>
                  <a:srgbClr val="0000CC"/>
                </a:solidFill>
              </a:rPr>
              <a:t>。</a:t>
            </a:r>
            <a:endParaRPr lang="zh-CN" altLang="en-US" sz="3600" b="1">
              <a:solidFill>
                <a:srgbClr val="0000CC"/>
              </a:solidFill>
            </a:endParaRPr>
          </a:p>
          <a:p>
            <a:r>
              <a:rPr lang="zh-CN" altLang="en-US" sz="3600" b="1">
                <a:solidFill>
                  <a:srgbClr val="0000CC"/>
                </a:solidFill>
              </a:rPr>
              <a:t>讲演词具有宣传、鼓动和教育作用，它可以把讲演者的观点、主张与思想感情传达给听众及读者，使他们</a:t>
            </a:r>
            <a:r>
              <a:rPr lang="zh-CN" altLang="en-US" sz="3600" b="1">
                <a:solidFill>
                  <a:srgbClr val="FF0000"/>
                </a:solidFill>
              </a:rPr>
              <a:t>信服</a:t>
            </a:r>
            <a:r>
              <a:rPr lang="zh-CN" altLang="en-US" sz="3600" b="1">
                <a:solidFill>
                  <a:srgbClr val="0000CC"/>
                </a:solidFill>
              </a:rPr>
              <a:t>并在思想感情上产生</a:t>
            </a:r>
            <a:r>
              <a:rPr lang="zh-CN" altLang="en-US" sz="3600" b="1">
                <a:solidFill>
                  <a:srgbClr val="FF0000"/>
                </a:solidFill>
              </a:rPr>
              <a:t>共鸣</a:t>
            </a:r>
            <a:r>
              <a:rPr lang="zh-CN" altLang="en-US" sz="3600" b="1">
                <a:solidFill>
                  <a:srgbClr val="0000CC"/>
                </a:solidFill>
              </a:rPr>
              <a:t>。</a:t>
            </a:r>
            <a:r>
              <a:rPr lang="zh-CN" altLang="en-US"/>
              <a:t> </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2">
                                            <p:txEl>
                                              <p:pRg st="4294967295" end="4294967295"/>
                                            </p:txEl>
                                          </p:spTgt>
                                        </p:tgtEl>
                                        <p:attrNameLst>
                                          <p:attrName>style.visibility</p:attrName>
                                        </p:attrNameLst>
                                      </p:cBhvr>
                                      <p:to>
                                        <p:strVal val="visible"/>
                                      </p:to>
                                    </p:set>
                                    <p:animEffect transition="in" filter="blinds(horizontal)">
                                      <p:cBhvr>
                                        <p:cTn id="7" dur="500"/>
                                        <p:tgtEl>
                                          <p:spTgt spid="20482">
                                            <p:txEl>
                                              <p:pRg st="4294967295" end="42949672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82">
                                            <p:txEl>
                                              <p:pRg st="0" end="0"/>
                                            </p:txEl>
                                          </p:spTgt>
                                        </p:tgtEl>
                                        <p:attrNameLst>
                                          <p:attrName>style.visibility</p:attrName>
                                        </p:attrNameLst>
                                      </p:cBhvr>
                                      <p:to>
                                        <p:strVal val="visible"/>
                                      </p:to>
                                    </p:set>
                                    <p:animEffect transition="in" filter="blinds(horizontal)">
                                      <p:cBhvr>
                                        <p:cTn id="12" dur="500"/>
                                        <p:tgtEl>
                                          <p:spTgt spid="2048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482">
                                            <p:txEl>
                                              <p:pRg st="1" end="1"/>
                                            </p:txEl>
                                          </p:spTgt>
                                        </p:tgtEl>
                                        <p:attrNameLst>
                                          <p:attrName>style.visibility</p:attrName>
                                        </p:attrNameLst>
                                      </p:cBhvr>
                                      <p:to>
                                        <p:strVal val="visible"/>
                                      </p:to>
                                    </p:set>
                                    <p:animEffect transition="in" filter="blinds(horizontal)">
                                      <p:cBhvr>
                                        <p:cTn id="17" dur="500"/>
                                        <p:tgtEl>
                                          <p:spTgt spid="2048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Rectangle 2"/>
          <p:cNvSpPr>
            <a:spLocks noGrp="1"/>
          </p:cNvSpPr>
          <p:nvPr>
            <p:ph type="title" idx="4294967295"/>
          </p:nvPr>
        </p:nvSpPr>
        <p:spPr>
          <a:xfrm>
            <a:off x="431800" y="333375"/>
            <a:ext cx="8229600" cy="1143000"/>
          </a:xfrm>
        </p:spPr>
        <p:txBody>
          <a:bodyPr wrap="square" lIns="91440" tIns="45720" rIns="91440" bIns="45720" anchor="ctr"/>
          <a:p>
            <a:r>
              <a:rPr lang="zh-CN" altLang="en-US" b="1">
                <a:solidFill>
                  <a:srgbClr val="0000CC"/>
                </a:solidFill>
              </a:rPr>
              <a:t>品读课文   质疑研讨</a:t>
            </a:r>
            <a:endParaRPr lang="zh-CN" altLang="en-US" b="1">
              <a:solidFill>
                <a:srgbClr val="0000CC"/>
              </a:solidFill>
            </a:endParaRPr>
          </a:p>
        </p:txBody>
      </p:sp>
      <p:sp>
        <p:nvSpPr>
          <p:cNvPr id="25602" name="Rectangle 3"/>
          <p:cNvSpPr>
            <a:spLocks noGrp="1"/>
          </p:cNvSpPr>
          <p:nvPr>
            <p:ph type="body" idx="4294967295"/>
          </p:nvPr>
        </p:nvSpPr>
        <p:spPr/>
        <p:txBody>
          <a:bodyPr vert="horz" wrap="square" lIns="91440" tIns="45720" rIns="91440" bIns="45720" anchor="t"/>
          <a:p>
            <a:r>
              <a:rPr lang="zh-CN" altLang="en-US" b="1"/>
              <a:t>一、一至三自然段</a:t>
            </a:r>
            <a:endParaRPr lang="zh-CN" altLang="en-US" b="1"/>
          </a:p>
        </p:txBody>
      </p:sp>
      <p:sp>
        <p:nvSpPr>
          <p:cNvPr id="25603" name="Rectangle 4"/>
          <p:cNvSpPr/>
          <p:nvPr/>
        </p:nvSpPr>
        <p:spPr>
          <a:xfrm>
            <a:off x="372745" y="2308225"/>
            <a:ext cx="8601075" cy="953135"/>
          </a:xfrm>
          <a:prstGeom prst="rect">
            <a:avLst/>
          </a:prstGeom>
          <a:solidFill>
            <a:schemeClr val="accent5"/>
          </a:solidFill>
          <a:ln w="9525">
            <a:noFill/>
          </a:ln>
        </p:spPr>
        <p:txBody>
          <a:bodyPr wrap="square">
            <a:spAutoFit/>
          </a:bodyPr>
          <a:p>
            <a:pPr>
              <a:spcBef>
                <a:spcPct val="20000"/>
              </a:spcBef>
            </a:pPr>
            <a:r>
              <a:rPr lang="zh-CN" altLang="en-US" sz="2800" b="1">
                <a:solidFill>
                  <a:srgbClr val="0000CC"/>
                </a:solidFill>
                <a:latin typeface="Arial" panose="020B0604020202020204" pitchFamily="34" charset="0"/>
              </a:rPr>
              <a:t>闻一多先生在讲演中一再痛斥敌人卑劣无耻，同学们说说它表现在哪几个方面？应该用怎样的语气来读？</a:t>
            </a:r>
            <a:endParaRPr lang="zh-CN" altLang="en-US" sz="2800" b="1">
              <a:solidFill>
                <a:srgbClr val="0000CC"/>
              </a:solidFill>
              <a:latin typeface="Arial" panose="020B0604020202020204" pitchFamily="34" charset="0"/>
            </a:endParaRPr>
          </a:p>
        </p:txBody>
      </p:sp>
      <p:sp>
        <p:nvSpPr>
          <p:cNvPr id="60421" name="AutoShape 5"/>
          <p:cNvSpPr/>
          <p:nvPr/>
        </p:nvSpPr>
        <p:spPr>
          <a:xfrm>
            <a:off x="1116013" y="3284538"/>
            <a:ext cx="7545387" cy="3105942"/>
          </a:xfrm>
          <a:prstGeom prst="rightArrow">
            <a:avLst>
              <a:gd name="adj1" fmla="val 50000"/>
              <a:gd name="adj2" fmla="val 62593"/>
            </a:avLst>
          </a:prstGeom>
          <a:noFill/>
          <a:ln w="9525">
            <a:noFill/>
          </a:ln>
        </p:spPr>
        <p:txBody>
          <a:bodyPr>
            <a:spAutoFit/>
          </a:bodyPr>
          <a:p>
            <a:pPr>
              <a:spcBef>
                <a:spcPct val="50000"/>
              </a:spcBef>
            </a:pPr>
            <a:r>
              <a:rPr lang="en-US" altLang="zh-CN" sz="2400" b="1">
                <a:latin typeface="Arial" panose="020B0604020202020204" pitchFamily="34" charset="0"/>
              </a:rPr>
              <a:t>                               </a:t>
            </a:r>
            <a:r>
              <a:rPr lang="zh-CN" altLang="en-US" sz="2400" b="1">
                <a:solidFill>
                  <a:srgbClr val="FF0000"/>
                </a:solidFill>
                <a:latin typeface="Arial" panose="020B0604020202020204" pitchFamily="34" charset="0"/>
              </a:rPr>
              <a:t>无罪而遭毒手    </a:t>
            </a:r>
            <a:endParaRPr lang="zh-CN" altLang="en-US" sz="2400" b="1">
              <a:solidFill>
                <a:srgbClr val="FF0000"/>
              </a:solidFill>
              <a:latin typeface="Arial" panose="020B0604020202020204" pitchFamily="34" charset="0"/>
            </a:endParaRPr>
          </a:p>
          <a:p>
            <a:pPr>
              <a:spcBef>
                <a:spcPct val="50000"/>
              </a:spcBef>
            </a:pPr>
            <a:r>
              <a:rPr lang="zh-CN" altLang="en-US" sz="2400" b="1">
                <a:solidFill>
                  <a:srgbClr val="FF0000"/>
                </a:solidFill>
                <a:latin typeface="Arial" panose="020B0604020202020204" pitchFamily="34" charset="0"/>
              </a:rPr>
              <a:t>最卑劣、最无耻       </a:t>
            </a:r>
            <a:endParaRPr lang="zh-CN" altLang="en-US" sz="2400" b="1">
              <a:solidFill>
                <a:srgbClr val="FF0000"/>
              </a:solidFill>
              <a:latin typeface="Arial" panose="020B0604020202020204" pitchFamily="34" charset="0"/>
            </a:endParaRPr>
          </a:p>
          <a:p>
            <a:pPr>
              <a:spcBef>
                <a:spcPct val="50000"/>
              </a:spcBef>
            </a:pPr>
            <a:r>
              <a:rPr lang="zh-CN" altLang="en-US" sz="2400" b="1">
                <a:solidFill>
                  <a:srgbClr val="FF0000"/>
                </a:solidFill>
                <a:latin typeface="Arial" panose="020B0604020202020204" pitchFamily="34" charset="0"/>
              </a:rPr>
              <a:t>                                 </a:t>
            </a:r>
            <a:endParaRPr lang="zh-CN" altLang="en-US" sz="2400" b="1">
              <a:solidFill>
                <a:srgbClr val="FF0000"/>
              </a:solidFill>
              <a:latin typeface="Arial" panose="020B0604020202020204" pitchFamily="34" charset="0"/>
            </a:endParaRPr>
          </a:p>
        </p:txBody>
      </p:sp>
      <p:sp>
        <p:nvSpPr>
          <p:cNvPr id="25605" name="AutoShape 6"/>
          <p:cNvSpPr/>
          <p:nvPr/>
        </p:nvSpPr>
        <p:spPr>
          <a:xfrm>
            <a:off x="3419475" y="3933825"/>
            <a:ext cx="358775" cy="1727200"/>
          </a:xfrm>
          <a:prstGeom prst="leftBrace">
            <a:avLst>
              <a:gd name="adj1" fmla="val 40117"/>
              <a:gd name="adj2" fmla="val 50000"/>
            </a:avLst>
          </a:prstGeom>
          <a:noFill/>
          <a:ln w="9525" cap="flat" cmpd="sng">
            <a:solidFill>
              <a:schemeClr val="tx1"/>
            </a:solidFill>
            <a:prstDash val="solid"/>
            <a:headEnd type="none" w="med" len="med"/>
            <a:tailEnd type="none" w="med" len="med"/>
          </a:ln>
        </p:spPr>
        <p:txBody>
          <a:bodyPr wrap="none" anchor="ctr"/>
          <a:p>
            <a:endParaRPr lang="zh-CN" altLang="en-US" dirty="0">
              <a:latin typeface="Arial" panose="020B0604020202020204" pitchFamily="34" charset="0"/>
            </a:endParaRPr>
          </a:p>
        </p:txBody>
      </p:sp>
      <p:sp>
        <p:nvSpPr>
          <p:cNvPr id="60424" name="Text Box 8"/>
          <p:cNvSpPr txBox="1"/>
          <p:nvPr/>
        </p:nvSpPr>
        <p:spPr>
          <a:xfrm>
            <a:off x="3924300" y="4652963"/>
            <a:ext cx="1657350" cy="457200"/>
          </a:xfrm>
          <a:prstGeom prst="rect">
            <a:avLst/>
          </a:prstGeom>
          <a:noFill/>
          <a:ln w="9525">
            <a:noFill/>
          </a:ln>
        </p:spPr>
        <p:txBody>
          <a:bodyPr>
            <a:spAutoFit/>
          </a:bodyPr>
          <a:p>
            <a:pPr>
              <a:spcBef>
                <a:spcPct val="50000"/>
              </a:spcBef>
            </a:pPr>
            <a:r>
              <a:rPr lang="zh-CN" altLang="en-US" sz="2400" b="1">
                <a:solidFill>
                  <a:srgbClr val="FF0000"/>
                </a:solidFill>
                <a:latin typeface="Arial" panose="020B0604020202020204" pitchFamily="34" charset="0"/>
              </a:rPr>
              <a:t>暗杀</a:t>
            </a:r>
            <a:endParaRPr lang="zh-CN" altLang="en-US" sz="2400" b="1">
              <a:solidFill>
                <a:srgbClr val="FF0000"/>
              </a:solidFill>
              <a:latin typeface="Arial" panose="020B0604020202020204" pitchFamily="34" charset="0"/>
            </a:endParaRPr>
          </a:p>
        </p:txBody>
      </p:sp>
      <p:sp>
        <p:nvSpPr>
          <p:cNvPr id="60425" name="Text Box 9"/>
          <p:cNvSpPr txBox="1"/>
          <p:nvPr/>
        </p:nvSpPr>
        <p:spPr>
          <a:xfrm>
            <a:off x="3851275" y="5229225"/>
            <a:ext cx="1584325" cy="457200"/>
          </a:xfrm>
          <a:prstGeom prst="rect">
            <a:avLst/>
          </a:prstGeom>
          <a:noFill/>
          <a:ln w="9525">
            <a:noFill/>
          </a:ln>
        </p:spPr>
        <p:txBody>
          <a:bodyPr>
            <a:spAutoFit/>
          </a:bodyPr>
          <a:p>
            <a:pPr>
              <a:spcBef>
                <a:spcPct val="50000"/>
              </a:spcBef>
            </a:pPr>
            <a:r>
              <a:rPr lang="zh-CN" altLang="en-US" sz="2400" b="1">
                <a:solidFill>
                  <a:srgbClr val="FF0000"/>
                </a:solidFill>
                <a:latin typeface="Arial" panose="020B0604020202020204" pitchFamily="34" charset="0"/>
              </a:rPr>
              <a:t>造谣污蔑</a:t>
            </a:r>
            <a:endParaRPr lang="zh-CN" altLang="en-US" sz="2400" b="1">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0421">
                                            <p:txEl>
                                              <p:charRg st="0" end="42"/>
                                            </p:txEl>
                                          </p:spTgt>
                                        </p:tgtEl>
                                        <p:attrNameLst>
                                          <p:attrName>style.visibility</p:attrName>
                                        </p:attrNameLst>
                                      </p:cBhvr>
                                      <p:to>
                                        <p:strVal val="visible"/>
                                      </p:to>
                                    </p:set>
                                    <p:anim calcmode="lin" valueType="num">
                                      <p:cBhvr>
                                        <p:cTn id="7" dur="500" fill="hold"/>
                                        <p:tgtEl>
                                          <p:spTgt spid="60421">
                                            <p:txEl>
                                              <p:charRg st="0" end="42"/>
                                            </p:txEl>
                                          </p:spTgt>
                                        </p:tgtEl>
                                        <p:attrNameLst>
                                          <p:attrName>ppt_x</p:attrName>
                                        </p:attrNameLst>
                                      </p:cBhvr>
                                      <p:tavLst>
                                        <p:tav tm="0">
                                          <p:val>
                                            <p:strVal val="#ppt_x"/>
                                          </p:val>
                                        </p:tav>
                                        <p:tav tm="100000">
                                          <p:val>
                                            <p:strVal val="#ppt_x"/>
                                          </p:val>
                                        </p:tav>
                                      </p:tavLst>
                                    </p:anim>
                                    <p:anim calcmode="lin" valueType="num">
                                      <p:cBhvr>
                                        <p:cTn id="8" dur="500" fill="hold"/>
                                        <p:tgtEl>
                                          <p:spTgt spid="60421">
                                            <p:txEl>
                                              <p:charRg st="0" end="4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424"/>
                                        </p:tgtEl>
                                        <p:attrNameLst>
                                          <p:attrName>style.visibility</p:attrName>
                                        </p:attrNameLst>
                                      </p:cBhvr>
                                      <p:to>
                                        <p:strVal val="visible"/>
                                      </p:to>
                                    </p:set>
                                    <p:anim calcmode="lin" valueType="num">
                                      <p:cBhvr>
                                        <p:cTn id="13" dur="500" fill="hold"/>
                                        <p:tgtEl>
                                          <p:spTgt spid="60424"/>
                                        </p:tgtEl>
                                        <p:attrNameLst>
                                          <p:attrName>ppt_x</p:attrName>
                                        </p:attrNameLst>
                                      </p:cBhvr>
                                      <p:tavLst>
                                        <p:tav tm="0">
                                          <p:val>
                                            <p:strVal val="#ppt_x"/>
                                          </p:val>
                                        </p:tav>
                                        <p:tav tm="100000">
                                          <p:val>
                                            <p:strVal val="#ppt_x"/>
                                          </p:val>
                                        </p:tav>
                                      </p:tavLst>
                                    </p:anim>
                                    <p:anim calcmode="lin" valueType="num">
                                      <p:cBhvr>
                                        <p:cTn id="14" dur="500" fill="hold"/>
                                        <p:tgtEl>
                                          <p:spTgt spid="6042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0425">
                                            <p:txEl>
                                              <p:charRg st="0" end="5"/>
                                            </p:txEl>
                                          </p:spTgt>
                                        </p:tgtEl>
                                        <p:attrNameLst>
                                          <p:attrName>style.visibility</p:attrName>
                                        </p:attrNameLst>
                                      </p:cBhvr>
                                      <p:to>
                                        <p:strVal val="visible"/>
                                      </p:to>
                                    </p:set>
                                    <p:anim calcmode="lin" valueType="num">
                                      <p:cBhvr>
                                        <p:cTn id="19" dur="500" fill="hold"/>
                                        <p:tgtEl>
                                          <p:spTgt spid="60425">
                                            <p:txEl>
                                              <p:charRg st="0" end="5"/>
                                            </p:txEl>
                                          </p:spTgt>
                                        </p:tgtEl>
                                        <p:attrNameLst>
                                          <p:attrName>ppt_x</p:attrName>
                                        </p:attrNameLst>
                                      </p:cBhvr>
                                      <p:tavLst>
                                        <p:tav tm="0">
                                          <p:val>
                                            <p:strVal val="#ppt_x"/>
                                          </p:val>
                                        </p:tav>
                                        <p:tav tm="100000">
                                          <p:val>
                                            <p:strVal val="#ppt_x"/>
                                          </p:val>
                                        </p:tav>
                                      </p:tavLst>
                                    </p:anim>
                                    <p:anim calcmode="lin" valueType="num">
                                      <p:cBhvr>
                                        <p:cTn id="20" dur="500" fill="hold"/>
                                        <p:tgtEl>
                                          <p:spTgt spid="60425">
                                            <p:txEl>
                                              <p:charRg st="0"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Rectangle 2"/>
          <p:cNvSpPr>
            <a:spLocks noGrp="1"/>
          </p:cNvSpPr>
          <p:nvPr>
            <p:ph type="title" idx="4294967295"/>
          </p:nvPr>
        </p:nvSpPr>
        <p:spPr/>
        <p:txBody>
          <a:bodyPr wrap="square" lIns="91440" tIns="45720" rIns="91440" bIns="45720" anchor="ctr"/>
          <a:p>
            <a:br>
              <a:rPr lang="en-US" altLang="zh-CN" sz="3400"/>
            </a:br>
            <a:endParaRPr lang="en-US" altLang="zh-CN" sz="3400"/>
          </a:p>
        </p:txBody>
      </p:sp>
      <p:sp>
        <p:nvSpPr>
          <p:cNvPr id="9219" name="Rectangle 3"/>
          <p:cNvSpPr>
            <a:spLocks noGrp="1"/>
          </p:cNvSpPr>
          <p:nvPr>
            <p:ph type="body" idx="4294967295"/>
          </p:nvPr>
        </p:nvSpPr>
        <p:spPr>
          <a:xfrm>
            <a:off x="0" y="0"/>
            <a:ext cx="8964613" cy="6858000"/>
          </a:xfrm>
          <a:solidFill>
            <a:srgbClr val="FFFFFF"/>
          </a:solidFill>
          <a:ln>
            <a:solidFill>
              <a:srgbClr val="000000"/>
            </a:solidFill>
            <a:miter/>
          </a:ln>
        </p:spPr>
        <p:txBody>
          <a:bodyPr vert="horz" wrap="square" lIns="91440" tIns="45720" rIns="91440" bIns="45720" anchor="t"/>
          <a:p>
            <a:pPr marL="609600" indent="-609600">
              <a:buNone/>
            </a:pPr>
            <a:r>
              <a:rPr lang="en-US" altLang="zh-CN" sz="3600" b="1">
                <a:solidFill>
                  <a:srgbClr val="0000CC"/>
                </a:solidFill>
              </a:rPr>
              <a:t> </a:t>
            </a:r>
            <a:r>
              <a:rPr lang="zh-CN" altLang="en-US" sz="4000" b="1">
                <a:solidFill>
                  <a:srgbClr val="0000CC"/>
                </a:solidFill>
              </a:rPr>
              <a:t>品读课文  质疑研讨</a:t>
            </a:r>
            <a:endParaRPr lang="zh-CN" altLang="en-US" sz="4000" b="1">
              <a:solidFill>
                <a:srgbClr val="0000CC"/>
              </a:solidFill>
            </a:endParaRPr>
          </a:p>
          <a:p>
            <a:pPr marL="609600" indent="-609600">
              <a:buNone/>
            </a:pPr>
            <a:r>
              <a:rPr lang="zh-CN" altLang="en-US" b="1"/>
              <a:t>二、 四、五自然段</a:t>
            </a:r>
            <a:endParaRPr lang="zh-CN" altLang="en-US" b="1"/>
          </a:p>
          <a:p>
            <a:pPr marL="609600" indent="-609600">
              <a:buNone/>
            </a:pPr>
            <a:r>
              <a:rPr lang="zh-CN" altLang="en-US" sz="3600" b="1">
                <a:solidFill>
                  <a:srgbClr val="0000CC"/>
                </a:solidFill>
              </a:rPr>
              <a:t> </a:t>
            </a:r>
            <a:endParaRPr lang="zh-CN" altLang="en-US" sz="3600" b="1">
              <a:solidFill>
                <a:srgbClr val="0000CC"/>
              </a:solidFill>
            </a:endParaRPr>
          </a:p>
          <a:p>
            <a:pPr marL="609600" indent="-609600">
              <a:buNone/>
            </a:pPr>
            <a:endParaRPr lang="zh-CN" altLang="en-US" b="1"/>
          </a:p>
          <a:p>
            <a:pPr marL="609600" indent="-609600">
              <a:buNone/>
            </a:pPr>
            <a:endParaRPr lang="zh-CN" altLang="en-US" sz="3600" b="1">
              <a:solidFill>
                <a:srgbClr val="0000CC"/>
              </a:solidFill>
            </a:endParaRPr>
          </a:p>
          <a:p>
            <a:pPr marL="609600" indent="-609600">
              <a:buNone/>
            </a:pPr>
            <a:r>
              <a:rPr lang="zh-CN" altLang="en-US" b="1"/>
              <a:t> </a:t>
            </a:r>
            <a:endParaRPr lang="zh-CN" altLang="en-US" b="1"/>
          </a:p>
        </p:txBody>
      </p:sp>
      <p:sp>
        <p:nvSpPr>
          <p:cNvPr id="26627" name="Text Box 6"/>
          <p:cNvSpPr txBox="1"/>
          <p:nvPr/>
        </p:nvSpPr>
        <p:spPr>
          <a:xfrm>
            <a:off x="827088" y="1412875"/>
            <a:ext cx="7345362" cy="579438"/>
          </a:xfrm>
          <a:prstGeom prst="rect">
            <a:avLst/>
          </a:prstGeom>
          <a:noFill/>
          <a:ln w="9525">
            <a:noFill/>
          </a:ln>
        </p:spPr>
        <p:txBody>
          <a:bodyPr>
            <a:spAutoFit/>
          </a:bodyPr>
          <a:p>
            <a:pPr>
              <a:spcBef>
                <a:spcPct val="50000"/>
              </a:spcBef>
            </a:pPr>
            <a:r>
              <a:rPr lang="en-US" altLang="zh-CN" sz="3200">
                <a:solidFill>
                  <a:srgbClr val="0000CC"/>
                </a:solidFill>
                <a:latin typeface="Arial" panose="020B0604020202020204" pitchFamily="34" charset="0"/>
              </a:rPr>
              <a:t>1</a:t>
            </a:r>
            <a:r>
              <a:rPr lang="en-US" altLang="zh-CN" sz="3200">
                <a:latin typeface="Arial" panose="020B0604020202020204" pitchFamily="34" charset="0"/>
              </a:rPr>
              <a:t>.</a:t>
            </a:r>
            <a:r>
              <a:rPr lang="zh-CN" altLang="en-US" sz="3200" b="1">
                <a:solidFill>
                  <a:srgbClr val="0000CC"/>
                </a:solidFill>
                <a:latin typeface="Arial" panose="020B0604020202020204" pitchFamily="34" charset="0"/>
              </a:rPr>
              <a:t>作者是怎样揭露反动派的虚弱本质？</a:t>
            </a:r>
            <a:endParaRPr lang="zh-CN" altLang="en-US" sz="3200" b="1">
              <a:solidFill>
                <a:srgbClr val="0000CC"/>
              </a:solidFill>
              <a:latin typeface="Arial" panose="020B0604020202020204" pitchFamily="34" charset="0"/>
            </a:endParaRPr>
          </a:p>
        </p:txBody>
      </p:sp>
      <p:sp>
        <p:nvSpPr>
          <p:cNvPr id="9223" name="Text Box 7"/>
          <p:cNvSpPr txBox="1"/>
          <p:nvPr/>
        </p:nvSpPr>
        <p:spPr>
          <a:xfrm>
            <a:off x="323850" y="2133600"/>
            <a:ext cx="8351838" cy="579438"/>
          </a:xfrm>
          <a:prstGeom prst="rect">
            <a:avLst/>
          </a:prstGeom>
          <a:solidFill>
            <a:schemeClr val="accent5"/>
          </a:solidFill>
          <a:ln w="9525">
            <a:noFill/>
          </a:ln>
        </p:spPr>
        <p:txBody>
          <a:bodyPr>
            <a:spAutoFit/>
          </a:bodyPr>
          <a:p>
            <a:pPr>
              <a:spcBef>
                <a:spcPct val="50000"/>
              </a:spcBef>
            </a:pPr>
            <a:r>
              <a:rPr lang="zh-CN" altLang="en-US" sz="3200" b="1">
                <a:solidFill>
                  <a:srgbClr val="FF0000"/>
                </a:solidFill>
                <a:latin typeface="Arial" panose="020B0604020202020204" pitchFamily="34" charset="0"/>
              </a:rPr>
              <a:t>揭露</a:t>
            </a: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虚弱本质：自己在恐怖、慌、害怕</a:t>
            </a:r>
            <a:endParaRPr lang="zh-CN" altLang="en-US" sz="3200" b="1">
              <a:solidFill>
                <a:srgbClr val="FF0000"/>
              </a:solidFill>
              <a:latin typeface="Arial" panose="020B0604020202020204" pitchFamily="34" charset="0"/>
            </a:endParaRPr>
          </a:p>
        </p:txBody>
      </p:sp>
      <p:sp>
        <p:nvSpPr>
          <p:cNvPr id="26629" name="Text Box 8"/>
          <p:cNvSpPr txBox="1"/>
          <p:nvPr/>
        </p:nvSpPr>
        <p:spPr>
          <a:xfrm>
            <a:off x="684213" y="2852738"/>
            <a:ext cx="8064500" cy="1066800"/>
          </a:xfrm>
          <a:prstGeom prst="rect">
            <a:avLst/>
          </a:prstGeom>
          <a:noFill/>
          <a:ln w="9525">
            <a:noFill/>
          </a:ln>
        </p:spPr>
        <p:txBody>
          <a:bodyPr>
            <a:spAutoFit/>
          </a:bodyPr>
          <a:p>
            <a:pPr>
              <a:spcBef>
                <a:spcPct val="20000"/>
              </a:spcBef>
            </a:pPr>
            <a:r>
              <a:rPr lang="en-US" altLang="zh-CN" sz="3200" b="1">
                <a:solidFill>
                  <a:srgbClr val="0000CC"/>
                </a:solidFill>
                <a:latin typeface="Arial" panose="020B0604020202020204" pitchFamily="34" charset="0"/>
              </a:rPr>
              <a:t>2.</a:t>
            </a:r>
            <a:r>
              <a:rPr lang="zh-CN" altLang="en-US" sz="3200" b="1">
                <a:solidFill>
                  <a:srgbClr val="0000CC"/>
                </a:solidFill>
                <a:latin typeface="Arial" panose="020B0604020202020204" pitchFamily="34" charset="0"/>
              </a:rPr>
              <a:t>闻一多先生预言敌人“快完了”，人民一定胜利，有什么根据？请从文章中找答案。</a:t>
            </a:r>
            <a:endParaRPr lang="zh-CN" altLang="en-US" sz="3200" b="1">
              <a:latin typeface="Arial" panose="020B0604020202020204" pitchFamily="34" charset="0"/>
            </a:endParaRPr>
          </a:p>
        </p:txBody>
      </p:sp>
      <p:sp>
        <p:nvSpPr>
          <p:cNvPr id="9225" name="Text Box 9"/>
          <p:cNvSpPr txBox="1"/>
          <p:nvPr/>
        </p:nvSpPr>
        <p:spPr>
          <a:xfrm>
            <a:off x="0" y="4005580"/>
            <a:ext cx="8904605" cy="2553335"/>
          </a:xfrm>
          <a:prstGeom prst="rect">
            <a:avLst/>
          </a:prstGeom>
          <a:solidFill>
            <a:schemeClr val="accent5"/>
          </a:solidFill>
          <a:ln w="9525">
            <a:noFill/>
          </a:ln>
        </p:spPr>
        <p:txBody>
          <a:bodyPr wrap="square">
            <a:spAutoFit/>
          </a:bodyPr>
          <a:p>
            <a:pPr>
              <a:spcBef>
                <a:spcPct val="50000"/>
              </a:spcBef>
            </a:pPr>
            <a:r>
              <a:rPr lang="zh-CN" altLang="en-US" sz="3200" b="1">
                <a:solidFill>
                  <a:srgbClr val="0000FF"/>
                </a:solidFill>
                <a:latin typeface="Arial" panose="020B0604020202020204" pitchFamily="34" charset="0"/>
              </a:rPr>
              <a:t>第一，</a:t>
            </a:r>
            <a:r>
              <a:rPr lang="zh-CN" altLang="en-US" sz="3200" b="1">
                <a:solidFill>
                  <a:srgbClr val="FF0000"/>
                </a:solidFill>
                <a:latin typeface="Arial" panose="020B0604020202020204" pitchFamily="34" charset="0"/>
              </a:rPr>
              <a:t>他们这样疯狂地制造恐怖，这是他们自己在慌，在害怕，自己在制造恐怖；</a:t>
            </a:r>
            <a:r>
              <a:rPr lang="zh-CN" altLang="en-US" sz="3200" b="1">
                <a:solidFill>
                  <a:srgbClr val="0000FF"/>
                </a:solidFill>
                <a:latin typeface="Arial" panose="020B0604020202020204" pitchFamily="34" charset="0"/>
              </a:rPr>
              <a:t>第二，</a:t>
            </a:r>
            <a:r>
              <a:rPr lang="zh-CN" altLang="en-US" sz="3200" b="1">
                <a:solidFill>
                  <a:srgbClr val="FF0000"/>
                </a:solidFill>
                <a:latin typeface="Arial" panose="020B0604020202020204" pitchFamily="34" charset="0"/>
              </a:rPr>
              <a:t>杀死一个李公朴，会有千万个李公朴站起来；</a:t>
            </a:r>
            <a:r>
              <a:rPr lang="zh-CN" altLang="en-US" sz="3200" b="1">
                <a:solidFill>
                  <a:srgbClr val="0000FF"/>
                </a:solidFill>
                <a:latin typeface="Arial" panose="020B0604020202020204" pitchFamily="34" charset="0"/>
              </a:rPr>
              <a:t>第三，</a:t>
            </a:r>
            <a:r>
              <a:rPr lang="zh-CN" altLang="en-US" sz="3200" b="1">
                <a:solidFill>
                  <a:srgbClr val="FF0000"/>
                </a:solidFill>
                <a:latin typeface="Arial" panose="020B0604020202020204" pitchFamily="34" charset="0"/>
              </a:rPr>
              <a:t>历史上没有一个反人民的势力是不被人民毁灭的（举例论证）。</a:t>
            </a:r>
            <a:endParaRPr lang="zh-CN" altLang="en-US" sz="3200" b="1">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9">
                                            <p:txEl>
                                              <p:charRg st="4294967295" end="4294967295"/>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9">
                                            <p:txEl>
                                              <p:charRg st="0" end="1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19">
                                            <p:txEl>
                                              <p:charRg st="12" end="2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19">
                                            <p:txEl>
                                              <p:charRg st="23" end="2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219">
                                            <p:txEl>
                                              <p:charRg st="27" end="2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23"/>
                                        </p:tgtEl>
                                        <p:attrNameLst>
                                          <p:attrName>style.visibility</p:attrName>
                                        </p:attrNameLst>
                                      </p:cBhvr>
                                      <p:to>
                                        <p:strVal val="visible"/>
                                      </p:to>
                                    </p:set>
                                    <p:anim calcmode="lin" valueType="num">
                                      <p:cBhvr>
                                        <p:cTn id="19" dur="500" fill="hold"/>
                                        <p:tgtEl>
                                          <p:spTgt spid="9223"/>
                                        </p:tgtEl>
                                        <p:attrNameLst>
                                          <p:attrName>ppt_x</p:attrName>
                                        </p:attrNameLst>
                                      </p:cBhvr>
                                      <p:tavLst>
                                        <p:tav tm="0">
                                          <p:val>
                                            <p:strVal val="#ppt_x"/>
                                          </p:val>
                                        </p:tav>
                                        <p:tav tm="100000">
                                          <p:val>
                                            <p:strVal val="#ppt_x"/>
                                          </p:val>
                                        </p:tav>
                                      </p:tavLst>
                                    </p:anim>
                                    <p:anim calcmode="lin" valueType="num">
                                      <p:cBhvr>
                                        <p:cTn id="20" dur="500" fill="hold"/>
                                        <p:tgtEl>
                                          <p:spTgt spid="922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6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225"/>
                                        </p:tgtEl>
                                        <p:attrNameLst>
                                          <p:attrName>style.visibility</p:attrName>
                                        </p:attrNameLst>
                                      </p:cBhvr>
                                      <p:to>
                                        <p:strVal val="visible"/>
                                      </p:to>
                                    </p:set>
                                    <p:anim calcmode="lin" valueType="num">
                                      <p:cBhvr>
                                        <p:cTn id="29" dur="500" fill="hold"/>
                                        <p:tgtEl>
                                          <p:spTgt spid="9225"/>
                                        </p:tgtEl>
                                        <p:attrNameLst>
                                          <p:attrName>ppt_x</p:attrName>
                                        </p:attrNameLst>
                                      </p:cBhvr>
                                      <p:tavLst>
                                        <p:tav tm="0">
                                          <p:val>
                                            <p:strVal val="#ppt_x"/>
                                          </p:val>
                                        </p:tav>
                                        <p:tav tm="100000">
                                          <p:val>
                                            <p:strVal val="#ppt_x"/>
                                          </p:val>
                                        </p:tav>
                                      </p:tavLst>
                                    </p:anim>
                                    <p:anim calcmode="lin" valueType="num">
                                      <p:cBhvr>
                                        <p:cTn id="30"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P spid="9223" grpId="0" bldLvl="0" animBg="1"/>
      <p:bldP spid="9225" grpId="0" bldLvl="0" animBg="1"/>
      <p:bldP spid="2662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Rectangle 2"/>
          <p:cNvSpPr>
            <a:spLocks noGrp="1"/>
          </p:cNvSpPr>
          <p:nvPr>
            <p:ph type="title" idx="4294967295"/>
          </p:nvPr>
        </p:nvSpPr>
        <p:spPr/>
        <p:txBody>
          <a:bodyPr wrap="square" lIns="91440" tIns="45720" rIns="91440" bIns="45720" anchor="ctr"/>
          <a:p>
            <a:br>
              <a:rPr lang="en-US" altLang="zh-CN" sz="2100"/>
            </a:br>
            <a:br>
              <a:rPr lang="en-US" altLang="zh-CN" sz="2100"/>
            </a:br>
            <a:r>
              <a:rPr lang="en-US" altLang="zh-CN" sz="2100"/>
              <a:t>   </a:t>
            </a:r>
            <a:br>
              <a:rPr lang="en-US" altLang="zh-CN" sz="2100"/>
            </a:br>
            <a:br>
              <a:rPr lang="en-US" altLang="zh-CN" sz="3400"/>
            </a:br>
            <a:endParaRPr lang="en-US" altLang="zh-CN" sz="3400"/>
          </a:p>
        </p:txBody>
      </p:sp>
      <p:sp>
        <p:nvSpPr>
          <p:cNvPr id="27650" name="Rectangle 3"/>
          <p:cNvSpPr>
            <a:spLocks noGrp="1"/>
          </p:cNvSpPr>
          <p:nvPr>
            <p:ph type="body" idx="4294967295"/>
          </p:nvPr>
        </p:nvSpPr>
        <p:spPr>
          <a:xfrm>
            <a:off x="0" y="476250"/>
            <a:ext cx="9144000" cy="6148705"/>
          </a:xfrm>
          <a:solidFill>
            <a:srgbClr val="FFFFFF"/>
          </a:solidFill>
          <a:ln>
            <a:solidFill>
              <a:srgbClr val="000000"/>
            </a:solidFill>
            <a:miter/>
          </a:ln>
        </p:spPr>
        <p:txBody>
          <a:bodyPr vert="horz" wrap="square" lIns="91440" tIns="45720" rIns="91440" bIns="45720" anchor="t"/>
          <a:p>
            <a:pPr>
              <a:lnSpc>
                <a:spcPct val="80000"/>
              </a:lnSpc>
              <a:buNone/>
            </a:pPr>
            <a:br>
              <a:rPr lang="en-US" altLang="zh-CN" sz="2800" b="1"/>
            </a:br>
            <a:endParaRPr lang="en-US" altLang="zh-CN" sz="2800" b="1"/>
          </a:p>
        </p:txBody>
      </p:sp>
      <p:sp>
        <p:nvSpPr>
          <p:cNvPr id="27651" name="Text Box 4"/>
          <p:cNvSpPr txBox="1"/>
          <p:nvPr/>
        </p:nvSpPr>
        <p:spPr>
          <a:xfrm>
            <a:off x="212725" y="-41275"/>
            <a:ext cx="9144635" cy="5292725"/>
          </a:xfrm>
          <a:prstGeom prst="rect">
            <a:avLst/>
          </a:prstGeom>
          <a:noFill/>
          <a:ln w="9525">
            <a:noFill/>
          </a:ln>
        </p:spPr>
        <p:txBody>
          <a:bodyPr wrap="square">
            <a:spAutoFit/>
          </a:bodyPr>
          <a:p>
            <a:pPr>
              <a:spcBef>
                <a:spcPct val="50000"/>
              </a:spcBef>
            </a:pPr>
            <a:r>
              <a:rPr lang="en-US" altLang="zh-CN">
                <a:latin typeface="Arial" panose="020B0604020202020204" pitchFamily="34" charset="0"/>
              </a:rPr>
              <a:t>“</a:t>
            </a:r>
            <a:endParaRPr lang="en-US" altLang="zh-CN">
              <a:latin typeface="Arial" panose="020B0604020202020204" pitchFamily="34" charset="0"/>
            </a:endParaRPr>
          </a:p>
          <a:p>
            <a:pPr>
              <a:spcBef>
                <a:spcPct val="50000"/>
              </a:spcBef>
            </a:pPr>
            <a:r>
              <a:rPr lang="zh-CN" altLang="en-US" sz="3200" b="1">
                <a:solidFill>
                  <a:srgbClr val="0000CC"/>
                </a:solidFill>
                <a:latin typeface="Arial" panose="020B0604020202020204" pitchFamily="34" charset="0"/>
              </a:rPr>
              <a:t>品读课文  质疑研讨</a:t>
            </a:r>
            <a:endParaRPr lang="zh-CN" altLang="en-US" sz="3200" b="1">
              <a:solidFill>
                <a:srgbClr val="0000CC"/>
              </a:solidFill>
              <a:latin typeface="Arial" panose="020B0604020202020204" pitchFamily="34" charset="0"/>
            </a:endParaRPr>
          </a:p>
          <a:p>
            <a:pPr>
              <a:spcBef>
                <a:spcPct val="50000"/>
              </a:spcBef>
            </a:pPr>
            <a:r>
              <a:rPr lang="zh-CN" altLang="en-US" sz="3200" b="1">
                <a:latin typeface="Arial" panose="020B0604020202020204" pitchFamily="34" charset="0"/>
              </a:rPr>
              <a:t> 第六段至文末</a:t>
            </a:r>
            <a:endParaRPr lang="zh-CN" altLang="en-US" sz="3200" b="1">
              <a:latin typeface="Arial" panose="020B0604020202020204" pitchFamily="34" charset="0"/>
            </a:endParaRPr>
          </a:p>
          <a:p>
            <a:pPr>
              <a:spcBef>
                <a:spcPct val="50000"/>
              </a:spcBef>
            </a:pPr>
            <a:r>
              <a:rPr lang="en-US" altLang="zh-CN" sz="2800" b="1">
                <a:solidFill>
                  <a:srgbClr val="0000CC"/>
                </a:solidFill>
                <a:latin typeface="Arial" panose="020B0604020202020204" pitchFamily="34" charset="0"/>
              </a:rPr>
              <a:t>1</a:t>
            </a:r>
            <a:r>
              <a:rPr lang="zh-CN" altLang="en-US" sz="2800" b="1">
                <a:solidFill>
                  <a:srgbClr val="0000CC"/>
                </a:solidFill>
                <a:latin typeface="Arial" panose="020B0604020202020204" pitchFamily="34" charset="0"/>
              </a:rPr>
              <a:t>、作者说：“我们有力量打破这个黑暗，争到光明！我们的光明，就是反动派的末日！” 思考：“我们有力量”。我们的力量在哪里</a:t>
            </a:r>
            <a:r>
              <a:rPr lang="en-US" altLang="zh-CN" sz="2800" b="1">
                <a:solidFill>
                  <a:srgbClr val="0000CC"/>
                </a:solidFill>
                <a:latin typeface="Arial" panose="020B0604020202020204" pitchFamily="34" charset="0"/>
              </a:rPr>
              <a:t>?  </a:t>
            </a:r>
            <a:endParaRPr lang="en-US" altLang="zh-CN" sz="2800" b="1">
              <a:solidFill>
                <a:srgbClr val="0000CC"/>
              </a:solidFill>
              <a:latin typeface="Arial" panose="020B0604020202020204" pitchFamily="34" charset="0"/>
            </a:endParaRPr>
          </a:p>
          <a:p>
            <a:pPr>
              <a:spcBef>
                <a:spcPct val="50000"/>
              </a:spcBef>
            </a:pPr>
            <a:r>
              <a:rPr lang="en-US" altLang="zh-CN" sz="2800" b="1">
                <a:solidFill>
                  <a:srgbClr val="0000CC"/>
                </a:solidFill>
                <a:latin typeface="Arial" panose="020B0604020202020204" pitchFamily="34" charset="0"/>
              </a:rPr>
              <a:t>2</a:t>
            </a:r>
            <a:r>
              <a:rPr lang="zh-CN" altLang="en-US" sz="2800" b="1">
                <a:solidFill>
                  <a:srgbClr val="0000CC"/>
                </a:solidFill>
                <a:latin typeface="Arial" panose="020B0604020202020204" pitchFamily="34" charset="0"/>
              </a:rPr>
              <a:t>、闻一多先生对进步青年提出了什么样的号召？</a:t>
            </a:r>
            <a:r>
              <a:rPr lang="zh-CN" altLang="en-US" b="1">
                <a:latin typeface="Arial" panose="020B0604020202020204" pitchFamily="34" charset="0"/>
              </a:rPr>
              <a:t>　</a:t>
            </a:r>
            <a:r>
              <a:rPr lang="zh-CN" altLang="en-US">
                <a:latin typeface="Arial" panose="020B0604020202020204" pitchFamily="34" charset="0"/>
              </a:rPr>
              <a:t> </a:t>
            </a:r>
            <a:endParaRPr lang="zh-CN" altLang="en-US" sz="2800" b="1">
              <a:solidFill>
                <a:srgbClr val="0000CC"/>
              </a:solidFill>
              <a:latin typeface="Arial" panose="020B0604020202020204" pitchFamily="34" charset="0"/>
            </a:endParaRPr>
          </a:p>
          <a:p>
            <a:pPr>
              <a:spcBef>
                <a:spcPct val="50000"/>
              </a:spcBef>
            </a:pPr>
            <a:endParaRPr lang="zh-CN" altLang="en-US" sz="2800" b="1">
              <a:solidFill>
                <a:srgbClr val="0000CC"/>
              </a:solidFill>
              <a:latin typeface="Arial" panose="020B0604020202020204" pitchFamily="34" charset="0"/>
            </a:endParaRPr>
          </a:p>
          <a:p>
            <a:pPr>
              <a:spcBef>
                <a:spcPct val="50000"/>
              </a:spcBef>
            </a:pPr>
            <a:r>
              <a:rPr lang="en-US" altLang="zh-CN" sz="2800" b="1">
                <a:solidFill>
                  <a:srgbClr val="0000CC"/>
                </a:solidFill>
                <a:latin typeface="Arial" panose="020B0604020202020204" pitchFamily="34" charset="0"/>
              </a:rPr>
              <a:t>3</a:t>
            </a:r>
            <a:r>
              <a:rPr lang="zh-CN" altLang="en-US" sz="2800" b="1">
                <a:solidFill>
                  <a:srgbClr val="0000CC"/>
                </a:solidFill>
                <a:latin typeface="Arial" panose="020B0604020202020204" pitchFamily="34" charset="0"/>
              </a:rPr>
              <a:t>、文末表达了闻一多先生怎样的斗争决心</a:t>
            </a:r>
            <a:r>
              <a:rPr lang="zh-CN" altLang="en-US" b="1">
                <a:latin typeface="Arial" panose="020B0604020202020204" pitchFamily="34" charset="0"/>
              </a:rPr>
              <a:t>？</a:t>
            </a:r>
            <a:r>
              <a:rPr lang="zh-CN" altLang="en-US">
                <a:latin typeface="Arial" panose="020B0604020202020204" pitchFamily="34" charset="0"/>
              </a:rPr>
              <a:t> </a:t>
            </a:r>
            <a:endParaRPr lang="zh-CN" altLang="en-US" sz="2800" b="1">
              <a:solidFill>
                <a:srgbClr val="0000CC"/>
              </a:solidFill>
              <a:latin typeface="Arial" panose="020B0604020202020204" pitchFamily="34" charset="0"/>
            </a:endParaRPr>
          </a:p>
        </p:txBody>
      </p:sp>
      <p:sp>
        <p:nvSpPr>
          <p:cNvPr id="34821" name="Text Box 5"/>
          <p:cNvSpPr txBox="1"/>
          <p:nvPr/>
        </p:nvSpPr>
        <p:spPr>
          <a:xfrm>
            <a:off x="4572000" y="2924175"/>
            <a:ext cx="4321175" cy="579438"/>
          </a:xfrm>
          <a:prstGeom prst="rect">
            <a:avLst/>
          </a:prstGeom>
          <a:solidFill>
            <a:schemeClr val="accent5"/>
          </a:solidFill>
          <a:ln w="9525">
            <a:noFill/>
          </a:ln>
        </p:spPr>
        <p:txBody>
          <a:bodyPr>
            <a:spAutoFit/>
          </a:bodyPr>
          <a:p>
            <a:pPr>
              <a:spcBef>
                <a:spcPct val="50000"/>
              </a:spcBef>
            </a:pPr>
            <a:r>
              <a:rPr lang="zh-CN" altLang="en-US" sz="2400" b="1">
                <a:solidFill>
                  <a:srgbClr val="FF0000"/>
                </a:solidFill>
                <a:latin typeface="Arial" panose="020B0604020202020204" pitchFamily="34" charset="0"/>
              </a:rPr>
              <a:t>昆明青年学生，广大的市民。</a:t>
            </a:r>
            <a:r>
              <a:rPr lang="zh-CN" altLang="en-US" sz="3200">
                <a:latin typeface="Arial" panose="020B0604020202020204" pitchFamily="34" charset="0"/>
              </a:rPr>
              <a:t> </a:t>
            </a:r>
            <a:endParaRPr lang="zh-CN" altLang="en-US" sz="3200">
              <a:latin typeface="Arial" panose="020B0604020202020204" pitchFamily="34" charset="0"/>
            </a:endParaRPr>
          </a:p>
        </p:txBody>
      </p:sp>
      <p:sp>
        <p:nvSpPr>
          <p:cNvPr id="34824" name="Text Box 8"/>
          <p:cNvSpPr txBox="1"/>
          <p:nvPr/>
        </p:nvSpPr>
        <p:spPr>
          <a:xfrm>
            <a:off x="0" y="4076700"/>
            <a:ext cx="8532813" cy="519113"/>
          </a:xfrm>
          <a:prstGeom prst="rect">
            <a:avLst/>
          </a:prstGeom>
          <a:solidFill>
            <a:schemeClr val="accent5"/>
          </a:solidFill>
          <a:ln w="9525">
            <a:noFill/>
          </a:ln>
        </p:spPr>
        <p:txBody>
          <a:bodyPr>
            <a:spAutoFit/>
          </a:bodyPr>
          <a:p>
            <a:pPr>
              <a:spcBef>
                <a:spcPct val="50000"/>
              </a:spcBef>
            </a:pPr>
            <a:r>
              <a:rPr lang="zh-CN" altLang="en-US" sz="2800" b="1">
                <a:solidFill>
                  <a:srgbClr val="FF0000"/>
                </a:solidFill>
                <a:latin typeface="Arial" panose="020B0604020202020204" pitchFamily="34" charset="0"/>
              </a:rPr>
              <a:t>热情地号召青年，继承传统，争取民主和平的胜利</a:t>
            </a:r>
            <a:endParaRPr lang="zh-CN" altLang="en-US" sz="3200" b="1">
              <a:solidFill>
                <a:srgbClr val="FF0000"/>
              </a:solidFill>
              <a:latin typeface="Arial" panose="020B0604020202020204" pitchFamily="34" charset="0"/>
            </a:endParaRPr>
          </a:p>
        </p:txBody>
      </p:sp>
      <p:sp>
        <p:nvSpPr>
          <p:cNvPr id="34825" name="Text Box 9"/>
          <p:cNvSpPr txBox="1"/>
          <p:nvPr/>
        </p:nvSpPr>
        <p:spPr>
          <a:xfrm>
            <a:off x="0" y="5300663"/>
            <a:ext cx="8820150" cy="946150"/>
          </a:xfrm>
          <a:prstGeom prst="rect">
            <a:avLst/>
          </a:prstGeom>
          <a:solidFill>
            <a:schemeClr val="accent5"/>
          </a:solidFill>
          <a:ln w="9525">
            <a:noFill/>
          </a:ln>
        </p:spPr>
        <p:txBody>
          <a:bodyPr>
            <a:spAutoFit/>
          </a:bodyPr>
          <a:p>
            <a:pPr>
              <a:spcBef>
                <a:spcPct val="50000"/>
              </a:spcBef>
            </a:pPr>
            <a:r>
              <a:rPr lang="zh-CN" altLang="en-US" sz="2800" b="1">
                <a:solidFill>
                  <a:srgbClr val="FF0000"/>
                </a:solidFill>
                <a:latin typeface="Arial" panose="020B0604020202020204" pitchFamily="34" charset="0"/>
              </a:rPr>
              <a:t>表明文先生为追求光明和民主，决心为革命事业献身的斗争精神，随时准备为真理献身的斗争精神。</a:t>
            </a:r>
            <a:endParaRPr lang="zh-CN" altLang="en-US" sz="2800" b="1">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21"/>
                                        </p:tgtEl>
                                        <p:attrNameLst>
                                          <p:attrName>style.visibility</p:attrName>
                                        </p:attrNameLst>
                                      </p:cBhvr>
                                      <p:to>
                                        <p:strVal val="visible"/>
                                      </p:to>
                                    </p:set>
                                    <p:anim calcmode="lin" valueType="num">
                                      <p:cBhvr>
                                        <p:cTn id="7" dur="500" fill="hold"/>
                                        <p:tgtEl>
                                          <p:spTgt spid="34821"/>
                                        </p:tgtEl>
                                        <p:attrNameLst>
                                          <p:attrName>ppt_x</p:attrName>
                                        </p:attrNameLst>
                                      </p:cBhvr>
                                      <p:tavLst>
                                        <p:tav tm="0">
                                          <p:val>
                                            <p:strVal val="#ppt_x"/>
                                          </p:val>
                                        </p:tav>
                                        <p:tav tm="100000">
                                          <p:val>
                                            <p:strVal val="#ppt_x"/>
                                          </p:val>
                                        </p:tav>
                                      </p:tavLst>
                                    </p:anim>
                                    <p:anim calcmode="lin" valueType="num">
                                      <p:cBhvr>
                                        <p:cTn id="8" dur="500" fill="hold"/>
                                        <p:tgtEl>
                                          <p:spTgt spid="348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24"/>
                                        </p:tgtEl>
                                        <p:attrNameLst>
                                          <p:attrName>style.visibility</p:attrName>
                                        </p:attrNameLst>
                                      </p:cBhvr>
                                      <p:to>
                                        <p:strVal val="visible"/>
                                      </p:to>
                                    </p:set>
                                    <p:anim calcmode="lin" valueType="num">
                                      <p:cBhvr>
                                        <p:cTn id="13" dur="500" fill="hold"/>
                                        <p:tgtEl>
                                          <p:spTgt spid="34824"/>
                                        </p:tgtEl>
                                        <p:attrNameLst>
                                          <p:attrName>ppt_x</p:attrName>
                                        </p:attrNameLst>
                                      </p:cBhvr>
                                      <p:tavLst>
                                        <p:tav tm="0">
                                          <p:val>
                                            <p:strVal val="#ppt_x"/>
                                          </p:val>
                                        </p:tav>
                                        <p:tav tm="100000">
                                          <p:val>
                                            <p:strVal val="#ppt_x"/>
                                          </p:val>
                                        </p:tav>
                                      </p:tavLst>
                                    </p:anim>
                                    <p:anim calcmode="lin" valueType="num">
                                      <p:cBhvr>
                                        <p:cTn id="14" dur="500" fill="hold"/>
                                        <p:tgtEl>
                                          <p:spTgt spid="3482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25"/>
                                        </p:tgtEl>
                                        <p:attrNameLst>
                                          <p:attrName>style.visibility</p:attrName>
                                        </p:attrNameLst>
                                      </p:cBhvr>
                                      <p:to>
                                        <p:strVal val="visible"/>
                                      </p:to>
                                    </p:set>
                                    <p:anim calcmode="lin" valueType="num">
                                      <p:cBhvr>
                                        <p:cTn id="19" dur="500" fill="hold"/>
                                        <p:tgtEl>
                                          <p:spTgt spid="34825"/>
                                        </p:tgtEl>
                                        <p:attrNameLst>
                                          <p:attrName>ppt_x</p:attrName>
                                        </p:attrNameLst>
                                      </p:cBhvr>
                                      <p:tavLst>
                                        <p:tav tm="0">
                                          <p:val>
                                            <p:strVal val="#ppt_x"/>
                                          </p:val>
                                        </p:tav>
                                        <p:tav tm="100000">
                                          <p:val>
                                            <p:strVal val="#ppt_x"/>
                                          </p:val>
                                        </p:tav>
                                      </p:tavLst>
                                    </p:anim>
                                    <p:anim calcmode="lin" valueType="num">
                                      <p:cBhvr>
                                        <p:cTn id="20" dur="500" fill="hold"/>
                                        <p:tgtEl>
                                          <p:spTgt spid="348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ldLvl="0" animBg="1"/>
      <p:bldP spid="34824" grpId="0" bldLvl="0" animBg="1"/>
      <p:bldP spid="34825"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Rectangle 2"/>
          <p:cNvSpPr>
            <a:spLocks noGrp="1"/>
          </p:cNvSpPr>
          <p:nvPr>
            <p:ph type="title" idx="4294967295"/>
          </p:nvPr>
        </p:nvSpPr>
        <p:spPr>
          <a:xfrm>
            <a:off x="0" y="857250"/>
            <a:ext cx="8893175" cy="1930400"/>
          </a:xfrm>
          <a:solidFill>
            <a:schemeClr val="accent5"/>
          </a:solidFill>
        </p:spPr>
        <p:txBody>
          <a:bodyPr wrap="square" lIns="91440" tIns="45720" rIns="91440" bIns="45720" anchor="ctr"/>
          <a:p>
            <a:pPr algn="l"/>
            <a:r>
              <a:rPr lang="zh-CN" altLang="en-US" sz="2800" b="1"/>
              <a:t>一、这篇演讲稿表现了闻一多先生对李公仆烈士和爱国民主运动怎样的思想感情，对国民党特务又是怎样的思想感情？</a:t>
            </a:r>
            <a:r>
              <a:rPr lang="zh-CN" altLang="en-US" sz="2800"/>
              <a:t> </a:t>
            </a:r>
            <a:endParaRPr lang="zh-CN" altLang="en-US" sz="2800"/>
          </a:p>
        </p:txBody>
      </p:sp>
      <p:sp>
        <p:nvSpPr>
          <p:cNvPr id="7172" name="Text Box 4"/>
          <p:cNvSpPr txBox="1"/>
          <p:nvPr/>
        </p:nvSpPr>
        <p:spPr>
          <a:xfrm>
            <a:off x="0" y="2787333"/>
            <a:ext cx="9144000" cy="4769485"/>
          </a:xfrm>
          <a:prstGeom prst="rect">
            <a:avLst/>
          </a:prstGeom>
          <a:noFill/>
          <a:ln w="9525">
            <a:noFill/>
          </a:ln>
        </p:spPr>
        <p:txBody>
          <a:bodyPr>
            <a:spAutoFit/>
          </a:bodyPr>
          <a:p>
            <a:pPr>
              <a:spcBef>
                <a:spcPct val="50000"/>
              </a:spcBef>
            </a:pPr>
            <a:r>
              <a:rPr lang="zh-CN" altLang="en-US" sz="3200" b="1">
                <a:solidFill>
                  <a:srgbClr val="0000CC"/>
                </a:solidFill>
                <a:latin typeface="宋体" panose="02010600030101010101" pitchFamily="2" charset="-122"/>
              </a:rPr>
              <a:t>这篇讲演表现了闻一多先生</a:t>
            </a:r>
            <a:r>
              <a:rPr lang="zh-CN" altLang="en-US" sz="3200" b="1">
                <a:solidFill>
                  <a:srgbClr val="FF0000"/>
                </a:solidFill>
                <a:latin typeface="宋体" panose="02010600030101010101" pitchFamily="2" charset="-122"/>
              </a:rPr>
              <a:t>强烈的爱憎感情</a:t>
            </a:r>
            <a:r>
              <a:rPr lang="zh-CN" altLang="en-US" sz="3200" b="1">
                <a:solidFill>
                  <a:srgbClr val="0000CC"/>
                </a:solidFill>
                <a:latin typeface="宋体" panose="02010600030101010101" pitchFamily="2" charset="-122"/>
              </a:rPr>
              <a:t>。</a:t>
            </a:r>
            <a:endParaRPr lang="zh-CN" altLang="en-US" sz="3200" b="1">
              <a:solidFill>
                <a:srgbClr val="0000CC"/>
              </a:solidFill>
              <a:latin typeface="宋体" panose="02010600030101010101" pitchFamily="2" charset="-122"/>
            </a:endParaRPr>
          </a:p>
          <a:p>
            <a:pPr>
              <a:spcBef>
                <a:spcPct val="50000"/>
              </a:spcBef>
            </a:pPr>
            <a:r>
              <a:rPr lang="zh-CN" altLang="en-US" sz="3200" b="1">
                <a:solidFill>
                  <a:srgbClr val="FF0000"/>
                </a:solidFill>
                <a:latin typeface="宋体" panose="02010600030101010101" pitchFamily="2" charset="-122"/>
              </a:rPr>
              <a:t>对李公仆先生</a:t>
            </a:r>
            <a:r>
              <a:rPr lang="zh-CN" altLang="en-US" sz="3200" b="1">
                <a:solidFill>
                  <a:srgbClr val="0000CC"/>
                </a:solidFill>
                <a:latin typeface="宋体" panose="02010600030101010101" pitchFamily="2" charset="-122"/>
              </a:rPr>
              <a:t>被暗杀十分悲痛，赞扬了李公仆先生和昆明人民，他们为争取民主和平献出宝贵生命是昆明无限的光荣，高度评价他们的斗争精神。</a:t>
            </a:r>
            <a:endParaRPr lang="zh-CN" altLang="en-US" sz="3200" b="1">
              <a:solidFill>
                <a:srgbClr val="0000CC"/>
              </a:solidFill>
              <a:latin typeface="宋体" panose="02010600030101010101" pitchFamily="2" charset="-122"/>
            </a:endParaRPr>
          </a:p>
          <a:p>
            <a:pPr>
              <a:spcBef>
                <a:spcPct val="50000"/>
              </a:spcBef>
            </a:pPr>
            <a:r>
              <a:rPr lang="zh-CN" altLang="en-US" sz="3200" b="1">
                <a:solidFill>
                  <a:srgbClr val="FF0000"/>
                </a:solidFill>
                <a:latin typeface="宋体" panose="02010600030101010101" pitchFamily="2" charset="-122"/>
              </a:rPr>
              <a:t>对国民党特务</a:t>
            </a:r>
            <a:r>
              <a:rPr lang="zh-CN" altLang="en-US" sz="3200" b="1">
                <a:solidFill>
                  <a:srgbClr val="0000CC"/>
                </a:solidFill>
                <a:latin typeface="宋体" panose="02010600030101010101" pitchFamily="2" charset="-122"/>
              </a:rPr>
              <a:t>的罪恶行径质问、痛斥，面对面地揭露反动派的虚伪本性和险恶用心，指出反动派必然灭亡的可耻下场。</a:t>
            </a:r>
            <a:r>
              <a:rPr lang="zh-CN" altLang="en-US" sz="3200">
                <a:latin typeface="宋体" panose="02010600030101010101" pitchFamily="2" charset="-122"/>
              </a:rPr>
              <a:t> </a:t>
            </a:r>
            <a:endParaRPr lang="zh-CN" altLang="en-US" sz="3200">
              <a:latin typeface="宋体" panose="02010600030101010101" pitchFamily="2" charset="-122"/>
            </a:endParaRPr>
          </a:p>
          <a:p>
            <a:pPr>
              <a:spcBef>
                <a:spcPct val="50000"/>
              </a:spcBef>
            </a:pPr>
            <a:endParaRPr lang="en-US" altLang="zh-CN" sz="3200">
              <a:latin typeface="宋体" panose="02010600030101010101" pitchFamily="2" charset="-122"/>
            </a:endParaRPr>
          </a:p>
        </p:txBody>
      </p:sp>
      <p:sp>
        <p:nvSpPr>
          <p:cNvPr id="28675" name="Rectangle 5"/>
          <p:cNvSpPr>
            <a:spLocks noGrp="1"/>
          </p:cNvSpPr>
          <p:nvPr>
            <p:ph type="body" idx="4294967295"/>
          </p:nvPr>
        </p:nvSpPr>
        <p:spPr>
          <a:xfrm>
            <a:off x="0" y="0"/>
            <a:ext cx="8686800" cy="981075"/>
          </a:xfrm>
        </p:spPr>
        <p:txBody>
          <a:bodyPr vert="horz" wrap="square" lIns="91440" tIns="45720" rIns="91440" bIns="45720" anchor="t"/>
          <a:p>
            <a:pPr>
              <a:buNone/>
            </a:pPr>
            <a:r>
              <a:rPr lang="zh-CN" altLang="en-US" sz="6000" b="1">
                <a:solidFill>
                  <a:srgbClr val="0000CC"/>
                </a:solidFill>
              </a:rPr>
              <a:t>深化小结</a:t>
            </a:r>
            <a:endParaRPr lang="zh-CN" altLang="en-US" sz="6000" b="1">
              <a:solidFill>
                <a:srgbClr val="0000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fade">
                                      <p:cBhvr>
                                        <p:cTn id="7" dur="100"/>
                                        <p:tgtEl>
                                          <p:spTgt spid="7172"/>
                                        </p:tgtEl>
                                      </p:cBhvr>
                                    </p:animEffect>
                                    <p:anim calcmode="lin" valueType="num">
                                      <p:cBhvr>
                                        <p:cTn id="8" dur="400" fill="hold"/>
                                        <p:tgtEl>
                                          <p:spTgt spid="7172"/>
                                        </p:tgtEl>
                                        <p:attrNameLst>
                                          <p:attrName>ppt_x</p:attrName>
                                        </p:attrNameLst>
                                      </p:cBhvr>
                                      <p:tavLst>
                                        <p:tav tm="0">
                                          <p:val>
                                            <p:strVal val="#ppt_x"/>
                                          </p:val>
                                        </p:tav>
                                        <p:tav tm="100000">
                                          <p:val>
                                            <p:strVal val="#ppt_x"/>
                                          </p:val>
                                        </p:tav>
                                      </p:tavLst>
                                    </p:anim>
                                    <p:anim calcmode="lin" valueType="num">
                                      <p:cBhvr>
                                        <p:cTn id="9" dur="400" fill="hold"/>
                                        <p:tgtEl>
                                          <p:spTgt spid="717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717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717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Rectangle 2"/>
          <p:cNvSpPr>
            <a:spLocks noGrp="1"/>
          </p:cNvSpPr>
          <p:nvPr>
            <p:ph type="title" idx="4294967295"/>
          </p:nvPr>
        </p:nvSpPr>
        <p:spPr/>
        <p:txBody>
          <a:bodyPr wrap="square" lIns="91440" tIns="45720" rIns="91440" bIns="45720" anchor="ctr"/>
          <a:p>
            <a:r>
              <a:rPr lang="en-US" altLang="zh-CN" sz="5100" b="1">
                <a:solidFill>
                  <a:srgbClr val="0000CC"/>
                </a:solidFill>
              </a:rPr>
              <a:t> </a:t>
            </a:r>
            <a:r>
              <a:rPr lang="zh-CN" altLang="en-US" sz="5100" b="1">
                <a:solidFill>
                  <a:srgbClr val="0000CC"/>
                </a:solidFill>
              </a:rPr>
              <a:t>深化小结</a:t>
            </a:r>
            <a:endParaRPr lang="zh-CN" altLang="en-US" sz="5100" b="1">
              <a:solidFill>
                <a:srgbClr val="0000CC"/>
              </a:solidFill>
            </a:endParaRPr>
          </a:p>
        </p:txBody>
      </p:sp>
      <p:sp>
        <p:nvSpPr>
          <p:cNvPr id="29698" name="Rectangle 3"/>
          <p:cNvSpPr>
            <a:spLocks noGrp="1"/>
          </p:cNvSpPr>
          <p:nvPr>
            <p:ph type="body" idx="4294967295"/>
          </p:nvPr>
        </p:nvSpPr>
        <p:spPr>
          <a:xfrm>
            <a:off x="210185" y="1319530"/>
            <a:ext cx="8631555" cy="2305050"/>
          </a:xfrm>
          <a:solidFill>
            <a:srgbClr val="FFFFFF"/>
          </a:solidFill>
          <a:ln>
            <a:solidFill>
              <a:srgbClr val="000000"/>
            </a:solidFill>
            <a:miter/>
          </a:ln>
        </p:spPr>
        <p:txBody>
          <a:bodyPr vert="horz" wrap="square" lIns="91440" tIns="45720" rIns="91440" bIns="45720" anchor="t"/>
          <a:p>
            <a:r>
              <a:rPr lang="zh-CN" altLang="en-US" sz="2800" b="1"/>
              <a:t>闻一多先生的遗愿，上一代青年人完成了，他们用鲜血和生命换来了一个崭新的世界，换来了我们今天的幸福生活。同学们，我们新中国青年一代的任务又是什么呢？怎样才能对得起革命先烈呢？</a:t>
            </a:r>
            <a:r>
              <a:rPr lang="zh-CN" altLang="en-US"/>
              <a:t>　</a:t>
            </a:r>
            <a:endParaRPr lang="zh-CN" altLang="en-US"/>
          </a:p>
        </p:txBody>
      </p:sp>
      <p:sp>
        <p:nvSpPr>
          <p:cNvPr id="12292" name="Text Box 4"/>
          <p:cNvSpPr txBox="1"/>
          <p:nvPr/>
        </p:nvSpPr>
        <p:spPr>
          <a:xfrm>
            <a:off x="66040" y="3624580"/>
            <a:ext cx="8775700" cy="1506855"/>
          </a:xfrm>
          <a:prstGeom prst="rect">
            <a:avLst/>
          </a:prstGeom>
          <a:solidFill>
            <a:schemeClr val="accent5"/>
          </a:solidFill>
          <a:ln w="9525">
            <a:noFill/>
          </a:ln>
        </p:spPr>
        <p:txBody>
          <a:bodyPr wrap="square">
            <a:spAutoFit/>
          </a:bodyPr>
          <a:p>
            <a:pPr>
              <a:spcBef>
                <a:spcPct val="50000"/>
              </a:spcBef>
            </a:pPr>
            <a:r>
              <a:rPr lang="zh-CN" altLang="en-US" sz="3600" b="1">
                <a:solidFill>
                  <a:srgbClr val="0000CC"/>
                </a:solidFill>
                <a:latin typeface="Arial" panose="020B0604020202020204" pitchFamily="34" charset="0"/>
              </a:rPr>
              <a:t>　</a:t>
            </a:r>
            <a:r>
              <a:rPr lang="zh-CN" altLang="en-US" sz="2800" b="1">
                <a:solidFill>
                  <a:srgbClr val="0000CC"/>
                </a:solidFill>
                <a:latin typeface="Arial" panose="020B0604020202020204" pitchFamily="34" charset="0"/>
              </a:rPr>
              <a:t>明确：我们新中国的青年一代肩负着刻苦学习，立志成才，这样才能无愧于为共和国的诞生而英勇斗争、光荣献身的无数革命先烈。</a:t>
            </a:r>
            <a:endParaRPr lang="zh-CN" altLang="en-US" sz="2800" b="1">
              <a:solidFill>
                <a:srgbClr val="0000CC"/>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12292">
                                            <p:txEl>
                                              <p:charRg st="0" end="105"/>
                                            </p:txEl>
                                          </p:spTgt>
                                        </p:tgtEl>
                                        <p:attrNameLst>
                                          <p:attrName>style.visibility</p:attrName>
                                        </p:attrNameLst>
                                      </p:cBhvr>
                                      <p:to>
                                        <p:strVal val="visible"/>
                                      </p:to>
                                    </p:set>
                                    <p:anim calcmode="lin" valueType="num">
                                      <p:cBhvr>
                                        <p:cTn id="7" dur="5000" fill="hold"/>
                                        <p:tgtEl>
                                          <p:spTgt spid="12292">
                                            <p:txEl>
                                              <p:charRg st="0" end="105"/>
                                            </p:txEl>
                                          </p:spTgt>
                                        </p:tgtEl>
                                        <p:attrNameLst>
                                          <p:attrName>ppt_x</p:attrName>
                                        </p:attrNameLst>
                                      </p:cBhvr>
                                      <p:tavLst>
                                        <p:tav tm="0">
                                          <p:val>
                                            <p:strVal val="#ppt_x"/>
                                          </p:val>
                                        </p:tav>
                                        <p:tav tm="100000">
                                          <p:val>
                                            <p:strVal val="#ppt_x"/>
                                          </p:val>
                                        </p:tav>
                                      </p:tavLst>
                                    </p:anim>
                                    <p:anim calcmode="lin" valueType="num">
                                      <p:cBhvr>
                                        <p:cTn id="8" dur="5000" fill="hold"/>
                                        <p:tgtEl>
                                          <p:spTgt spid="12292">
                                            <p:txEl>
                                              <p:charRg st="0" end="10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12292">
                                            <p:txEl>
                                              <p:charRg st="1" end="1"/>
                                            </p:txEl>
                                          </p:spTgt>
                                        </p:tgtEl>
                                        <p:attrNameLst>
                                          <p:attrName>style.visibility</p:attrName>
                                        </p:attrNameLst>
                                      </p:cBhvr>
                                      <p:to>
                                        <p:strVal val="visible"/>
                                      </p:to>
                                    </p:set>
                                    <p:anim calcmode="lin" valueType="num">
                                      <p:cBhvr>
                                        <p:cTn id="13" dur="5000" fill="hold"/>
                                        <p:tgtEl>
                                          <p:spTgt spid="12292">
                                            <p:txEl>
                                              <p:charRg st="1" end="1"/>
                                            </p:txEl>
                                          </p:spTgt>
                                        </p:tgtEl>
                                        <p:attrNameLst>
                                          <p:attrName>ppt_x</p:attrName>
                                        </p:attrNameLst>
                                      </p:cBhvr>
                                      <p:tavLst>
                                        <p:tav tm="0">
                                          <p:val>
                                            <p:strVal val="#ppt_x"/>
                                          </p:val>
                                        </p:tav>
                                        <p:tav tm="100000">
                                          <p:val>
                                            <p:strVal val="#ppt_x"/>
                                          </p:val>
                                        </p:tav>
                                      </p:tavLst>
                                    </p:anim>
                                    <p:anim calcmode="lin" valueType="num">
                                      <p:cBhvr>
                                        <p:cTn id="14" dur="5000" fill="hold"/>
                                        <p:tgtEl>
                                          <p:spTgt spid="12292">
                                            <p:txEl>
                                              <p:char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片尾"/>
          <p:cNvPicPr>
            <a:picLocks noChangeAspect="1"/>
          </p:cNvPicPr>
          <p:nvPr/>
        </p:nvPicPr>
        <p:blipFill>
          <a:blip r:embed="rId1"/>
          <a:stretch>
            <a:fillRect/>
          </a:stretch>
        </p:blipFill>
        <p:spPr>
          <a:xfrm>
            <a:off x="-5080" y="-51435"/>
            <a:ext cx="9154795" cy="6321425"/>
          </a:xfrm>
          <a:prstGeom prst="rect">
            <a:avLst/>
          </a:prstGeom>
        </p:spPr>
      </p:pic>
      <p:sp>
        <p:nvSpPr>
          <p:cNvPr id="3" name="文本框 2"/>
          <p:cNvSpPr txBox="1"/>
          <p:nvPr/>
        </p:nvSpPr>
        <p:spPr>
          <a:xfrm>
            <a:off x="1656398" y="2332990"/>
            <a:ext cx="5669280" cy="2084070"/>
          </a:xfrm>
          <a:prstGeom prst="rect">
            <a:avLst/>
          </a:prstGeom>
          <a:noFill/>
        </p:spPr>
        <p:txBody>
          <a:bodyPr wrap="none" rtlCol="0" anchor="t">
            <a:spAutoFit/>
          </a:bodyPr>
          <a:lstStyle/>
          <a:p>
            <a:pPr marL="0" marR="0" lvl="0" indent="0" algn="ctr" defTabSz="914400" rtl="0" eaLnBrk="1" fontAlgn="base" latinLnBrk="0" hangingPunct="1">
              <a:lnSpc>
                <a:spcPct val="90000"/>
              </a:lnSpc>
              <a:spcBef>
                <a:spcPct val="0"/>
              </a:spcBef>
              <a:spcAft>
                <a:spcPct val="0"/>
              </a:spcAft>
              <a:buClrTx/>
              <a:buSzTx/>
              <a:buFontTx/>
              <a:buNone/>
              <a:defRPr/>
            </a:pPr>
            <a: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柳州市第八中学录制</a:t>
            </a:r>
            <a:b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br>
            <a:b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br>
            <a:r>
              <a:rPr lang="en-US" altLang="zh-CN"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2019</a:t>
            </a:r>
            <a: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年</a:t>
            </a:r>
            <a:r>
              <a:rPr lang="en-US" altLang="zh-CN"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4</a:t>
            </a:r>
            <a: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月</a:t>
            </a:r>
            <a:r>
              <a:rPr lang="en-US" altLang="zh-CN"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29</a:t>
            </a:r>
            <a: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日</a:t>
            </a:r>
            <a:endParaRPr kumimoji="1" lang="zh-CN" altLang="en-US" sz="4800" noProof="0" dirty="0" smtClean="0">
              <a:ln>
                <a:noFill/>
              </a:ln>
              <a:solidFill>
                <a:schemeClr val="tx1">
                  <a:lumMod val="95000"/>
                  <a:lumOff val="5000"/>
                </a:schemeClr>
              </a:solidFill>
              <a:effectLst/>
              <a:uLnTx/>
              <a:uFillTx/>
              <a:latin typeface="Arial" panose="020B0604020202020204" pitchFamily="34" charset="0"/>
              <a:ea typeface="黑体" panose="02010609060101010101" pitchFamily="49" charset="-122"/>
              <a:cs typeface="Arial" panose="020B0604020202020204" pitchFamily="34" charset="0"/>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1500"/>
    </mc:Choice>
    <mc:Fallback>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片头"/>
          <p:cNvPicPr>
            <a:picLocks noChangeAspect="1"/>
          </p:cNvPicPr>
          <p:nvPr/>
        </p:nvPicPr>
        <p:blipFill>
          <a:blip r:embed="rId1"/>
          <a:stretch>
            <a:fillRect/>
          </a:stretch>
        </p:blipFill>
        <p:spPr>
          <a:xfrm>
            <a:off x="-75565" y="-76835"/>
            <a:ext cx="9210675" cy="7078980"/>
          </a:xfrm>
          <a:prstGeom prst="rect">
            <a:avLst/>
          </a:prstGeom>
        </p:spPr>
      </p:pic>
      <p:sp>
        <p:nvSpPr>
          <p:cNvPr id="9219" name="文本框 3"/>
          <p:cNvSpPr txBox="1"/>
          <p:nvPr/>
        </p:nvSpPr>
        <p:spPr>
          <a:xfrm>
            <a:off x="353378" y="528082"/>
            <a:ext cx="6150769" cy="521970"/>
          </a:xfrm>
          <a:prstGeom prst="rect">
            <a:avLst/>
          </a:prstGeom>
          <a:noFill/>
          <a:ln w="9525">
            <a:noFill/>
          </a:ln>
        </p:spPr>
        <p:txBody>
          <a:bodyPr>
            <a:spAutoFit/>
          </a:bodyPr>
          <a:lstStyle/>
          <a:p>
            <a:r>
              <a:rPr lang="zh-CN" altLang="zh-CN" sz="2800" b="1" dirty="0">
                <a:latin typeface="微软雅黑" panose="020B0503020204020204" charset="-122"/>
                <a:ea typeface="微软雅黑" panose="020B0503020204020204" charset="-122"/>
              </a:rPr>
              <a:t>教材版本：人教版八年级下册</a:t>
            </a:r>
            <a:endParaRPr lang="zh-CN" altLang="zh-CN" sz="2800" b="1" dirty="0">
              <a:latin typeface="微软雅黑" panose="020B0503020204020204" charset="-122"/>
              <a:ea typeface="微软雅黑" panose="020B0503020204020204" charset="-122"/>
            </a:endParaRPr>
          </a:p>
        </p:txBody>
      </p:sp>
      <p:sp>
        <p:nvSpPr>
          <p:cNvPr id="9220" name="文本框 4"/>
          <p:cNvSpPr txBox="1"/>
          <p:nvPr/>
        </p:nvSpPr>
        <p:spPr>
          <a:xfrm>
            <a:off x="1573292" y="1670765"/>
            <a:ext cx="5787628" cy="553085"/>
          </a:xfrm>
          <a:prstGeom prst="rect">
            <a:avLst/>
          </a:prstGeom>
          <a:noFill/>
          <a:ln w="9525">
            <a:noFill/>
          </a:ln>
        </p:spPr>
        <p:txBody>
          <a:bodyPr>
            <a:spAutoFit/>
          </a:bodyPr>
          <a:lstStyle/>
          <a:p>
            <a:r>
              <a:rPr lang="zh-CN" altLang="zh-CN" sz="3000" b="1" dirty="0">
                <a:latin typeface="微软雅黑" panose="020B0503020204020204" charset="-122"/>
                <a:ea typeface="微软雅黑" panose="020B0503020204020204" charset="-122"/>
              </a:rPr>
              <a:t>录课单元：第四单元</a:t>
            </a:r>
            <a:endParaRPr lang="zh-CN" altLang="zh-CN" sz="3000" b="1" dirty="0">
              <a:latin typeface="微软雅黑" panose="020B0503020204020204" charset="-122"/>
              <a:ea typeface="微软雅黑" panose="020B0503020204020204" charset="-122"/>
            </a:endParaRPr>
          </a:p>
        </p:txBody>
      </p:sp>
      <p:sp>
        <p:nvSpPr>
          <p:cNvPr id="9221" name="文本框 5"/>
          <p:cNvSpPr txBox="1"/>
          <p:nvPr/>
        </p:nvSpPr>
        <p:spPr>
          <a:xfrm>
            <a:off x="1974215" y="3278505"/>
            <a:ext cx="5888355" cy="645160"/>
          </a:xfrm>
          <a:prstGeom prst="rect">
            <a:avLst/>
          </a:prstGeom>
          <a:noFill/>
          <a:ln w="9525">
            <a:noFill/>
          </a:ln>
        </p:spPr>
        <p:txBody>
          <a:bodyPr wrap="square">
            <a:spAutoFit/>
          </a:bodyPr>
          <a:lstStyle/>
          <a:p>
            <a:r>
              <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第</a:t>
            </a:r>
            <a:r>
              <a:rPr lang="en-US" altLang="zh-CN" sz="3600" b="1"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13</a:t>
            </a:r>
            <a:r>
              <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课《</a:t>
            </a:r>
            <a:r>
              <a:rPr lang="zh-CN" altLang="en-US" sz="3600" b="1" dirty="0">
                <a:solidFill>
                  <a:schemeClr val="tx1"/>
                </a:solidFill>
                <a:effectLst>
                  <a:outerShdw blurRad="38100" dist="38100" dir="2700000">
                    <a:srgbClr val="C0C0C0"/>
                  </a:outerShdw>
                </a:effectLst>
                <a:latin typeface="微软雅黑" panose="020B0503020204020204" charset="-122"/>
                <a:ea typeface="微软雅黑" panose="020B0503020204020204" charset="-122"/>
                <a:cs typeface="微软雅黑" panose="020B0503020204020204" charset="-122"/>
                <a:sym typeface="+mn-ea"/>
              </a:rPr>
              <a:t>最后一次演讲</a:t>
            </a:r>
            <a:r>
              <a:rPr lang="zh-CN" altLang="en-US" sz="3600" b="1" dirty="0">
                <a:solidFill>
                  <a:schemeClr val="tx1"/>
                </a:solidFill>
                <a:latin typeface="微软雅黑" panose="020B0503020204020204" charset="-122"/>
                <a:ea typeface="微软雅黑" panose="020B0503020204020204" charset="-122"/>
                <a:cs typeface="微软雅黑" panose="020B0503020204020204" charset="-122"/>
              </a:rPr>
              <a:t>》</a:t>
            </a:r>
            <a:endParaRPr lang="zh-CN" altLang="en-US" sz="3600" b="1"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9222" name="文本框 6"/>
          <p:cNvSpPr txBox="1"/>
          <p:nvPr/>
        </p:nvSpPr>
        <p:spPr>
          <a:xfrm>
            <a:off x="5037931" y="5148263"/>
            <a:ext cx="3571875" cy="460375"/>
          </a:xfrm>
          <a:prstGeom prst="rect">
            <a:avLst/>
          </a:prstGeom>
          <a:noFill/>
          <a:ln w="9525">
            <a:noFill/>
          </a:ln>
          <a:extLst>
            <a:ext uri="{909E8E84-426E-40DD-AFC4-6F175D3DCCD1}">
              <a14:hiddenFill xmlns:a14="http://schemas.microsoft.com/office/drawing/2010/main">
                <a:solidFill>
                  <a:schemeClr val="bg2"/>
                </a:solidFill>
              </a14:hiddenFill>
            </a:ext>
          </a:extLst>
        </p:spPr>
        <p:txBody>
          <a:bodyPr>
            <a:spAutoFit/>
            <a:scene3d>
              <a:camera prst="orthographicFront"/>
              <a:lightRig rig="threePt" dir="t"/>
            </a:scene3d>
          </a:bodyPr>
          <a:lstStyle/>
          <a:p>
            <a:r>
              <a:rPr lang="zh-CN" altLang="zh-CN" sz="2400" b="1" dirty="0">
                <a:solidFill>
                  <a:schemeClr val="tx1"/>
                </a:solidFill>
                <a:effectLst>
                  <a:outerShdw blurRad="38100" dist="19050" dir="2700000" algn="tl" rotWithShape="0">
                    <a:schemeClr val="dk1">
                      <a:alpha val="40000"/>
                    </a:schemeClr>
                  </a:outerShdw>
                </a:effectLst>
                <a:latin typeface="Arial" panose="020B0604020202020204" pitchFamily="34" charset="0"/>
              </a:rPr>
              <a:t>执教教师：邓洪文</a:t>
            </a:r>
            <a:endParaRPr lang="zh-CN" altLang="zh-CN" sz="2400" b="1" dirty="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1500"/>
    </mc:Choice>
    <mc:Fallback>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Rectangle 2"/>
          <p:cNvSpPr>
            <a:spLocks noGrp="1"/>
          </p:cNvSpPr>
          <p:nvPr>
            <p:ph type="title" idx="4294967295"/>
          </p:nvPr>
        </p:nvSpPr>
        <p:spPr/>
        <p:txBody>
          <a:bodyPr wrap="square" lIns="91440" tIns="45720" rIns="91440" bIns="45720" anchor="ctr"/>
          <a:p>
            <a:r>
              <a:rPr lang="zh-CN" altLang="en-US"/>
              <a:t>第二课时</a:t>
            </a:r>
            <a:endParaRPr lang="zh-CN" altLang="en-US"/>
          </a:p>
        </p:txBody>
      </p:sp>
      <p:sp>
        <p:nvSpPr>
          <p:cNvPr id="30722" name="Rectangle 3"/>
          <p:cNvSpPr>
            <a:spLocks noGrp="1"/>
          </p:cNvSpPr>
          <p:nvPr>
            <p:ph type="body" idx="4294967295"/>
          </p:nvPr>
        </p:nvSpPr>
        <p:spPr>
          <a:xfrm>
            <a:off x="468313" y="1628775"/>
            <a:ext cx="8229600" cy="4957763"/>
          </a:xfrm>
        </p:spPr>
        <p:txBody>
          <a:bodyPr vert="horz" wrap="square" lIns="91440" tIns="45720" rIns="91440" bIns="45720" anchor="t"/>
          <a:p>
            <a:pPr>
              <a:buNone/>
            </a:pPr>
            <a:endParaRPr lang="en-US" altLang="zh-CN" sz="3600" b="1"/>
          </a:p>
          <a:p>
            <a:pPr>
              <a:buNone/>
            </a:pPr>
            <a:r>
              <a:rPr lang="zh-CN" altLang="en-US" sz="3600" b="1"/>
              <a:t>一、了解讲演词的语言特点。</a:t>
            </a:r>
            <a:endParaRPr lang="zh-CN" altLang="en-US" sz="3600" b="1"/>
          </a:p>
          <a:p>
            <a:pPr>
              <a:buNone/>
            </a:pPr>
            <a:r>
              <a:rPr lang="zh-CN" altLang="en-US" sz="3600" b="1"/>
              <a:t>　　</a:t>
            </a:r>
            <a:endParaRPr lang="zh-CN" altLang="en-US" sz="3600" b="1"/>
          </a:p>
          <a:p>
            <a:pPr>
              <a:buNone/>
            </a:pPr>
            <a:r>
              <a:rPr lang="zh-CN" altLang="en-US" sz="3600" b="1"/>
              <a:t>二、体会口语与书面语的差异</a:t>
            </a:r>
            <a:endParaRPr lang="zh-CN" altLang="en-US" sz="3600" b="1"/>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noChangeArrowheads="1"/>
          </p:cNvSpPr>
          <p:nvPr>
            <p:ph type="title" idx="4294967295"/>
          </p:nvPr>
        </p:nvSpPr>
        <p:spPr/>
        <p:txBody>
          <a:bodyPr anchor="ctr"/>
          <a:p>
            <a:r>
              <a:rPr lang="en-US" altLang="zh-CN" b="1">
                <a:effectLst>
                  <a:outerShdw blurRad="38100" dist="38100" dir="2700000">
                    <a:srgbClr val="C0C0C0"/>
                  </a:outerShdw>
                </a:effectLst>
              </a:rPr>
              <a:t>2</a:t>
            </a:r>
            <a:r>
              <a:rPr lang="zh-CN" altLang="en-US" b="1" dirty="0">
                <a:effectLst>
                  <a:outerShdw blurRad="38100" dist="38100" dir="2700000">
                    <a:srgbClr val="C0C0C0"/>
                  </a:outerShdw>
                </a:effectLst>
              </a:rPr>
              <a:t>、这篇演讲词有什么特色</a:t>
            </a:r>
            <a:r>
              <a:rPr lang="zh-CN" altLang="en-US" dirty="0">
                <a:effectLst>
                  <a:outerShdw blurRad="38100" dist="38100" dir="2700000">
                    <a:srgbClr val="C0C0C0"/>
                  </a:outerShdw>
                </a:effectLst>
              </a:rPr>
              <a:t> </a:t>
            </a:r>
            <a:endParaRPr lang="zh-CN" altLang="en-US" dirty="0">
              <a:effectLst>
                <a:outerShdw blurRad="38100" dist="38100" dir="2700000">
                  <a:srgbClr val="C0C0C0"/>
                </a:outerShdw>
              </a:effectLst>
            </a:endParaRPr>
          </a:p>
        </p:txBody>
      </p:sp>
      <p:sp>
        <p:nvSpPr>
          <p:cNvPr id="6147" name="Rectangle 3"/>
          <p:cNvSpPr>
            <a:spLocks noGrp="1"/>
          </p:cNvSpPr>
          <p:nvPr>
            <p:ph idx="4294967295"/>
          </p:nvPr>
        </p:nvSpPr>
        <p:spPr>
          <a:xfrm>
            <a:off x="326390" y="1901825"/>
            <a:ext cx="8229600" cy="2106930"/>
          </a:xfrm>
        </p:spPr>
        <p:txBody>
          <a:bodyPr vert="horz" wrap="square" anchor="t"/>
          <a:p>
            <a:pPr>
              <a:buFontTx/>
              <a:buNone/>
            </a:pPr>
            <a:r>
              <a:rPr lang="en-US" altLang="zh-CN" sz="6000" b="1">
                <a:solidFill>
                  <a:srgbClr val="0000CC"/>
                </a:solidFill>
              </a:rPr>
              <a:t>     </a:t>
            </a:r>
            <a:r>
              <a:rPr lang="zh-CN" altLang="en-US" sz="6000" b="1" dirty="0">
                <a:solidFill>
                  <a:srgbClr val="FF0000"/>
                </a:solidFill>
              </a:rPr>
              <a:t>感情</a:t>
            </a:r>
            <a:r>
              <a:rPr lang="zh-CN" altLang="en-US" sz="6000" b="1" dirty="0">
                <a:solidFill>
                  <a:srgbClr val="0000CC"/>
                </a:solidFill>
              </a:rPr>
              <a:t>强烈，爱憎分明，富有</a:t>
            </a:r>
            <a:r>
              <a:rPr lang="zh-CN" altLang="en-US" sz="6000" b="1" dirty="0">
                <a:solidFill>
                  <a:srgbClr val="FF0000"/>
                </a:solidFill>
              </a:rPr>
              <a:t>战斗力</a:t>
            </a:r>
            <a:r>
              <a:rPr lang="zh-CN" altLang="en-US" sz="6000" b="1" dirty="0">
                <a:solidFill>
                  <a:srgbClr val="0000CC"/>
                </a:solidFill>
              </a:rPr>
              <a:t>和</a:t>
            </a:r>
            <a:r>
              <a:rPr lang="zh-CN" altLang="en-US" sz="6000" dirty="0">
                <a:solidFill>
                  <a:srgbClr val="FF0000"/>
                </a:solidFill>
              </a:rPr>
              <a:t>感染力</a:t>
            </a:r>
            <a:r>
              <a:rPr lang="zh-CN" altLang="en-US" b="1" dirty="0">
                <a:solidFill>
                  <a:srgbClr val="0000CC"/>
                </a:solidFill>
              </a:rPr>
              <a:t> </a:t>
            </a:r>
            <a:r>
              <a:rPr lang="zh-CN" altLang="en-US" sz="6000" b="1" dirty="0">
                <a:solidFill>
                  <a:srgbClr val="0000CC"/>
                </a:solidFill>
              </a:rPr>
              <a:t>。</a:t>
            </a:r>
            <a:endParaRPr lang="zh-CN" altLang="en-US" sz="6000" b="1" dirty="0">
              <a:solidFill>
                <a:srgbClr val="0000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147">
                                            <p:txEl>
                                              <p:charRg st="0" end="30"/>
                                            </p:txEl>
                                          </p:spTgt>
                                        </p:tgtEl>
                                        <p:attrNameLst>
                                          <p:attrName>style.visibility</p:attrName>
                                        </p:attrNameLst>
                                      </p:cBhvr>
                                      <p:to>
                                        <p:strVal val="visible"/>
                                      </p:to>
                                    </p:set>
                                    <p:animEffect transition="in" filter="diamond(in)">
                                      <p:cBhvr>
                                        <p:cTn id="7" dur="2000"/>
                                        <p:tgtEl>
                                          <p:spTgt spid="6147">
                                            <p:txEl>
                                              <p:charRg st="0" end="3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noChangeArrowheads="1"/>
          </p:cNvSpPr>
          <p:nvPr>
            <p:ph type="title" idx="4294967295"/>
          </p:nvPr>
        </p:nvSpPr>
        <p:spPr/>
        <p:txBody>
          <a:bodyPr anchor="ctr"/>
          <a:p>
            <a:br>
              <a:rPr lang="en-US" altLang="zh-CN" sz="3100">
                <a:effectLst>
                  <a:outerShdw blurRad="38100" dist="38100" dir="2700000">
                    <a:srgbClr val="C0C0C0"/>
                  </a:outerShdw>
                </a:effectLst>
              </a:rPr>
            </a:br>
            <a:endParaRPr lang="en-US" altLang="zh-CN" sz="3100">
              <a:effectLst>
                <a:outerShdw blurRad="38100" dist="38100" dir="2700000">
                  <a:srgbClr val="C0C0C0"/>
                </a:outerShdw>
              </a:effectLst>
            </a:endParaRPr>
          </a:p>
        </p:txBody>
      </p:sp>
      <p:sp>
        <p:nvSpPr>
          <p:cNvPr id="27651" name="Rectangle 3"/>
          <p:cNvSpPr>
            <a:spLocks noGrp="1"/>
          </p:cNvSpPr>
          <p:nvPr>
            <p:ph idx="4294967295"/>
          </p:nvPr>
        </p:nvSpPr>
        <p:spPr>
          <a:xfrm>
            <a:off x="250825" y="549275"/>
            <a:ext cx="8229600" cy="4525963"/>
          </a:xfrm>
        </p:spPr>
        <p:txBody>
          <a:bodyPr vert="horz" wrap="square" anchor="t"/>
          <a:p>
            <a:pPr>
              <a:lnSpc>
                <a:spcPct val="90000"/>
              </a:lnSpc>
              <a:buFontTx/>
              <a:buNone/>
            </a:pPr>
            <a:r>
              <a:rPr lang="en-US" altLang="zh-CN" sz="4400" b="1">
                <a:solidFill>
                  <a:srgbClr val="0000CC"/>
                </a:solidFill>
              </a:rPr>
              <a:t> 1.     </a:t>
            </a:r>
            <a:r>
              <a:rPr lang="zh-CN" altLang="en-US" sz="4400" b="1" dirty="0">
                <a:solidFill>
                  <a:srgbClr val="0000CC"/>
                </a:solidFill>
              </a:rPr>
              <a:t>闻一多先生在讲演中一再痛斥敌人卑劣无耻，同学们说说它表现在哪几个方面？</a:t>
            </a:r>
            <a:endParaRPr lang="zh-CN" altLang="en-US" sz="4400" b="1" dirty="0">
              <a:solidFill>
                <a:srgbClr val="0000CC"/>
              </a:solidFill>
            </a:endParaRPr>
          </a:p>
          <a:p>
            <a:pPr>
              <a:lnSpc>
                <a:spcPct val="90000"/>
              </a:lnSpc>
              <a:buFontTx/>
              <a:buNone/>
            </a:pPr>
            <a:r>
              <a:rPr lang="zh-CN" altLang="en-US" dirty="0"/>
              <a:t>　　</a:t>
            </a:r>
            <a:r>
              <a:rPr lang="zh-CN" altLang="en-US" b="1" dirty="0"/>
              <a:t>　 </a:t>
            </a:r>
            <a:endParaRPr lang="zh-CN" altLang="en-US" b="1" dirty="0"/>
          </a:p>
          <a:p>
            <a:pPr>
              <a:lnSpc>
                <a:spcPct val="90000"/>
              </a:lnSpc>
              <a:buFontTx/>
              <a:buNone/>
            </a:pPr>
            <a:r>
              <a:rPr lang="zh-CN" altLang="en-US" sz="4400" b="1" dirty="0">
                <a:solidFill>
                  <a:srgbClr val="0000CC"/>
                </a:solidFill>
              </a:rPr>
              <a:t> </a:t>
            </a:r>
            <a:r>
              <a:rPr lang="en-US" altLang="zh-CN" sz="4400" b="1">
                <a:solidFill>
                  <a:srgbClr val="0000CC"/>
                </a:solidFill>
              </a:rPr>
              <a:t>2.     </a:t>
            </a:r>
            <a:r>
              <a:rPr lang="zh-CN" altLang="en-US" sz="4400" b="1" dirty="0">
                <a:solidFill>
                  <a:srgbClr val="0000CC"/>
                </a:solidFill>
              </a:rPr>
              <a:t>与敌人卑劣无耻恰成对比的是李先生的光荣，李先生的光荣表现在什么地方？</a:t>
            </a:r>
            <a:endParaRPr lang="zh-CN" altLang="en-US" sz="4400" b="1" dirty="0">
              <a:solidFill>
                <a:srgbClr val="0000CC"/>
              </a:solidFill>
            </a:endParaRPr>
          </a:p>
          <a:p>
            <a:pPr>
              <a:lnSpc>
                <a:spcPct val="90000"/>
              </a:lnSpc>
              <a:buFontTx/>
              <a:buNone/>
            </a:pPr>
            <a:endParaRPr lang="en-US" altLang="zh-CN" sz="4400" b="1">
              <a:solidFill>
                <a:srgbClr val="0000CC"/>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p:cNvPicPr>
            <a:picLocks noChangeAspect="1"/>
          </p:cNvPicPr>
          <p:nvPr>
            <p:ph idx="1"/>
          </p:nvPr>
        </p:nvPicPr>
        <p:blipFill>
          <a:blip r:embed="rId1"/>
          <a:stretch>
            <a:fillRect/>
          </a:stretch>
        </p:blipFill>
        <p:spPr>
          <a:xfrm>
            <a:off x="210820" y="326390"/>
            <a:ext cx="2552700" cy="2019300"/>
          </a:xfrm>
          <a:prstGeom prst="rect">
            <a:avLst/>
          </a:prstGeom>
        </p:spPr>
      </p:pic>
      <p:sp>
        <p:nvSpPr>
          <p:cNvPr id="5" name="文本框 4"/>
          <p:cNvSpPr txBox="1"/>
          <p:nvPr/>
        </p:nvSpPr>
        <p:spPr>
          <a:xfrm>
            <a:off x="570230" y="2063750"/>
            <a:ext cx="8209280" cy="3415030"/>
          </a:xfrm>
          <a:prstGeom prst="rect">
            <a:avLst/>
          </a:prstGeom>
          <a:solidFill>
            <a:schemeClr val="accent1"/>
          </a:solidFill>
        </p:spPr>
        <p:txBody>
          <a:bodyPr wrap="square" rtlCol="0" anchor="t">
            <a:spAutoFit/>
          </a:bodyPr>
          <a:p>
            <a:r>
              <a:rPr lang="zh-CN" altLang="en-US" sz="3600" b="1">
                <a:solidFill>
                  <a:srgbClr val="FF0000"/>
                </a:solidFill>
                <a:latin typeface="华文新魏" panose="02010800040101010101" charset="-122"/>
                <a:ea typeface="华文新魏" panose="02010800040101010101" charset="-122"/>
              </a:rPr>
              <a:t>演讲</a:t>
            </a:r>
            <a:r>
              <a:rPr lang="zh-CN" altLang="en-US" sz="3600" b="1">
                <a:solidFill>
                  <a:schemeClr val="tx1"/>
                </a:solidFill>
                <a:latin typeface="华文新魏" panose="02010800040101010101" charset="-122"/>
                <a:ea typeface="华文新魏" panose="02010800040101010101" charset="-122"/>
              </a:rPr>
              <a:t>又叫</a:t>
            </a:r>
            <a:r>
              <a:rPr lang="zh-CN" altLang="en-US" sz="3600" b="1">
                <a:solidFill>
                  <a:srgbClr val="FF0000"/>
                </a:solidFill>
                <a:latin typeface="华文新魏" panose="02010800040101010101" charset="-122"/>
                <a:ea typeface="华文新魏" panose="02010800040101010101" charset="-122"/>
              </a:rPr>
              <a:t>讲演或演说</a:t>
            </a:r>
            <a:r>
              <a:rPr lang="zh-CN" altLang="en-US" sz="3600" b="1">
                <a:solidFill>
                  <a:srgbClr val="0000FF"/>
                </a:solidFill>
                <a:latin typeface="华文新魏" panose="02010800040101010101" charset="-122"/>
                <a:ea typeface="华文新魏" panose="02010800040101010101" charset="-122"/>
              </a:rPr>
              <a:t>，是指在</a:t>
            </a:r>
            <a:r>
              <a:rPr lang="zh-CN" altLang="en-US" sz="3600" b="1">
                <a:solidFill>
                  <a:srgbClr val="FF0000"/>
                </a:solidFill>
                <a:latin typeface="华文新魏" panose="02010800040101010101" charset="-122"/>
                <a:ea typeface="华文新魏" panose="02010800040101010101" charset="-122"/>
              </a:rPr>
              <a:t>公众场合</a:t>
            </a:r>
            <a:r>
              <a:rPr lang="zh-CN" altLang="en-US" sz="3600" b="1">
                <a:solidFill>
                  <a:srgbClr val="0000FF"/>
                </a:solidFill>
                <a:latin typeface="华文新魏" panose="02010800040101010101" charset="-122"/>
                <a:ea typeface="华文新魏" panose="02010800040101010101" charset="-122"/>
              </a:rPr>
              <a:t>，以有声语言为</a:t>
            </a:r>
            <a:r>
              <a:rPr lang="zh-CN" altLang="en-US" sz="3600" b="1">
                <a:solidFill>
                  <a:srgbClr val="FF0000"/>
                </a:solidFill>
                <a:latin typeface="华文新魏" panose="02010800040101010101" charset="-122"/>
                <a:ea typeface="华文新魏" panose="02010800040101010101" charset="-122"/>
              </a:rPr>
              <a:t>主要手段</a:t>
            </a:r>
            <a:r>
              <a:rPr lang="zh-CN" altLang="en-US" sz="3600" b="1">
                <a:solidFill>
                  <a:srgbClr val="0000FF"/>
                </a:solidFill>
                <a:latin typeface="华文新魏" panose="02010800040101010101" charset="-122"/>
                <a:ea typeface="华文新魏" panose="02010800040101010101" charset="-122"/>
              </a:rPr>
              <a:t>，以体态语言为</a:t>
            </a:r>
            <a:r>
              <a:rPr lang="zh-CN" altLang="en-US" sz="3600" b="1">
                <a:solidFill>
                  <a:srgbClr val="FF0000"/>
                </a:solidFill>
                <a:latin typeface="华文新魏" panose="02010800040101010101" charset="-122"/>
                <a:ea typeface="华文新魏" panose="02010800040101010101" charset="-122"/>
              </a:rPr>
              <a:t>辅助手段</a:t>
            </a:r>
            <a:r>
              <a:rPr lang="zh-CN" altLang="en-US" sz="3600" b="1">
                <a:solidFill>
                  <a:srgbClr val="0000FF"/>
                </a:solidFill>
                <a:latin typeface="华文新魏" panose="02010800040101010101" charset="-122"/>
                <a:ea typeface="华文新魏" panose="02010800040101010101" charset="-122"/>
              </a:rPr>
              <a:t>，</a:t>
            </a:r>
            <a:r>
              <a:rPr lang="zh-CN" altLang="en-US" sz="3600" b="1">
                <a:solidFill>
                  <a:srgbClr val="FF0000"/>
                </a:solidFill>
                <a:latin typeface="华文新魏" panose="02010800040101010101" charset="-122"/>
                <a:ea typeface="华文新魏" panose="02010800040101010101" charset="-122"/>
              </a:rPr>
              <a:t>针对</a:t>
            </a:r>
            <a:r>
              <a:rPr lang="zh-CN" altLang="en-US" sz="3600" b="1">
                <a:solidFill>
                  <a:srgbClr val="0000FF"/>
                </a:solidFill>
                <a:latin typeface="华文新魏" panose="02010800040101010101" charset="-122"/>
                <a:ea typeface="华文新魏" panose="02010800040101010101" charset="-122"/>
              </a:rPr>
              <a:t>某个具体</a:t>
            </a:r>
            <a:r>
              <a:rPr lang="zh-CN" altLang="en-US" sz="3600" b="1">
                <a:solidFill>
                  <a:srgbClr val="FF0000"/>
                </a:solidFill>
                <a:latin typeface="华文新魏" panose="02010800040101010101" charset="-122"/>
                <a:ea typeface="华文新魏" panose="02010800040101010101" charset="-122"/>
              </a:rPr>
              <a:t>问题</a:t>
            </a:r>
            <a:r>
              <a:rPr lang="zh-CN" altLang="en-US" sz="3600" b="1">
                <a:solidFill>
                  <a:srgbClr val="0000FF"/>
                </a:solidFill>
                <a:latin typeface="华文新魏" panose="02010800040101010101" charset="-122"/>
                <a:ea typeface="华文新魏" panose="02010800040101010101" charset="-122"/>
              </a:rPr>
              <a:t>，鲜明、完整地发表自己的</a:t>
            </a:r>
            <a:r>
              <a:rPr lang="zh-CN" altLang="en-US" sz="3600" b="1">
                <a:solidFill>
                  <a:srgbClr val="FF0000"/>
                </a:solidFill>
                <a:latin typeface="华文新魏" panose="02010800040101010101" charset="-122"/>
                <a:ea typeface="华文新魏" panose="02010800040101010101" charset="-122"/>
              </a:rPr>
              <a:t>见解和主张</a:t>
            </a:r>
            <a:r>
              <a:rPr lang="zh-CN" altLang="en-US" sz="3600" b="1">
                <a:solidFill>
                  <a:srgbClr val="0000FF"/>
                </a:solidFill>
                <a:latin typeface="华文新魏" panose="02010800040101010101" charset="-122"/>
                <a:ea typeface="华文新魏" panose="02010800040101010101" charset="-122"/>
              </a:rPr>
              <a:t>，阐明</a:t>
            </a:r>
            <a:r>
              <a:rPr lang="zh-CN" altLang="en-US" sz="3600" b="1">
                <a:solidFill>
                  <a:srgbClr val="FF0000"/>
                </a:solidFill>
                <a:latin typeface="华文新魏" panose="02010800040101010101" charset="-122"/>
                <a:ea typeface="华文新魏" panose="02010800040101010101" charset="-122"/>
              </a:rPr>
              <a:t>事理</a:t>
            </a:r>
            <a:r>
              <a:rPr lang="zh-CN" altLang="en-US" sz="3600" b="1">
                <a:solidFill>
                  <a:srgbClr val="0000FF"/>
                </a:solidFill>
                <a:latin typeface="华文新魏" panose="02010800040101010101" charset="-122"/>
                <a:ea typeface="华文新魏" panose="02010800040101010101" charset="-122"/>
              </a:rPr>
              <a:t>或抒发</a:t>
            </a:r>
            <a:r>
              <a:rPr lang="zh-CN" altLang="en-US" sz="3600" b="1">
                <a:solidFill>
                  <a:srgbClr val="FF0000"/>
                </a:solidFill>
                <a:latin typeface="华文新魏" panose="02010800040101010101" charset="-122"/>
                <a:ea typeface="华文新魏" panose="02010800040101010101" charset="-122"/>
              </a:rPr>
              <a:t>情感</a:t>
            </a:r>
            <a:r>
              <a:rPr lang="zh-CN" altLang="en-US" sz="3600" b="1">
                <a:solidFill>
                  <a:srgbClr val="0000FF"/>
                </a:solidFill>
                <a:latin typeface="华文新魏" panose="02010800040101010101" charset="-122"/>
                <a:ea typeface="华文新魏" panose="02010800040101010101" charset="-122"/>
              </a:rPr>
              <a:t>，进行宣传鼓动的一种语言</a:t>
            </a:r>
            <a:r>
              <a:rPr lang="zh-CN" altLang="en-US" sz="3600" b="1">
                <a:solidFill>
                  <a:srgbClr val="FF0000"/>
                </a:solidFill>
                <a:latin typeface="华文新魏" panose="02010800040101010101" charset="-122"/>
                <a:ea typeface="华文新魏" panose="02010800040101010101" charset="-122"/>
              </a:rPr>
              <a:t>交际活动</a:t>
            </a:r>
            <a:r>
              <a:rPr lang="zh-CN" altLang="en-US" sz="3600" b="1">
                <a:solidFill>
                  <a:srgbClr val="0000FF"/>
                </a:solidFill>
                <a:latin typeface="华文新魏" panose="02010800040101010101" charset="-122"/>
                <a:ea typeface="华文新魏" panose="02010800040101010101" charset="-122"/>
              </a:rPr>
              <a:t>。</a:t>
            </a:r>
            <a:endParaRPr lang="zh-CN" altLang="en-US" sz="3600" b="1">
              <a:solidFill>
                <a:srgbClr val="0000FF"/>
              </a:solidFill>
              <a:latin typeface="华文新魏" panose="02010800040101010101" charset="-122"/>
              <a:ea typeface="华文新魏" panose="02010800040101010101"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noChangeArrowheads="1"/>
          </p:cNvSpPr>
          <p:nvPr>
            <p:ph type="title" idx="4294967295"/>
          </p:nvPr>
        </p:nvSpPr>
        <p:spPr/>
        <p:txBody>
          <a:bodyPr anchor="ctr"/>
          <a:p>
            <a:br>
              <a:rPr lang="en-US" altLang="zh-CN" sz="3100">
                <a:effectLst>
                  <a:outerShdw blurRad="38100" dist="38100" dir="2700000">
                    <a:srgbClr val="C0C0C0"/>
                  </a:outerShdw>
                </a:effectLst>
              </a:rPr>
            </a:br>
            <a:r>
              <a:rPr lang="en-US" altLang="zh-CN" sz="3100">
                <a:effectLst>
                  <a:outerShdw blurRad="38100" dist="38100" dir="2700000">
                    <a:srgbClr val="C0C0C0"/>
                  </a:outerShdw>
                </a:effectLst>
              </a:rPr>
              <a:t> </a:t>
            </a:r>
            <a:endParaRPr lang="en-US" altLang="zh-CN" sz="3100">
              <a:effectLst>
                <a:outerShdw blurRad="38100" dist="38100" dir="2700000">
                  <a:srgbClr val="C0C0C0"/>
                </a:outerShdw>
              </a:effectLst>
            </a:endParaRPr>
          </a:p>
        </p:txBody>
      </p:sp>
      <p:sp>
        <p:nvSpPr>
          <p:cNvPr id="28675" name="Rectangle 3"/>
          <p:cNvSpPr>
            <a:spLocks noGrp="1"/>
          </p:cNvSpPr>
          <p:nvPr>
            <p:ph idx="4294967295"/>
          </p:nvPr>
        </p:nvSpPr>
        <p:spPr>
          <a:xfrm>
            <a:off x="201295" y="274955"/>
            <a:ext cx="8642350" cy="2736850"/>
          </a:xfrm>
        </p:spPr>
        <p:txBody>
          <a:bodyPr vert="horz" wrap="square" anchor="t"/>
          <a:p>
            <a:pPr>
              <a:buFontTx/>
              <a:buNone/>
            </a:pPr>
            <a:r>
              <a:rPr lang="en-US" altLang="zh-CN" sz="4000" b="1"/>
              <a:t>        </a:t>
            </a:r>
            <a:r>
              <a:rPr lang="zh-CN" altLang="en-US" sz="4000" b="1" dirty="0"/>
              <a:t>闻一多先生预言敌人“快完了”，人民一定胜利，有什么根据？请从文章中找答案。</a:t>
            </a:r>
            <a:endParaRPr lang="zh-CN" altLang="en-US" sz="4000" b="1" dirty="0"/>
          </a:p>
          <a:p>
            <a:pPr>
              <a:buFontTx/>
              <a:buNone/>
            </a:pPr>
            <a:r>
              <a:rPr lang="zh-CN" altLang="en-US" dirty="0"/>
              <a:t>　　</a:t>
            </a:r>
            <a:endParaRPr lang="zh-CN" altLang="en-US" dirty="0"/>
          </a:p>
        </p:txBody>
      </p:sp>
      <p:sp>
        <p:nvSpPr>
          <p:cNvPr id="10244" name="Text Box 4"/>
          <p:cNvSpPr txBox="1"/>
          <p:nvPr/>
        </p:nvSpPr>
        <p:spPr>
          <a:xfrm>
            <a:off x="359728" y="2316798"/>
            <a:ext cx="8424862" cy="4162425"/>
          </a:xfrm>
          <a:prstGeom prst="rect">
            <a:avLst/>
          </a:prstGeom>
          <a:noFill/>
          <a:ln w="9525">
            <a:noFill/>
          </a:ln>
        </p:spPr>
        <p:txBody>
          <a:bodyPr>
            <a:spAutoFit/>
          </a:bodyPr>
          <a:p>
            <a:pPr algn="l">
              <a:spcBef>
                <a:spcPct val="20000"/>
              </a:spcBef>
            </a:pPr>
            <a:r>
              <a:rPr lang="en-US" altLang="zh-CN" sz="4000">
                <a:solidFill>
                  <a:srgbClr val="0000CC"/>
                </a:solidFill>
                <a:latin typeface="Arial" panose="020B0604020202020204" pitchFamily="34" charset="0"/>
              </a:rPr>
              <a:t>     </a:t>
            </a:r>
            <a:r>
              <a:rPr lang="zh-CN" altLang="en-US" sz="4000" dirty="0">
                <a:solidFill>
                  <a:srgbClr val="0000CC"/>
                </a:solidFill>
                <a:latin typeface="Arial" panose="020B0604020202020204" pitchFamily="34" charset="0"/>
              </a:rPr>
              <a:t>明确：第一，他们这样疯狂地制造恐怖，这是他们自己在慌，在害怕，自己在制造恐怖；第二，杀死一个李公朴，会有千万个李公朴站起来；第三，历史上没有一个反人民的势力是不被人民毁灭的。</a:t>
            </a:r>
            <a:endParaRPr lang="zh-CN" altLang="en-US" sz="4000" dirty="0">
              <a:solidFill>
                <a:srgbClr val="0000CC"/>
              </a:solidFill>
              <a:latin typeface="Arial" panose="020B0604020202020204" pitchFamily="34" charset="0"/>
            </a:endParaRPr>
          </a:p>
          <a:p>
            <a:pPr algn="l">
              <a:spcBef>
                <a:spcPct val="50000"/>
              </a:spcBef>
            </a:pPr>
            <a:endParaRPr lang="en-US" altLang="zh-CN" sz="1800" b="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44">
                                            <p:txEl>
                                              <p:charRg st="0" end="93"/>
                                            </p:txEl>
                                          </p:spTgt>
                                        </p:tgtEl>
                                        <p:attrNameLst>
                                          <p:attrName>style.visibility</p:attrName>
                                        </p:attrNameLst>
                                      </p:cBhvr>
                                      <p:to>
                                        <p:strVal val="visible"/>
                                      </p:to>
                                    </p:set>
                                    <p:animEffect transition="in" filter="blinds(horizontal)">
                                      <p:cBhvr>
                                        <p:cTn id="7" dur="500"/>
                                        <p:tgtEl>
                                          <p:spTgt spid="10244">
                                            <p:txEl>
                                              <p:charRg st="0" end="9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Rectangle 2"/>
          <p:cNvSpPr>
            <a:spLocks noGrp="1"/>
          </p:cNvSpPr>
          <p:nvPr>
            <p:ph type="title" idx="4294967295"/>
          </p:nvPr>
        </p:nvSpPr>
        <p:spPr>
          <a:xfrm>
            <a:off x="-6667" y="150813"/>
            <a:ext cx="8734425" cy="720725"/>
          </a:xfrm>
        </p:spPr>
        <p:txBody>
          <a:bodyPr wrap="square" lIns="91440" tIns="45720" rIns="91440" bIns="45720" anchor="ctr"/>
          <a:p>
            <a:r>
              <a:rPr lang="zh-CN" altLang="en-US" sz="2800" b="1">
                <a:solidFill>
                  <a:srgbClr val="0000CC"/>
                </a:solidFill>
              </a:rPr>
              <a:t>文章是</a:t>
            </a:r>
            <a:r>
              <a:rPr lang="zh-CN" altLang="en-US" sz="3200" b="1">
                <a:solidFill>
                  <a:srgbClr val="0000CC"/>
                </a:solidFill>
              </a:rPr>
              <a:t>怎么</a:t>
            </a:r>
            <a:r>
              <a:rPr lang="zh-CN" altLang="en-US" sz="2800" b="1">
                <a:solidFill>
                  <a:srgbClr val="0000CC"/>
                </a:solidFill>
              </a:rPr>
              <a:t>使语言具有感染力和论辩力量的？</a:t>
            </a:r>
            <a:endParaRPr lang="zh-CN" altLang="en-US" sz="2800" b="1">
              <a:solidFill>
                <a:srgbClr val="0000CC"/>
              </a:solidFill>
            </a:endParaRPr>
          </a:p>
        </p:txBody>
      </p:sp>
      <p:sp>
        <p:nvSpPr>
          <p:cNvPr id="26627" name="Rectangle 3"/>
          <p:cNvSpPr>
            <a:spLocks noGrp="1"/>
          </p:cNvSpPr>
          <p:nvPr>
            <p:ph type="body" idx="4294967295"/>
          </p:nvPr>
        </p:nvSpPr>
        <p:spPr>
          <a:xfrm>
            <a:off x="78740" y="805815"/>
            <a:ext cx="8229600" cy="5516563"/>
          </a:xfrm>
          <a:solidFill>
            <a:schemeClr val="accent5"/>
          </a:solidFill>
          <a:ln>
            <a:solidFill>
              <a:srgbClr val="000000"/>
            </a:solidFill>
            <a:miter/>
          </a:ln>
        </p:spPr>
        <p:txBody>
          <a:bodyPr vert="horz" wrap="square" lIns="91440" tIns="45720" rIns="91440" bIns="45720" anchor="t"/>
          <a:p>
            <a:pPr>
              <a:lnSpc>
                <a:spcPct val="80000"/>
              </a:lnSpc>
            </a:pPr>
            <a:r>
              <a:rPr lang="zh-CN" altLang="en-US" sz="2400" b="1"/>
              <a:t>整篇讲演恰当地运用了多种句式和多种修辞方法，增强了语言的感染力和论辩力量。</a:t>
            </a:r>
            <a:endParaRPr lang="zh-CN" altLang="en-US" sz="2400" b="1"/>
          </a:p>
          <a:p>
            <a:pPr>
              <a:lnSpc>
                <a:spcPct val="80000"/>
              </a:lnSpc>
            </a:pPr>
            <a:r>
              <a:rPr lang="zh-CN" altLang="en-US" sz="2400" b="1">
                <a:solidFill>
                  <a:srgbClr val="FF0000"/>
                </a:solidFill>
              </a:rPr>
              <a:t>一、感叹句：</a:t>
            </a:r>
            <a:endParaRPr lang="zh-CN" altLang="en-US" sz="2400" b="1">
              <a:solidFill>
                <a:srgbClr val="FF0000"/>
              </a:solidFill>
            </a:endParaRPr>
          </a:p>
          <a:p>
            <a:pPr>
              <a:lnSpc>
                <a:spcPct val="80000"/>
              </a:lnSpc>
            </a:pPr>
            <a:r>
              <a:rPr lang="zh-CN" altLang="en-US" sz="2400" b="1" u="sng"/>
              <a:t>有的是对英烈和人民力量的赞颂</a:t>
            </a:r>
            <a:r>
              <a:rPr lang="zh-CN" altLang="en-US" sz="2400" b="1"/>
              <a:t>：“李先生在昆明被暗杀，是李先生的光荣，也是昆明人的光荣！”“云南光荣的历史，远的如护国，近的如‘一二</a:t>
            </a:r>
            <a:r>
              <a:rPr lang="en-US" altLang="zh-CN" sz="2400" b="1">
                <a:latin typeface="Arial" panose="020B0604020202020204" pitchFamily="34" charset="0"/>
              </a:rPr>
              <a:t>·</a:t>
            </a:r>
            <a:r>
              <a:rPr lang="zh-CN" altLang="en-US" sz="2400" b="1"/>
              <a:t>一’，这些都是属于云南人民的，我们要发扬！”</a:t>
            </a:r>
            <a:endParaRPr lang="zh-CN" altLang="en-US" sz="2400" b="1"/>
          </a:p>
          <a:p>
            <a:pPr>
              <a:lnSpc>
                <a:spcPct val="80000"/>
              </a:lnSpc>
            </a:pPr>
            <a:r>
              <a:rPr lang="zh-CN" altLang="en-US" sz="2400" b="1" u="sng"/>
              <a:t>有的是对敌人罪行的揭露</a:t>
            </a:r>
            <a:r>
              <a:rPr lang="zh-CN" altLang="en-US" sz="2400" b="1"/>
              <a:t>：“在昆明出现了历史上最卑污、最无耻的事情！”</a:t>
            </a:r>
            <a:endParaRPr lang="zh-CN" altLang="en-US" sz="2400" b="1"/>
          </a:p>
          <a:p>
            <a:pPr>
              <a:lnSpc>
                <a:spcPct val="80000"/>
              </a:lnSpc>
            </a:pPr>
            <a:r>
              <a:rPr lang="zh-CN" altLang="en-US" sz="2400" b="1"/>
              <a:t>有的是对光明前景的展望：“李先生倒下了，也要换来一个政协会议的召开，我们有这信心！”</a:t>
            </a:r>
            <a:endParaRPr lang="zh-CN" altLang="en-US" sz="2400" b="1"/>
          </a:p>
          <a:p>
            <a:pPr>
              <a:lnSpc>
                <a:spcPct val="80000"/>
              </a:lnSpc>
            </a:pPr>
            <a:r>
              <a:rPr lang="zh-CN" altLang="en-US" sz="2400" b="1" u="sng"/>
              <a:t>有的是对敌人虚弱本质的揭露</a:t>
            </a:r>
            <a:r>
              <a:rPr lang="zh-CN" altLang="en-US" sz="2400" b="1"/>
              <a:t>：“他们这样疯狂害怕，正是他们自己在慌啊！”</a:t>
            </a:r>
            <a:endParaRPr lang="zh-CN" altLang="en-US" sz="2400" b="1"/>
          </a:p>
          <a:p>
            <a:pPr>
              <a:lnSpc>
                <a:spcPct val="80000"/>
              </a:lnSpc>
            </a:pPr>
            <a:r>
              <a:rPr lang="zh-CN" altLang="en-US" sz="2400" b="1"/>
              <a:t>有的是对昆明学生的号召：</a:t>
            </a:r>
            <a:r>
              <a:rPr lang="en-US" altLang="zh-CN" sz="2400" b="1">
                <a:latin typeface="Arial" panose="020B0604020202020204" pitchFamily="34" charset="0"/>
              </a:rPr>
              <a:t>…</a:t>
            </a:r>
            <a:endParaRPr lang="en-US" altLang="zh-CN" sz="2400" b="1"/>
          </a:p>
          <a:p>
            <a:pPr>
              <a:lnSpc>
                <a:spcPct val="80000"/>
              </a:lnSpc>
            </a:pPr>
            <a:r>
              <a:rPr lang="zh-CN" altLang="en-US" sz="2400" b="1">
                <a:solidFill>
                  <a:srgbClr val="0000CC"/>
                </a:solidFill>
              </a:rPr>
              <a:t>这些感叹句的运用，充分表达了闻一多先生的爱憎之情，具有强烈的感召力和战斗力。</a:t>
            </a:r>
            <a:endParaRPr lang="zh-CN" altLang="en-US" sz="2400" b="1">
              <a:solidFill>
                <a:srgbClr val="0000CC"/>
              </a:solidFill>
            </a:endParaRPr>
          </a:p>
        </p:txBody>
      </p:sp>
      <p:sp>
        <p:nvSpPr>
          <p:cNvPr id="26629" name="Rectangle 5"/>
          <p:cNvSpPr>
            <a:spLocks noChangeArrowheads="1"/>
          </p:cNvSpPr>
          <p:nvPr/>
        </p:nvSpPr>
        <p:spPr bwMode="auto">
          <a:xfrm>
            <a:off x="7971155" y="268605"/>
            <a:ext cx="1060450" cy="4154170"/>
          </a:xfrm>
          <a:prstGeom prst="rect">
            <a:avLst/>
          </a:prstGeom>
          <a:noFill/>
          <a:ln>
            <a:noFill/>
          </a:ln>
          <a:effectLst/>
        </p:spPr>
        <p:txBody>
          <a:bodyPr>
            <a:spAutoFit/>
          </a:bodyPr>
          <a:lstStyle/>
          <a:p>
            <a:pPr fontAlgn="base">
              <a:spcBef>
                <a:spcPct val="50000"/>
              </a:spcBef>
              <a:defRPr/>
            </a:pPr>
            <a:r>
              <a:rPr lang="zh-CN" altLang="en-US" sz="6600" i="1" strike="noStrike" noProof="1" dirty="0">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探究研讨</a:t>
            </a:r>
            <a:endParaRPr lang="zh-CN" altLang="en-US" sz="6600" i="1" strike="noStrike" noProof="1" dirty="0">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xEl>
                                              <p:charRg st="4294967295" end="4294967295"/>
                                            </p:txEl>
                                          </p:spTgt>
                                        </p:tgtEl>
                                        <p:attrNameLst>
                                          <p:attrName>style.visibility</p:attrName>
                                        </p:attrNameLst>
                                      </p:cBhvr>
                                      <p:to>
                                        <p:strVal val="visible"/>
                                      </p:to>
                                    </p:set>
                                    <p:anim calcmode="lin" valueType="num">
                                      <p:cBhvr>
                                        <p:cTn id="7" dur="500" fill="hold"/>
                                        <p:tgtEl>
                                          <p:spTgt spid="26627">
                                            <p:txEl>
                                              <p:charRg st="4294967295" end="4294967295"/>
                                            </p:txEl>
                                          </p:spTgt>
                                        </p:tgtEl>
                                        <p:attrNameLst>
                                          <p:attrName>ppt_x</p:attrName>
                                        </p:attrNameLst>
                                      </p:cBhvr>
                                      <p:tavLst>
                                        <p:tav tm="0">
                                          <p:val>
                                            <p:strVal val="#ppt_x"/>
                                          </p:val>
                                        </p:tav>
                                        <p:tav tm="100000">
                                          <p:val>
                                            <p:strVal val="#ppt_x"/>
                                          </p:val>
                                        </p:tav>
                                      </p:tavLst>
                                    </p:anim>
                                    <p:anim calcmode="lin" valueType="num">
                                      <p:cBhvr>
                                        <p:cTn id="8" dur="500" fill="hold"/>
                                        <p:tgtEl>
                                          <p:spTgt spid="26627">
                                            <p:txEl>
                                              <p:charRg st="4294967295" end="429496729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627">
                                            <p:txEl>
                                              <p:charRg st="0" end="38"/>
                                            </p:txEl>
                                          </p:spTgt>
                                        </p:tgtEl>
                                        <p:attrNameLst>
                                          <p:attrName>style.visibility</p:attrName>
                                        </p:attrNameLst>
                                      </p:cBhvr>
                                      <p:to>
                                        <p:strVal val="visible"/>
                                      </p:to>
                                    </p:set>
                                    <p:anim calcmode="lin" valueType="num">
                                      <p:cBhvr>
                                        <p:cTn id="13" dur="500" fill="hold"/>
                                        <p:tgtEl>
                                          <p:spTgt spid="26627">
                                            <p:txEl>
                                              <p:charRg st="0" end="38"/>
                                            </p:txEl>
                                          </p:spTgt>
                                        </p:tgtEl>
                                        <p:attrNameLst>
                                          <p:attrName>ppt_x</p:attrName>
                                        </p:attrNameLst>
                                      </p:cBhvr>
                                      <p:tavLst>
                                        <p:tav tm="0">
                                          <p:val>
                                            <p:strVal val="#ppt_x"/>
                                          </p:val>
                                        </p:tav>
                                        <p:tav tm="100000">
                                          <p:val>
                                            <p:strVal val="#ppt_x"/>
                                          </p:val>
                                        </p:tav>
                                      </p:tavLst>
                                    </p:anim>
                                    <p:anim calcmode="lin" valueType="num">
                                      <p:cBhvr>
                                        <p:cTn id="14" dur="500" fill="hold"/>
                                        <p:tgtEl>
                                          <p:spTgt spid="26627">
                                            <p:txEl>
                                              <p:charRg st="0" end="3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27">
                                            <p:txEl>
                                              <p:charRg st="38" end="45"/>
                                            </p:txEl>
                                          </p:spTgt>
                                        </p:tgtEl>
                                        <p:attrNameLst>
                                          <p:attrName>style.visibility</p:attrName>
                                        </p:attrNameLst>
                                      </p:cBhvr>
                                      <p:to>
                                        <p:strVal val="visible"/>
                                      </p:to>
                                    </p:set>
                                    <p:anim calcmode="lin" valueType="num">
                                      <p:cBhvr>
                                        <p:cTn id="19" dur="500" fill="hold"/>
                                        <p:tgtEl>
                                          <p:spTgt spid="26627">
                                            <p:txEl>
                                              <p:charRg st="38" end="45"/>
                                            </p:txEl>
                                          </p:spTgt>
                                        </p:tgtEl>
                                        <p:attrNameLst>
                                          <p:attrName>ppt_x</p:attrName>
                                        </p:attrNameLst>
                                      </p:cBhvr>
                                      <p:tavLst>
                                        <p:tav tm="0">
                                          <p:val>
                                            <p:strVal val="#ppt_x"/>
                                          </p:val>
                                        </p:tav>
                                        <p:tav tm="100000">
                                          <p:val>
                                            <p:strVal val="#ppt_x"/>
                                          </p:val>
                                        </p:tav>
                                      </p:tavLst>
                                    </p:anim>
                                    <p:anim calcmode="lin" valueType="num">
                                      <p:cBhvr>
                                        <p:cTn id="20" dur="500" fill="hold"/>
                                        <p:tgtEl>
                                          <p:spTgt spid="26627">
                                            <p:txEl>
                                              <p:charRg st="38" end="4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6627">
                                            <p:txEl>
                                              <p:charRg st="45" end="134"/>
                                            </p:txEl>
                                          </p:spTgt>
                                        </p:tgtEl>
                                        <p:attrNameLst>
                                          <p:attrName>style.visibility</p:attrName>
                                        </p:attrNameLst>
                                      </p:cBhvr>
                                      <p:to>
                                        <p:strVal val="visible"/>
                                      </p:to>
                                    </p:set>
                                    <p:anim calcmode="lin" valueType="num">
                                      <p:cBhvr>
                                        <p:cTn id="25" dur="500" fill="hold"/>
                                        <p:tgtEl>
                                          <p:spTgt spid="26627">
                                            <p:txEl>
                                              <p:charRg st="45" end="134"/>
                                            </p:txEl>
                                          </p:spTgt>
                                        </p:tgtEl>
                                        <p:attrNameLst>
                                          <p:attrName>ppt_x</p:attrName>
                                        </p:attrNameLst>
                                      </p:cBhvr>
                                      <p:tavLst>
                                        <p:tav tm="0">
                                          <p:val>
                                            <p:strVal val="#ppt_x"/>
                                          </p:val>
                                        </p:tav>
                                        <p:tav tm="100000">
                                          <p:val>
                                            <p:strVal val="#ppt_x"/>
                                          </p:val>
                                        </p:tav>
                                      </p:tavLst>
                                    </p:anim>
                                    <p:anim calcmode="lin" valueType="num">
                                      <p:cBhvr>
                                        <p:cTn id="26" dur="500" fill="hold"/>
                                        <p:tgtEl>
                                          <p:spTgt spid="26627">
                                            <p:txEl>
                                              <p:charRg st="45" end="13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6627">
                                            <p:txEl>
                                              <p:charRg st="134" end="169"/>
                                            </p:txEl>
                                          </p:spTgt>
                                        </p:tgtEl>
                                        <p:attrNameLst>
                                          <p:attrName>style.visibility</p:attrName>
                                        </p:attrNameLst>
                                      </p:cBhvr>
                                      <p:to>
                                        <p:strVal val="visible"/>
                                      </p:to>
                                    </p:set>
                                    <p:anim calcmode="lin" valueType="num">
                                      <p:cBhvr>
                                        <p:cTn id="31" dur="500" fill="hold"/>
                                        <p:tgtEl>
                                          <p:spTgt spid="26627">
                                            <p:txEl>
                                              <p:charRg st="134" end="169"/>
                                            </p:txEl>
                                          </p:spTgt>
                                        </p:tgtEl>
                                        <p:attrNameLst>
                                          <p:attrName>ppt_x</p:attrName>
                                        </p:attrNameLst>
                                      </p:cBhvr>
                                      <p:tavLst>
                                        <p:tav tm="0">
                                          <p:val>
                                            <p:strVal val="#ppt_x"/>
                                          </p:val>
                                        </p:tav>
                                        <p:tav tm="100000">
                                          <p:val>
                                            <p:strVal val="#ppt_x"/>
                                          </p:val>
                                        </p:tav>
                                      </p:tavLst>
                                    </p:anim>
                                    <p:anim calcmode="lin" valueType="num">
                                      <p:cBhvr>
                                        <p:cTn id="32" dur="500" fill="hold"/>
                                        <p:tgtEl>
                                          <p:spTgt spid="26627">
                                            <p:txEl>
                                              <p:charRg st="134" end="16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6627">
                                            <p:txEl>
                                              <p:charRg st="169" end="212"/>
                                            </p:txEl>
                                          </p:spTgt>
                                        </p:tgtEl>
                                        <p:attrNameLst>
                                          <p:attrName>style.visibility</p:attrName>
                                        </p:attrNameLst>
                                      </p:cBhvr>
                                      <p:to>
                                        <p:strVal val="visible"/>
                                      </p:to>
                                    </p:set>
                                    <p:anim calcmode="lin" valueType="num">
                                      <p:cBhvr>
                                        <p:cTn id="37" dur="500" fill="hold"/>
                                        <p:tgtEl>
                                          <p:spTgt spid="26627">
                                            <p:txEl>
                                              <p:charRg st="169" end="212"/>
                                            </p:txEl>
                                          </p:spTgt>
                                        </p:tgtEl>
                                        <p:attrNameLst>
                                          <p:attrName>ppt_x</p:attrName>
                                        </p:attrNameLst>
                                      </p:cBhvr>
                                      <p:tavLst>
                                        <p:tav tm="0">
                                          <p:val>
                                            <p:strVal val="#ppt_x"/>
                                          </p:val>
                                        </p:tav>
                                        <p:tav tm="100000">
                                          <p:val>
                                            <p:strVal val="#ppt_x"/>
                                          </p:val>
                                        </p:tav>
                                      </p:tavLst>
                                    </p:anim>
                                    <p:anim calcmode="lin" valueType="num">
                                      <p:cBhvr>
                                        <p:cTn id="38" dur="500" fill="hold"/>
                                        <p:tgtEl>
                                          <p:spTgt spid="26627">
                                            <p:txEl>
                                              <p:charRg st="169" end="21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627">
                                            <p:txEl>
                                              <p:charRg st="212" end="248"/>
                                            </p:txEl>
                                          </p:spTgt>
                                        </p:tgtEl>
                                        <p:attrNameLst>
                                          <p:attrName>style.visibility</p:attrName>
                                        </p:attrNameLst>
                                      </p:cBhvr>
                                      <p:to>
                                        <p:strVal val="visible"/>
                                      </p:to>
                                    </p:set>
                                    <p:anim calcmode="lin" valueType="num">
                                      <p:cBhvr>
                                        <p:cTn id="43" dur="500" fill="hold"/>
                                        <p:tgtEl>
                                          <p:spTgt spid="26627">
                                            <p:txEl>
                                              <p:charRg st="212" end="248"/>
                                            </p:txEl>
                                          </p:spTgt>
                                        </p:tgtEl>
                                        <p:attrNameLst>
                                          <p:attrName>ppt_x</p:attrName>
                                        </p:attrNameLst>
                                      </p:cBhvr>
                                      <p:tavLst>
                                        <p:tav tm="0">
                                          <p:val>
                                            <p:strVal val="#ppt_x"/>
                                          </p:val>
                                        </p:tav>
                                        <p:tav tm="100000">
                                          <p:val>
                                            <p:strVal val="#ppt_x"/>
                                          </p:val>
                                        </p:tav>
                                      </p:tavLst>
                                    </p:anim>
                                    <p:anim calcmode="lin" valueType="num">
                                      <p:cBhvr>
                                        <p:cTn id="44" dur="500" fill="hold"/>
                                        <p:tgtEl>
                                          <p:spTgt spid="26627">
                                            <p:txEl>
                                              <p:charRg st="212" end="24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627">
                                            <p:txEl>
                                              <p:charRg st="248" end="262"/>
                                            </p:txEl>
                                          </p:spTgt>
                                        </p:tgtEl>
                                        <p:attrNameLst>
                                          <p:attrName>style.visibility</p:attrName>
                                        </p:attrNameLst>
                                      </p:cBhvr>
                                      <p:to>
                                        <p:strVal val="visible"/>
                                      </p:to>
                                    </p:set>
                                    <p:anim calcmode="lin" valueType="num">
                                      <p:cBhvr>
                                        <p:cTn id="49" dur="500" fill="hold"/>
                                        <p:tgtEl>
                                          <p:spTgt spid="26627">
                                            <p:txEl>
                                              <p:charRg st="248" end="262"/>
                                            </p:txEl>
                                          </p:spTgt>
                                        </p:tgtEl>
                                        <p:attrNameLst>
                                          <p:attrName>ppt_x</p:attrName>
                                        </p:attrNameLst>
                                      </p:cBhvr>
                                      <p:tavLst>
                                        <p:tav tm="0">
                                          <p:val>
                                            <p:strVal val="#ppt_x"/>
                                          </p:val>
                                        </p:tav>
                                        <p:tav tm="100000">
                                          <p:val>
                                            <p:strVal val="#ppt_x"/>
                                          </p:val>
                                        </p:tav>
                                      </p:tavLst>
                                    </p:anim>
                                    <p:anim calcmode="lin" valueType="num">
                                      <p:cBhvr>
                                        <p:cTn id="50" dur="500" fill="hold"/>
                                        <p:tgtEl>
                                          <p:spTgt spid="26627">
                                            <p:txEl>
                                              <p:charRg st="248" end="26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6627">
                                            <p:txEl>
                                              <p:charRg st="262" end="301"/>
                                            </p:txEl>
                                          </p:spTgt>
                                        </p:tgtEl>
                                        <p:attrNameLst>
                                          <p:attrName>style.visibility</p:attrName>
                                        </p:attrNameLst>
                                      </p:cBhvr>
                                      <p:to>
                                        <p:strVal val="visible"/>
                                      </p:to>
                                    </p:set>
                                    <p:anim calcmode="lin" valueType="num">
                                      <p:cBhvr>
                                        <p:cTn id="55" dur="500" fill="hold"/>
                                        <p:tgtEl>
                                          <p:spTgt spid="26627">
                                            <p:txEl>
                                              <p:charRg st="262" end="301"/>
                                            </p:txEl>
                                          </p:spTgt>
                                        </p:tgtEl>
                                        <p:attrNameLst>
                                          <p:attrName>ppt_x</p:attrName>
                                        </p:attrNameLst>
                                      </p:cBhvr>
                                      <p:tavLst>
                                        <p:tav tm="0">
                                          <p:val>
                                            <p:strVal val="#ppt_x"/>
                                          </p:val>
                                        </p:tav>
                                        <p:tav tm="100000">
                                          <p:val>
                                            <p:strVal val="#ppt_x"/>
                                          </p:val>
                                        </p:tav>
                                      </p:tavLst>
                                    </p:anim>
                                    <p:anim calcmode="lin" valueType="num">
                                      <p:cBhvr>
                                        <p:cTn id="56" dur="500" fill="hold"/>
                                        <p:tgtEl>
                                          <p:spTgt spid="26627">
                                            <p:txEl>
                                              <p:charRg st="262" end="30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Rectangle 2"/>
          <p:cNvSpPr>
            <a:spLocks noGrp="1"/>
          </p:cNvSpPr>
          <p:nvPr>
            <p:ph type="title" idx="4294967295"/>
          </p:nvPr>
        </p:nvSpPr>
        <p:spPr>
          <a:xfrm>
            <a:off x="0" y="0"/>
            <a:ext cx="8686800" cy="647700"/>
          </a:xfrm>
        </p:spPr>
        <p:txBody>
          <a:bodyPr wrap="square" lIns="91440" tIns="45720" rIns="91440" bIns="45720" anchor="ctr"/>
          <a:p>
            <a:r>
              <a:rPr lang="zh-CN" altLang="en-US" sz="2500" b="1">
                <a:solidFill>
                  <a:srgbClr val="0000CC"/>
                </a:solidFill>
              </a:rPr>
              <a:t>文章是怎么使语言具有感染力和论辩力量的？</a:t>
            </a:r>
            <a:endParaRPr lang="zh-CN" altLang="en-US" sz="2500" b="1">
              <a:solidFill>
                <a:srgbClr val="0000CC"/>
              </a:solidFill>
            </a:endParaRPr>
          </a:p>
        </p:txBody>
      </p:sp>
      <p:sp>
        <p:nvSpPr>
          <p:cNvPr id="27651" name="Rectangle 3"/>
          <p:cNvSpPr>
            <a:spLocks noGrp="1"/>
          </p:cNvSpPr>
          <p:nvPr>
            <p:ph type="body" idx="4294967295"/>
          </p:nvPr>
        </p:nvSpPr>
        <p:spPr>
          <a:xfrm>
            <a:off x="0" y="621030"/>
            <a:ext cx="8867775" cy="5591175"/>
          </a:xfrm>
          <a:solidFill>
            <a:srgbClr val="FFFFFF"/>
          </a:solidFill>
          <a:ln>
            <a:solidFill>
              <a:srgbClr val="000000"/>
            </a:solidFill>
            <a:miter/>
          </a:ln>
        </p:spPr>
        <p:txBody>
          <a:bodyPr vert="horz" wrap="square" lIns="91440" tIns="45720" rIns="91440" bIns="45720" anchor="t"/>
          <a:p>
            <a:r>
              <a:rPr lang="zh-CN" altLang="en-US" b="1">
                <a:solidFill>
                  <a:srgbClr val="FF0000"/>
                </a:solidFill>
              </a:rPr>
              <a:t>二、设问句 、反问句在文中也多次出现</a:t>
            </a:r>
            <a:r>
              <a:rPr lang="zh-CN" altLang="en-US" b="1"/>
              <a:t>。</a:t>
            </a:r>
            <a:endParaRPr lang="zh-CN" altLang="en-US" b="1"/>
          </a:p>
          <a:p>
            <a:r>
              <a:rPr lang="zh-CN" altLang="en-US" b="1"/>
              <a:t>如：“李先生究竟犯了什么罪，竟遭此毒手？他只不过用笔，用嘴，写出了千万人民心中压着的话”“今天，这里有没有特务？你站出来”“凭什么要杀死李先生”等等。</a:t>
            </a:r>
            <a:endParaRPr lang="zh-CN" altLang="en-US" b="1"/>
          </a:p>
          <a:p>
            <a:r>
              <a:rPr lang="zh-CN" altLang="en-US" b="1">
                <a:solidFill>
                  <a:srgbClr val="0000CC"/>
                </a:solidFill>
              </a:rPr>
              <a:t>设问句能够引起听众的注意和思考，使听众产生情感上的共鸣。设问句比陈述句情感强烈，表达了闻一多愤怒痛斥反动派的情感。</a:t>
            </a:r>
            <a:endParaRPr lang="zh-CN" altLang="en-US" b="1">
              <a:solidFill>
                <a:srgbClr val="0000CC"/>
              </a:solidFill>
            </a:endParaRPr>
          </a:p>
          <a:p>
            <a:r>
              <a:rPr lang="zh-CN" altLang="en-US" b="1">
                <a:solidFill>
                  <a:srgbClr val="0000CC"/>
                </a:solidFill>
              </a:rPr>
              <a:t>反问句用来揭露敌人卑劣无耻的行径，表达更坚决，态度更鲜明，批判的力量更强烈！</a:t>
            </a:r>
            <a:endParaRPr lang="zh-CN" altLang="en-US" b="1">
              <a:solidFill>
                <a:srgbClr val="0000CC"/>
              </a:solidFill>
            </a:endParaRPr>
          </a:p>
        </p:txBody>
      </p:sp>
      <p:sp>
        <p:nvSpPr>
          <p:cNvPr id="27652" name="Rectangle 4"/>
          <p:cNvSpPr>
            <a:spLocks noChangeArrowheads="1"/>
          </p:cNvSpPr>
          <p:nvPr/>
        </p:nvSpPr>
        <p:spPr bwMode="auto">
          <a:xfrm>
            <a:off x="7667625" y="260350"/>
            <a:ext cx="1060450" cy="4968875"/>
          </a:xfrm>
          <a:prstGeom prst="rect">
            <a:avLst/>
          </a:prstGeom>
          <a:noFill/>
          <a:ln>
            <a:noFill/>
          </a:ln>
          <a:effectLst/>
        </p:spPr>
        <p:txBody>
          <a:bodyPr>
            <a:spAutoFit/>
          </a:bodyPr>
          <a:lstStyle/>
          <a:p>
            <a:pPr fontAlgn="base">
              <a:spcBef>
                <a:spcPct val="50000"/>
              </a:spcBef>
              <a:defRPr/>
            </a:pPr>
            <a:r>
              <a:rPr lang="zh-CN" altLang="en-US" sz="8000" i="1" strike="noStrike" noProof="1">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探究研讨</a:t>
            </a:r>
            <a:endParaRPr lang="zh-CN" altLang="en-US" sz="8000" i="1" strike="noStrike" noProof="1">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txEl>
                                              <p:charRg st="4294967295" end="4294967295"/>
                                            </p:txEl>
                                          </p:spTgt>
                                        </p:tgtEl>
                                        <p:attrNameLst>
                                          <p:attrName>style.visibility</p:attrName>
                                        </p:attrNameLst>
                                      </p:cBhvr>
                                      <p:to>
                                        <p:strVal val="visible"/>
                                      </p:to>
                                    </p:set>
                                    <p:anim calcmode="lin" valueType="num">
                                      <p:cBhvr>
                                        <p:cTn id="7" dur="500" fill="hold"/>
                                        <p:tgtEl>
                                          <p:spTgt spid="27651">
                                            <p:txEl>
                                              <p:charRg st="4294967295" end="4294967295"/>
                                            </p:txEl>
                                          </p:spTgt>
                                        </p:tgtEl>
                                        <p:attrNameLst>
                                          <p:attrName>ppt_x</p:attrName>
                                        </p:attrNameLst>
                                      </p:cBhvr>
                                      <p:tavLst>
                                        <p:tav tm="0">
                                          <p:val>
                                            <p:strVal val="#ppt_x"/>
                                          </p:val>
                                        </p:tav>
                                        <p:tav tm="100000">
                                          <p:val>
                                            <p:strVal val="#ppt_x"/>
                                          </p:val>
                                        </p:tav>
                                      </p:tavLst>
                                    </p:anim>
                                    <p:anim calcmode="lin" valueType="num">
                                      <p:cBhvr>
                                        <p:cTn id="8" dur="500" fill="hold"/>
                                        <p:tgtEl>
                                          <p:spTgt spid="27651">
                                            <p:txEl>
                                              <p:charRg st="4294967295" end="429496729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51">
                                            <p:txEl>
                                              <p:charRg st="0" end="20"/>
                                            </p:txEl>
                                          </p:spTgt>
                                        </p:tgtEl>
                                        <p:attrNameLst>
                                          <p:attrName>style.visibility</p:attrName>
                                        </p:attrNameLst>
                                      </p:cBhvr>
                                      <p:to>
                                        <p:strVal val="visible"/>
                                      </p:to>
                                    </p:set>
                                    <p:anim calcmode="lin" valueType="num">
                                      <p:cBhvr>
                                        <p:cTn id="13" dur="500" fill="hold"/>
                                        <p:tgtEl>
                                          <p:spTgt spid="27651">
                                            <p:txEl>
                                              <p:charRg st="0" end="20"/>
                                            </p:txEl>
                                          </p:spTgt>
                                        </p:tgtEl>
                                        <p:attrNameLst>
                                          <p:attrName>ppt_x</p:attrName>
                                        </p:attrNameLst>
                                      </p:cBhvr>
                                      <p:tavLst>
                                        <p:tav tm="0">
                                          <p:val>
                                            <p:strVal val="#ppt_x"/>
                                          </p:val>
                                        </p:tav>
                                        <p:tav tm="100000">
                                          <p:val>
                                            <p:strVal val="#ppt_x"/>
                                          </p:val>
                                        </p:tav>
                                      </p:tavLst>
                                    </p:anim>
                                    <p:anim calcmode="lin" valueType="num">
                                      <p:cBhvr>
                                        <p:cTn id="14" dur="500" fill="hold"/>
                                        <p:tgtEl>
                                          <p:spTgt spid="27651">
                                            <p:txEl>
                                              <p:charRg st="0" end="2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651">
                                            <p:txEl>
                                              <p:charRg st="20" end="96"/>
                                            </p:txEl>
                                          </p:spTgt>
                                        </p:tgtEl>
                                        <p:attrNameLst>
                                          <p:attrName>style.visibility</p:attrName>
                                        </p:attrNameLst>
                                      </p:cBhvr>
                                      <p:to>
                                        <p:strVal val="visible"/>
                                      </p:to>
                                    </p:set>
                                    <p:anim calcmode="lin" valueType="num">
                                      <p:cBhvr>
                                        <p:cTn id="19" dur="500" fill="hold"/>
                                        <p:tgtEl>
                                          <p:spTgt spid="27651">
                                            <p:txEl>
                                              <p:charRg st="20" end="96"/>
                                            </p:txEl>
                                          </p:spTgt>
                                        </p:tgtEl>
                                        <p:attrNameLst>
                                          <p:attrName>ppt_x</p:attrName>
                                        </p:attrNameLst>
                                      </p:cBhvr>
                                      <p:tavLst>
                                        <p:tav tm="0">
                                          <p:val>
                                            <p:strVal val="#ppt_x"/>
                                          </p:val>
                                        </p:tav>
                                        <p:tav tm="100000">
                                          <p:val>
                                            <p:strVal val="#ppt_x"/>
                                          </p:val>
                                        </p:tav>
                                      </p:tavLst>
                                    </p:anim>
                                    <p:anim calcmode="lin" valueType="num">
                                      <p:cBhvr>
                                        <p:cTn id="20" dur="500" fill="hold"/>
                                        <p:tgtEl>
                                          <p:spTgt spid="27651">
                                            <p:txEl>
                                              <p:charRg st="20" end="9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651">
                                            <p:txEl>
                                              <p:charRg st="96" end="154"/>
                                            </p:txEl>
                                          </p:spTgt>
                                        </p:tgtEl>
                                        <p:attrNameLst>
                                          <p:attrName>style.visibility</p:attrName>
                                        </p:attrNameLst>
                                      </p:cBhvr>
                                      <p:to>
                                        <p:strVal val="visible"/>
                                      </p:to>
                                    </p:set>
                                    <p:anim calcmode="lin" valueType="num">
                                      <p:cBhvr>
                                        <p:cTn id="25" dur="500" fill="hold"/>
                                        <p:tgtEl>
                                          <p:spTgt spid="27651">
                                            <p:txEl>
                                              <p:charRg st="96" end="154"/>
                                            </p:txEl>
                                          </p:spTgt>
                                        </p:tgtEl>
                                        <p:attrNameLst>
                                          <p:attrName>ppt_x</p:attrName>
                                        </p:attrNameLst>
                                      </p:cBhvr>
                                      <p:tavLst>
                                        <p:tav tm="0">
                                          <p:val>
                                            <p:strVal val="#ppt_x"/>
                                          </p:val>
                                        </p:tav>
                                        <p:tav tm="100000">
                                          <p:val>
                                            <p:strVal val="#ppt_x"/>
                                          </p:val>
                                        </p:tav>
                                      </p:tavLst>
                                    </p:anim>
                                    <p:anim calcmode="lin" valueType="num">
                                      <p:cBhvr>
                                        <p:cTn id="26" dur="500" fill="hold"/>
                                        <p:tgtEl>
                                          <p:spTgt spid="27651">
                                            <p:txEl>
                                              <p:charRg st="96" end="15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651">
                                            <p:txEl>
                                              <p:charRg st="154" end="193"/>
                                            </p:txEl>
                                          </p:spTgt>
                                        </p:tgtEl>
                                        <p:attrNameLst>
                                          <p:attrName>style.visibility</p:attrName>
                                        </p:attrNameLst>
                                      </p:cBhvr>
                                      <p:to>
                                        <p:strVal val="visible"/>
                                      </p:to>
                                    </p:set>
                                    <p:anim calcmode="lin" valueType="num">
                                      <p:cBhvr>
                                        <p:cTn id="31" dur="500" fill="hold"/>
                                        <p:tgtEl>
                                          <p:spTgt spid="27651">
                                            <p:txEl>
                                              <p:charRg st="154" end="193"/>
                                            </p:txEl>
                                          </p:spTgt>
                                        </p:tgtEl>
                                        <p:attrNameLst>
                                          <p:attrName>ppt_x</p:attrName>
                                        </p:attrNameLst>
                                      </p:cBhvr>
                                      <p:tavLst>
                                        <p:tav tm="0">
                                          <p:val>
                                            <p:strVal val="#ppt_x"/>
                                          </p:val>
                                        </p:tav>
                                        <p:tav tm="100000">
                                          <p:val>
                                            <p:strVal val="#ppt_x"/>
                                          </p:val>
                                        </p:tav>
                                      </p:tavLst>
                                    </p:anim>
                                    <p:anim calcmode="lin" valueType="num">
                                      <p:cBhvr>
                                        <p:cTn id="32" dur="500" fill="hold"/>
                                        <p:tgtEl>
                                          <p:spTgt spid="27651">
                                            <p:txEl>
                                              <p:charRg st="154" end="19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Rectangle 2"/>
          <p:cNvSpPr>
            <a:spLocks noGrp="1"/>
          </p:cNvSpPr>
          <p:nvPr>
            <p:ph type="title" idx="4294967295"/>
          </p:nvPr>
        </p:nvSpPr>
        <p:spPr>
          <a:xfrm>
            <a:off x="-631190" y="94298"/>
            <a:ext cx="9144000" cy="633412"/>
          </a:xfrm>
        </p:spPr>
        <p:txBody>
          <a:bodyPr wrap="square" lIns="91440" tIns="45720" rIns="91440" bIns="45720" anchor="ctr"/>
          <a:p>
            <a:r>
              <a:rPr lang="zh-CN" altLang="en-US" sz="2800" b="1">
                <a:solidFill>
                  <a:srgbClr val="0000CC"/>
                </a:solidFill>
              </a:rPr>
              <a:t>文章是怎么使语言具有感染力和论辩力量的？</a:t>
            </a:r>
            <a:endParaRPr lang="zh-CN" altLang="en-US" sz="2800" b="1">
              <a:solidFill>
                <a:srgbClr val="0000CC"/>
              </a:solidFill>
            </a:endParaRPr>
          </a:p>
        </p:txBody>
      </p:sp>
      <p:sp>
        <p:nvSpPr>
          <p:cNvPr id="33794" name="Rectangle 3"/>
          <p:cNvSpPr>
            <a:spLocks noGrp="1"/>
          </p:cNvSpPr>
          <p:nvPr>
            <p:ph type="body" idx="4294967295"/>
          </p:nvPr>
        </p:nvSpPr>
        <p:spPr>
          <a:xfrm>
            <a:off x="0" y="859155"/>
            <a:ext cx="9144000" cy="5949950"/>
          </a:xfrm>
          <a:solidFill>
            <a:srgbClr val="FFFFFF"/>
          </a:solidFill>
          <a:ln>
            <a:solidFill>
              <a:srgbClr val="000000"/>
            </a:solidFill>
            <a:miter/>
          </a:ln>
        </p:spPr>
        <p:txBody>
          <a:bodyPr vert="horz" wrap="square" lIns="91440" tIns="45720" rIns="91440" bIns="45720" anchor="t"/>
          <a:p>
            <a:r>
              <a:rPr lang="zh-CN" altLang="en-US" b="1">
                <a:solidFill>
                  <a:srgbClr val="FF0000"/>
                </a:solidFill>
              </a:rPr>
              <a:t>三、对比手法的运用。</a:t>
            </a:r>
            <a:endParaRPr lang="zh-CN" altLang="en-US" b="1">
              <a:solidFill>
                <a:srgbClr val="FF0000"/>
              </a:solidFill>
            </a:endParaRPr>
          </a:p>
          <a:p>
            <a:r>
              <a:rPr lang="zh-CN" altLang="en-US" b="1">
                <a:solidFill>
                  <a:srgbClr val="0000CC"/>
                </a:solidFill>
              </a:rPr>
              <a:t>讲演者把不同的人物置于明暗对比鲜明的角度，故意拉大两者的距离，并赋予他们不同的感情色彩，从而达到了极佳的表达效果。</a:t>
            </a:r>
            <a:endParaRPr lang="zh-CN" altLang="en-US" b="1">
              <a:solidFill>
                <a:srgbClr val="0000CC"/>
              </a:solidFill>
            </a:endParaRPr>
          </a:p>
          <a:p>
            <a:r>
              <a:rPr lang="zh-CN" altLang="en-US" b="1"/>
              <a:t>如在第二自然段中，“这是某集团的无耻，是李先生的光荣”把反动派与李公朴置于对比的立场，以反动派的“无耻”衬托李先生的“光荣”，又以李先生的“光荣”反衬反动派的“无耻”，两者互为作用。在强烈的对比中，表现出对反动派的愤怒与蔑视，以及对李先生的赞扬，充分表达出闻一多先生大义凛然、爱憎分明的爱国主义感情。</a:t>
            </a:r>
            <a:endParaRPr lang="zh-CN" altLang="en-US" b="1"/>
          </a:p>
        </p:txBody>
      </p:sp>
      <p:sp>
        <p:nvSpPr>
          <p:cNvPr id="29700" name="Rectangle 4"/>
          <p:cNvSpPr>
            <a:spLocks noChangeArrowheads="1"/>
          </p:cNvSpPr>
          <p:nvPr/>
        </p:nvSpPr>
        <p:spPr bwMode="auto">
          <a:xfrm>
            <a:off x="7905115" y="260350"/>
            <a:ext cx="1060450" cy="4154170"/>
          </a:xfrm>
          <a:prstGeom prst="rect">
            <a:avLst/>
          </a:prstGeom>
          <a:noFill/>
          <a:ln>
            <a:noFill/>
          </a:ln>
          <a:effectLst/>
        </p:spPr>
        <p:txBody>
          <a:bodyPr>
            <a:spAutoFit/>
          </a:bodyPr>
          <a:lstStyle/>
          <a:p>
            <a:pPr fontAlgn="base">
              <a:spcBef>
                <a:spcPct val="50000"/>
              </a:spcBef>
              <a:defRPr/>
            </a:pPr>
            <a:r>
              <a:rPr lang="zh-CN" altLang="en-US" sz="6600" i="1" strike="noStrike" noProof="1">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探究研讨</a:t>
            </a:r>
            <a:endParaRPr lang="zh-CN" altLang="en-US" sz="6600" i="1" strike="noStrike" noProof="1">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Rectangle 2"/>
          <p:cNvSpPr>
            <a:spLocks noGrp="1"/>
          </p:cNvSpPr>
          <p:nvPr>
            <p:ph type="title" idx="4294967295"/>
          </p:nvPr>
        </p:nvSpPr>
        <p:spPr/>
        <p:txBody>
          <a:bodyPr wrap="square" lIns="91440" tIns="45720" rIns="91440" bIns="45720" anchor="ctr"/>
          <a:p>
            <a:r>
              <a:rPr lang="zh-CN" altLang="en-US"/>
              <a:t>根据课文内容，填写人称代词</a:t>
            </a:r>
            <a:endParaRPr lang="zh-CN" altLang="en-US"/>
          </a:p>
        </p:txBody>
      </p:sp>
      <p:sp>
        <p:nvSpPr>
          <p:cNvPr id="34818" name="Rectangle 3"/>
          <p:cNvSpPr>
            <a:spLocks noGrp="1"/>
          </p:cNvSpPr>
          <p:nvPr>
            <p:ph type="body" idx="4294967295"/>
          </p:nvPr>
        </p:nvSpPr>
        <p:spPr/>
        <p:txBody>
          <a:bodyPr vert="horz" wrap="square" lIns="91440" tIns="45720" rIns="91440" bIns="45720" anchor="t"/>
          <a:p>
            <a:r>
              <a:rPr lang="zh-CN" altLang="en-US"/>
              <a:t>对敌人正面指斥、揭露，用</a:t>
            </a:r>
            <a:r>
              <a:rPr lang="zh-CN" altLang="en-US" b="1"/>
              <a:t>                  </a:t>
            </a:r>
            <a:r>
              <a:rPr lang="zh-CN" altLang="en-US"/>
              <a:t>； </a:t>
            </a:r>
            <a:endParaRPr lang="zh-CN" altLang="en-US"/>
          </a:p>
          <a:p>
            <a:endParaRPr lang="zh-CN" altLang="en-US"/>
          </a:p>
          <a:p>
            <a:r>
              <a:rPr lang="zh-CN" altLang="en-US"/>
              <a:t>向听众揭露敌人的罪行或揭穿他们的用心时，用</a:t>
            </a:r>
            <a:r>
              <a:rPr lang="zh-CN" altLang="en-US" b="1" u="sng"/>
              <a:t>                    ；</a:t>
            </a:r>
            <a:endParaRPr lang="zh-CN" altLang="en-US"/>
          </a:p>
          <a:p>
            <a:endParaRPr lang="zh-CN" altLang="en-US"/>
          </a:p>
          <a:p>
            <a:r>
              <a:rPr lang="zh-CN" altLang="en-US"/>
              <a:t>鼓舞人们团结斗争时用</a:t>
            </a:r>
            <a:r>
              <a:rPr lang="zh-CN" altLang="en-US" u="sng"/>
              <a:t>              </a:t>
            </a:r>
            <a:r>
              <a:rPr lang="zh-CN" altLang="en-US" b="1" u="sng"/>
              <a:t>。</a:t>
            </a:r>
            <a:endParaRPr lang="zh-CN" altLang="en-US" b="1" u="sng"/>
          </a:p>
        </p:txBody>
      </p:sp>
      <p:sp>
        <p:nvSpPr>
          <p:cNvPr id="61444" name="Text Box 4"/>
          <p:cNvSpPr txBox="1"/>
          <p:nvPr/>
        </p:nvSpPr>
        <p:spPr>
          <a:xfrm>
            <a:off x="5940425" y="1628775"/>
            <a:ext cx="2559685" cy="583565"/>
          </a:xfrm>
          <a:prstGeom prst="rect">
            <a:avLst/>
          </a:prstGeom>
          <a:noFill/>
          <a:ln w="9525">
            <a:noFill/>
          </a:ln>
        </p:spPr>
        <p:txBody>
          <a:bodyPr wrap="square">
            <a:spAutoFit/>
          </a:bodyPr>
          <a:p>
            <a:pPr>
              <a:spcBef>
                <a:spcPct val="50000"/>
              </a:spcBef>
            </a:pP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你”“你们”</a:t>
            </a:r>
            <a:endParaRPr lang="zh-CN" altLang="en-US" sz="3200" b="1">
              <a:solidFill>
                <a:srgbClr val="FF0000"/>
              </a:solidFill>
              <a:latin typeface="Arial" panose="020B0604020202020204" pitchFamily="34" charset="0"/>
            </a:endParaRPr>
          </a:p>
        </p:txBody>
      </p:sp>
      <p:sp>
        <p:nvSpPr>
          <p:cNvPr id="61445" name="Text Box 5"/>
          <p:cNvSpPr txBox="1"/>
          <p:nvPr/>
        </p:nvSpPr>
        <p:spPr>
          <a:xfrm>
            <a:off x="2411413" y="3284538"/>
            <a:ext cx="1943100" cy="579437"/>
          </a:xfrm>
          <a:prstGeom prst="rect">
            <a:avLst/>
          </a:prstGeom>
          <a:noFill/>
          <a:ln w="9525">
            <a:noFill/>
          </a:ln>
        </p:spPr>
        <p:txBody>
          <a:bodyPr>
            <a:spAutoFit/>
          </a:bodyPr>
          <a:p>
            <a:pPr>
              <a:spcBef>
                <a:spcPct val="50000"/>
              </a:spcBef>
            </a:pP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他们”</a:t>
            </a:r>
            <a:endParaRPr lang="zh-CN" altLang="en-US" sz="3200" b="1">
              <a:solidFill>
                <a:srgbClr val="FF0000"/>
              </a:solidFill>
              <a:latin typeface="Arial" panose="020B0604020202020204" pitchFamily="34" charset="0"/>
            </a:endParaRPr>
          </a:p>
        </p:txBody>
      </p:sp>
      <p:sp>
        <p:nvSpPr>
          <p:cNvPr id="61446" name="Text Box 6"/>
          <p:cNvSpPr txBox="1"/>
          <p:nvPr/>
        </p:nvSpPr>
        <p:spPr>
          <a:xfrm>
            <a:off x="4932363" y="4365625"/>
            <a:ext cx="1800225" cy="579438"/>
          </a:xfrm>
          <a:prstGeom prst="rect">
            <a:avLst/>
          </a:prstGeom>
          <a:noFill/>
          <a:ln w="9525">
            <a:noFill/>
          </a:ln>
        </p:spPr>
        <p:txBody>
          <a:bodyPr>
            <a:spAutoFit/>
          </a:bodyPr>
          <a:p>
            <a:pPr>
              <a:spcBef>
                <a:spcPct val="50000"/>
              </a:spcBef>
            </a:pPr>
            <a:r>
              <a:rPr lang="zh-CN" altLang="en-US" sz="3200" b="1">
                <a:solidFill>
                  <a:srgbClr val="FF0000"/>
                </a:solidFill>
                <a:latin typeface="Arial" panose="020B0604020202020204" pitchFamily="34" charset="0"/>
              </a:rPr>
              <a:t>我们</a:t>
            </a:r>
            <a:endParaRPr lang="zh-CN" altLang="en-US" sz="3200" b="1">
              <a:solidFill>
                <a:srgbClr val="FF0000"/>
              </a:solidFill>
              <a:latin typeface="Arial" panose="020B0604020202020204" pitchFamily="34" charset="0"/>
            </a:endParaRPr>
          </a:p>
        </p:txBody>
      </p:sp>
      <p:sp>
        <p:nvSpPr>
          <p:cNvPr id="61447" name="Text Box 7"/>
          <p:cNvSpPr txBox="1"/>
          <p:nvPr/>
        </p:nvSpPr>
        <p:spPr>
          <a:xfrm>
            <a:off x="468313" y="5300663"/>
            <a:ext cx="8280400" cy="1066800"/>
          </a:xfrm>
          <a:prstGeom prst="rect">
            <a:avLst/>
          </a:prstGeom>
          <a:noFill/>
          <a:ln w="9525">
            <a:noFill/>
          </a:ln>
        </p:spPr>
        <p:txBody>
          <a:bodyPr>
            <a:spAutoFit/>
          </a:bodyPr>
          <a:p>
            <a:pPr>
              <a:spcBef>
                <a:spcPct val="50000"/>
              </a:spcBef>
            </a:pPr>
            <a:r>
              <a:rPr lang="zh-CN" altLang="en-US" sz="3200" b="1">
                <a:solidFill>
                  <a:srgbClr val="0000CC"/>
                </a:solidFill>
                <a:latin typeface="Arial" panose="020B0604020202020204" pitchFamily="34" charset="0"/>
              </a:rPr>
              <a:t>思考在演讲中不断的变换人称，演对讲者表达思想感情有什么作用？ </a:t>
            </a:r>
            <a:endParaRPr lang="zh-CN" altLang="en-US" sz="3200" b="1">
              <a:solidFill>
                <a:srgbClr val="0000CC"/>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4"/>
                                        </p:tgtEl>
                                        <p:attrNameLst>
                                          <p:attrName>style.visibility</p:attrName>
                                        </p:attrNameLst>
                                      </p:cBhvr>
                                      <p:to>
                                        <p:strVal val="visible"/>
                                      </p:to>
                                    </p:set>
                                    <p:anim calcmode="lin" valueType="num">
                                      <p:cBhvr>
                                        <p:cTn id="7" dur="500" fill="hold"/>
                                        <p:tgtEl>
                                          <p:spTgt spid="61444"/>
                                        </p:tgtEl>
                                        <p:attrNameLst>
                                          <p:attrName>ppt_x</p:attrName>
                                        </p:attrNameLst>
                                      </p:cBhvr>
                                      <p:tavLst>
                                        <p:tav tm="0">
                                          <p:val>
                                            <p:strVal val="#ppt_x"/>
                                          </p:val>
                                        </p:tav>
                                        <p:tav tm="100000">
                                          <p:val>
                                            <p:strVal val="#ppt_x"/>
                                          </p:val>
                                        </p:tav>
                                      </p:tavLst>
                                    </p:anim>
                                    <p:anim calcmode="lin" valueType="num">
                                      <p:cBhvr>
                                        <p:cTn id="8" dur="500" fill="hold"/>
                                        <p:tgtEl>
                                          <p:spTgt spid="6144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45"/>
                                        </p:tgtEl>
                                        <p:attrNameLst>
                                          <p:attrName>style.visibility</p:attrName>
                                        </p:attrNameLst>
                                      </p:cBhvr>
                                      <p:to>
                                        <p:strVal val="visible"/>
                                      </p:to>
                                    </p:set>
                                    <p:anim calcmode="lin" valueType="num">
                                      <p:cBhvr>
                                        <p:cTn id="13" dur="500" fill="hold"/>
                                        <p:tgtEl>
                                          <p:spTgt spid="61445"/>
                                        </p:tgtEl>
                                        <p:attrNameLst>
                                          <p:attrName>ppt_x</p:attrName>
                                        </p:attrNameLst>
                                      </p:cBhvr>
                                      <p:tavLst>
                                        <p:tav tm="0">
                                          <p:val>
                                            <p:strVal val="#ppt_x"/>
                                          </p:val>
                                        </p:tav>
                                        <p:tav tm="100000">
                                          <p:val>
                                            <p:strVal val="#ppt_x"/>
                                          </p:val>
                                        </p:tav>
                                      </p:tavLst>
                                    </p:anim>
                                    <p:anim calcmode="lin" valueType="num">
                                      <p:cBhvr>
                                        <p:cTn id="14" dur="500" fill="hold"/>
                                        <p:tgtEl>
                                          <p:spTgt spid="6144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46"/>
                                        </p:tgtEl>
                                        <p:attrNameLst>
                                          <p:attrName>style.visibility</p:attrName>
                                        </p:attrNameLst>
                                      </p:cBhvr>
                                      <p:to>
                                        <p:strVal val="visible"/>
                                      </p:to>
                                    </p:set>
                                    <p:anim calcmode="lin" valueType="num">
                                      <p:cBhvr>
                                        <p:cTn id="19" dur="500" fill="hold"/>
                                        <p:tgtEl>
                                          <p:spTgt spid="61446"/>
                                        </p:tgtEl>
                                        <p:attrNameLst>
                                          <p:attrName>ppt_x</p:attrName>
                                        </p:attrNameLst>
                                      </p:cBhvr>
                                      <p:tavLst>
                                        <p:tav tm="0">
                                          <p:val>
                                            <p:strVal val="#ppt_x"/>
                                          </p:val>
                                        </p:tav>
                                        <p:tav tm="100000">
                                          <p:val>
                                            <p:strVal val="#ppt_x"/>
                                          </p:val>
                                        </p:tav>
                                      </p:tavLst>
                                    </p:anim>
                                    <p:anim calcmode="lin" valueType="num">
                                      <p:cBhvr>
                                        <p:cTn id="20" dur="500" fill="hold"/>
                                        <p:tgtEl>
                                          <p:spTgt spid="6144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47"/>
                                        </p:tgtEl>
                                        <p:attrNameLst>
                                          <p:attrName>style.visibility</p:attrName>
                                        </p:attrNameLst>
                                      </p:cBhvr>
                                      <p:to>
                                        <p:strVal val="visible"/>
                                      </p:to>
                                    </p:set>
                                    <p:anim calcmode="lin" valueType="num">
                                      <p:cBhvr>
                                        <p:cTn id="25" dur="500" fill="hold"/>
                                        <p:tgtEl>
                                          <p:spTgt spid="61447"/>
                                        </p:tgtEl>
                                        <p:attrNameLst>
                                          <p:attrName>ppt_x</p:attrName>
                                        </p:attrNameLst>
                                      </p:cBhvr>
                                      <p:tavLst>
                                        <p:tav tm="0">
                                          <p:val>
                                            <p:strVal val="#ppt_x"/>
                                          </p:val>
                                        </p:tav>
                                        <p:tav tm="100000">
                                          <p:val>
                                            <p:strVal val="#ppt_x"/>
                                          </p:val>
                                        </p:tav>
                                      </p:tavLst>
                                    </p:anim>
                                    <p:anim calcmode="lin" valueType="num">
                                      <p:cBhvr>
                                        <p:cTn id="26" dur="500" fill="hold"/>
                                        <p:tgtEl>
                                          <p:spTgt spid="614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4" grpId="0"/>
      <p:bldP spid="61445" grpId="0"/>
      <p:bldP spid="61446" grpId="0"/>
      <p:bldP spid="6144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Rectangle 2"/>
          <p:cNvSpPr>
            <a:spLocks noGrp="1"/>
          </p:cNvSpPr>
          <p:nvPr>
            <p:ph type="title" idx="4294967295"/>
          </p:nvPr>
        </p:nvSpPr>
        <p:spPr>
          <a:xfrm>
            <a:off x="0" y="0"/>
            <a:ext cx="9144000" cy="490538"/>
          </a:xfrm>
        </p:spPr>
        <p:txBody>
          <a:bodyPr wrap="square" lIns="91440" tIns="45720" rIns="91440" bIns="45720" anchor="ctr"/>
          <a:p>
            <a:r>
              <a:rPr lang="zh-CN" altLang="en-US" sz="2800" b="1">
                <a:solidFill>
                  <a:srgbClr val="0000CC"/>
                </a:solidFill>
              </a:rPr>
              <a:t>文章是怎么使语言具有感染力和论辩力量的？</a:t>
            </a:r>
            <a:endParaRPr lang="zh-CN" altLang="en-US" sz="2800" b="1">
              <a:solidFill>
                <a:srgbClr val="0000CC"/>
              </a:solidFill>
            </a:endParaRPr>
          </a:p>
        </p:txBody>
      </p:sp>
      <p:sp>
        <p:nvSpPr>
          <p:cNvPr id="28675" name="Rectangle 3"/>
          <p:cNvSpPr>
            <a:spLocks noGrp="1"/>
          </p:cNvSpPr>
          <p:nvPr>
            <p:ph type="body" idx="4294967295"/>
          </p:nvPr>
        </p:nvSpPr>
        <p:spPr>
          <a:xfrm>
            <a:off x="0" y="549275"/>
            <a:ext cx="9144000" cy="6119813"/>
          </a:xfrm>
          <a:solidFill>
            <a:srgbClr val="FFFFFF"/>
          </a:solidFill>
          <a:ln>
            <a:solidFill>
              <a:srgbClr val="000000"/>
            </a:solidFill>
            <a:miter/>
          </a:ln>
        </p:spPr>
        <p:txBody>
          <a:bodyPr vert="horz" wrap="square" lIns="91440" tIns="45720" rIns="91440" bIns="45720" anchor="t"/>
          <a:p>
            <a:r>
              <a:rPr lang="zh-CN" altLang="en-US" b="1">
                <a:solidFill>
                  <a:srgbClr val="FF0000"/>
                </a:solidFill>
              </a:rPr>
              <a:t>四、在演讲中不断变换人称</a:t>
            </a:r>
            <a:r>
              <a:rPr lang="zh-CN" altLang="en-US">
                <a:solidFill>
                  <a:srgbClr val="FF0000"/>
                </a:solidFill>
              </a:rPr>
              <a:t>。</a:t>
            </a:r>
            <a:endParaRPr lang="zh-CN" altLang="en-US">
              <a:solidFill>
                <a:srgbClr val="FF0000"/>
              </a:solidFill>
            </a:endParaRPr>
          </a:p>
          <a:p>
            <a:r>
              <a:rPr lang="zh-CN" altLang="en-US"/>
              <a:t>在讲演中使用的人称不断变换，对表达讲演者的思想感情起到了有力的配合作用。</a:t>
            </a:r>
            <a:endParaRPr lang="zh-CN" altLang="en-US"/>
          </a:p>
          <a:p>
            <a:r>
              <a:rPr lang="zh-CN" altLang="en-US" u="sng"/>
              <a:t>对敌人正面指斥、揭露</a:t>
            </a:r>
            <a:r>
              <a:rPr lang="zh-CN" altLang="en-US"/>
              <a:t>，用“你”“你们”，</a:t>
            </a:r>
            <a:r>
              <a:rPr lang="zh-CN" altLang="en-US" b="1">
                <a:solidFill>
                  <a:srgbClr val="0000CC"/>
                </a:solidFill>
              </a:rPr>
              <a:t>显示出讲演者的毫无畏惧</a:t>
            </a:r>
            <a:r>
              <a:rPr lang="zh-CN" altLang="en-US">
                <a:solidFill>
                  <a:srgbClr val="0000CC"/>
                </a:solidFill>
              </a:rPr>
              <a:t>；</a:t>
            </a:r>
            <a:r>
              <a:rPr lang="zh-CN" altLang="en-US" u="sng"/>
              <a:t>向听众揭露敌人的罪行或揭穿他们的用心时</a:t>
            </a:r>
            <a:r>
              <a:rPr lang="zh-CN" altLang="en-US"/>
              <a:t>，用“他们”，</a:t>
            </a:r>
            <a:r>
              <a:rPr lang="zh-CN" altLang="en-US" b="1">
                <a:solidFill>
                  <a:srgbClr val="0000CC"/>
                </a:solidFill>
              </a:rPr>
              <a:t>流露出讲演者极端的愤怒感情和蔑视情绪。</a:t>
            </a:r>
            <a:endParaRPr lang="zh-CN" altLang="en-US" b="1">
              <a:solidFill>
                <a:srgbClr val="0000CC"/>
              </a:solidFill>
            </a:endParaRPr>
          </a:p>
          <a:p>
            <a:r>
              <a:rPr lang="zh-CN" altLang="en-US" u="sng"/>
              <a:t>鼓舞人们团结斗争时</a:t>
            </a:r>
            <a:r>
              <a:rPr lang="zh-CN" altLang="en-US"/>
              <a:t>用“我们”，</a:t>
            </a:r>
            <a:r>
              <a:rPr lang="zh-CN" altLang="en-US" b="1">
                <a:solidFill>
                  <a:srgbClr val="0000CC"/>
                </a:solidFill>
              </a:rPr>
              <a:t>显出讲演者与群众亲密战斗的感情。</a:t>
            </a:r>
            <a:endParaRPr lang="zh-CN" altLang="en-US" b="1">
              <a:solidFill>
                <a:srgbClr val="0000CC"/>
              </a:solidFill>
            </a:endParaRPr>
          </a:p>
          <a:p>
            <a:r>
              <a:rPr lang="zh-CN" altLang="en-US"/>
              <a:t>特别是把“我们”与“你们”相连相对地使用时，更表达出</a:t>
            </a:r>
            <a:r>
              <a:rPr lang="zh-CN" altLang="en-US" b="1">
                <a:solidFill>
                  <a:srgbClr val="0000CC"/>
                </a:solidFill>
              </a:rPr>
              <a:t>讲演者感情的鲜明，立场的坚定。</a:t>
            </a:r>
            <a:endParaRPr lang="zh-CN" altLang="en-US" b="1">
              <a:solidFill>
                <a:srgbClr val="0000CC"/>
              </a:solidFill>
            </a:endParaRPr>
          </a:p>
        </p:txBody>
      </p:sp>
      <p:sp>
        <p:nvSpPr>
          <p:cNvPr id="28676" name="Rectangle 4"/>
          <p:cNvSpPr>
            <a:spLocks noChangeArrowheads="1"/>
          </p:cNvSpPr>
          <p:nvPr/>
        </p:nvSpPr>
        <p:spPr bwMode="auto">
          <a:xfrm>
            <a:off x="7667625" y="260350"/>
            <a:ext cx="1060450" cy="4968875"/>
          </a:xfrm>
          <a:prstGeom prst="rect">
            <a:avLst/>
          </a:prstGeom>
          <a:noFill/>
          <a:ln>
            <a:noFill/>
          </a:ln>
          <a:effectLst/>
        </p:spPr>
        <p:txBody>
          <a:bodyPr>
            <a:spAutoFit/>
          </a:bodyPr>
          <a:lstStyle/>
          <a:p>
            <a:pPr fontAlgn="base">
              <a:spcBef>
                <a:spcPct val="50000"/>
              </a:spcBef>
              <a:defRPr/>
            </a:pPr>
            <a:r>
              <a:rPr lang="zh-CN" altLang="en-US" sz="8000" i="1" strike="noStrike" noProof="1">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探究研讨</a:t>
            </a:r>
            <a:endParaRPr lang="zh-CN" altLang="en-US" sz="8000" i="1" strike="noStrike" noProof="1">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5">
                                            <p:txEl>
                                              <p:charRg st="4294967295" end="4294967295"/>
                                            </p:txEl>
                                          </p:spTgt>
                                        </p:tgtEl>
                                        <p:attrNameLst>
                                          <p:attrName>style.visibility</p:attrName>
                                        </p:attrNameLst>
                                      </p:cBhvr>
                                      <p:to>
                                        <p:strVal val="visible"/>
                                      </p:to>
                                    </p:set>
                                    <p:anim calcmode="lin" valueType="num">
                                      <p:cBhvr>
                                        <p:cTn id="7" dur="500" fill="hold"/>
                                        <p:tgtEl>
                                          <p:spTgt spid="28675">
                                            <p:txEl>
                                              <p:charRg st="4294967295" end="4294967295"/>
                                            </p:txEl>
                                          </p:spTgt>
                                        </p:tgtEl>
                                        <p:attrNameLst>
                                          <p:attrName>ppt_x</p:attrName>
                                        </p:attrNameLst>
                                      </p:cBhvr>
                                      <p:tavLst>
                                        <p:tav tm="0">
                                          <p:val>
                                            <p:strVal val="#ppt_x"/>
                                          </p:val>
                                        </p:tav>
                                        <p:tav tm="100000">
                                          <p:val>
                                            <p:strVal val="#ppt_x"/>
                                          </p:val>
                                        </p:tav>
                                      </p:tavLst>
                                    </p:anim>
                                    <p:anim calcmode="lin" valueType="num">
                                      <p:cBhvr>
                                        <p:cTn id="8" dur="500" fill="hold"/>
                                        <p:tgtEl>
                                          <p:spTgt spid="28675">
                                            <p:txEl>
                                              <p:charRg st="4294967295" end="429496729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5">
                                            <p:txEl>
                                              <p:charRg st="0" end="14"/>
                                            </p:txEl>
                                          </p:spTgt>
                                        </p:tgtEl>
                                        <p:attrNameLst>
                                          <p:attrName>style.visibility</p:attrName>
                                        </p:attrNameLst>
                                      </p:cBhvr>
                                      <p:to>
                                        <p:strVal val="visible"/>
                                      </p:to>
                                    </p:set>
                                    <p:anim calcmode="lin" valueType="num">
                                      <p:cBhvr>
                                        <p:cTn id="13" dur="500" fill="hold"/>
                                        <p:tgtEl>
                                          <p:spTgt spid="28675">
                                            <p:txEl>
                                              <p:charRg st="0" end="14"/>
                                            </p:txEl>
                                          </p:spTgt>
                                        </p:tgtEl>
                                        <p:attrNameLst>
                                          <p:attrName>ppt_x</p:attrName>
                                        </p:attrNameLst>
                                      </p:cBhvr>
                                      <p:tavLst>
                                        <p:tav tm="0">
                                          <p:val>
                                            <p:strVal val="#ppt_x"/>
                                          </p:val>
                                        </p:tav>
                                        <p:tav tm="100000">
                                          <p:val>
                                            <p:strVal val="#ppt_x"/>
                                          </p:val>
                                        </p:tav>
                                      </p:tavLst>
                                    </p:anim>
                                    <p:anim calcmode="lin" valueType="num">
                                      <p:cBhvr>
                                        <p:cTn id="14" dur="500" fill="hold"/>
                                        <p:tgtEl>
                                          <p:spTgt spid="28675">
                                            <p:txEl>
                                              <p:charRg st="0" end="1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675">
                                            <p:txEl>
                                              <p:charRg st="14" end="51"/>
                                            </p:txEl>
                                          </p:spTgt>
                                        </p:tgtEl>
                                        <p:attrNameLst>
                                          <p:attrName>style.visibility</p:attrName>
                                        </p:attrNameLst>
                                      </p:cBhvr>
                                      <p:to>
                                        <p:strVal val="visible"/>
                                      </p:to>
                                    </p:set>
                                    <p:anim calcmode="lin" valueType="num">
                                      <p:cBhvr>
                                        <p:cTn id="19" dur="500" fill="hold"/>
                                        <p:tgtEl>
                                          <p:spTgt spid="28675">
                                            <p:txEl>
                                              <p:charRg st="14" end="51"/>
                                            </p:txEl>
                                          </p:spTgt>
                                        </p:tgtEl>
                                        <p:attrNameLst>
                                          <p:attrName>ppt_x</p:attrName>
                                        </p:attrNameLst>
                                      </p:cBhvr>
                                      <p:tavLst>
                                        <p:tav tm="0">
                                          <p:val>
                                            <p:strVal val="#ppt_x"/>
                                          </p:val>
                                        </p:tav>
                                        <p:tav tm="100000">
                                          <p:val>
                                            <p:strVal val="#ppt_x"/>
                                          </p:val>
                                        </p:tav>
                                      </p:tavLst>
                                    </p:anim>
                                    <p:anim calcmode="lin" valueType="num">
                                      <p:cBhvr>
                                        <p:cTn id="20" dur="500" fill="hold"/>
                                        <p:tgtEl>
                                          <p:spTgt spid="28675">
                                            <p:txEl>
                                              <p:charRg st="14" end="5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675">
                                            <p:txEl>
                                              <p:charRg st="51" end="129"/>
                                            </p:txEl>
                                          </p:spTgt>
                                        </p:tgtEl>
                                        <p:attrNameLst>
                                          <p:attrName>style.visibility</p:attrName>
                                        </p:attrNameLst>
                                      </p:cBhvr>
                                      <p:to>
                                        <p:strVal val="visible"/>
                                      </p:to>
                                    </p:set>
                                    <p:anim calcmode="lin" valueType="num">
                                      <p:cBhvr>
                                        <p:cTn id="25" dur="500" fill="hold"/>
                                        <p:tgtEl>
                                          <p:spTgt spid="28675">
                                            <p:txEl>
                                              <p:charRg st="51" end="129"/>
                                            </p:txEl>
                                          </p:spTgt>
                                        </p:tgtEl>
                                        <p:attrNameLst>
                                          <p:attrName>ppt_x</p:attrName>
                                        </p:attrNameLst>
                                      </p:cBhvr>
                                      <p:tavLst>
                                        <p:tav tm="0">
                                          <p:val>
                                            <p:strVal val="#ppt_x"/>
                                          </p:val>
                                        </p:tav>
                                        <p:tav tm="100000">
                                          <p:val>
                                            <p:strVal val="#ppt_x"/>
                                          </p:val>
                                        </p:tav>
                                      </p:tavLst>
                                    </p:anim>
                                    <p:anim calcmode="lin" valueType="num">
                                      <p:cBhvr>
                                        <p:cTn id="26" dur="500" fill="hold"/>
                                        <p:tgtEl>
                                          <p:spTgt spid="28675">
                                            <p:txEl>
                                              <p:charRg st="51" end="12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675">
                                            <p:txEl>
                                              <p:charRg st="129" end="161"/>
                                            </p:txEl>
                                          </p:spTgt>
                                        </p:tgtEl>
                                        <p:attrNameLst>
                                          <p:attrName>style.visibility</p:attrName>
                                        </p:attrNameLst>
                                      </p:cBhvr>
                                      <p:to>
                                        <p:strVal val="visible"/>
                                      </p:to>
                                    </p:set>
                                    <p:anim calcmode="lin" valueType="num">
                                      <p:cBhvr>
                                        <p:cTn id="31" dur="500" fill="hold"/>
                                        <p:tgtEl>
                                          <p:spTgt spid="28675">
                                            <p:txEl>
                                              <p:charRg st="129" end="161"/>
                                            </p:txEl>
                                          </p:spTgt>
                                        </p:tgtEl>
                                        <p:attrNameLst>
                                          <p:attrName>ppt_x</p:attrName>
                                        </p:attrNameLst>
                                      </p:cBhvr>
                                      <p:tavLst>
                                        <p:tav tm="0">
                                          <p:val>
                                            <p:strVal val="#ppt_x"/>
                                          </p:val>
                                        </p:tav>
                                        <p:tav tm="100000">
                                          <p:val>
                                            <p:strVal val="#ppt_x"/>
                                          </p:val>
                                        </p:tav>
                                      </p:tavLst>
                                    </p:anim>
                                    <p:anim calcmode="lin" valueType="num">
                                      <p:cBhvr>
                                        <p:cTn id="32" dur="500" fill="hold"/>
                                        <p:tgtEl>
                                          <p:spTgt spid="28675">
                                            <p:txEl>
                                              <p:charRg st="129" end="16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675">
                                            <p:txEl>
                                              <p:charRg st="161" end="203"/>
                                            </p:txEl>
                                          </p:spTgt>
                                        </p:tgtEl>
                                        <p:attrNameLst>
                                          <p:attrName>style.visibility</p:attrName>
                                        </p:attrNameLst>
                                      </p:cBhvr>
                                      <p:to>
                                        <p:strVal val="visible"/>
                                      </p:to>
                                    </p:set>
                                    <p:anim calcmode="lin" valueType="num">
                                      <p:cBhvr>
                                        <p:cTn id="37" dur="500" fill="hold"/>
                                        <p:tgtEl>
                                          <p:spTgt spid="28675">
                                            <p:txEl>
                                              <p:charRg st="161" end="203"/>
                                            </p:txEl>
                                          </p:spTgt>
                                        </p:tgtEl>
                                        <p:attrNameLst>
                                          <p:attrName>ppt_x</p:attrName>
                                        </p:attrNameLst>
                                      </p:cBhvr>
                                      <p:tavLst>
                                        <p:tav tm="0">
                                          <p:val>
                                            <p:strVal val="#ppt_x"/>
                                          </p:val>
                                        </p:tav>
                                        <p:tav tm="100000">
                                          <p:val>
                                            <p:strVal val="#ppt_x"/>
                                          </p:val>
                                        </p:tav>
                                      </p:tavLst>
                                    </p:anim>
                                    <p:anim calcmode="lin" valueType="num">
                                      <p:cBhvr>
                                        <p:cTn id="38" dur="500" fill="hold"/>
                                        <p:tgtEl>
                                          <p:spTgt spid="28675">
                                            <p:txEl>
                                              <p:charRg st="161" end="20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Rectangle 2"/>
          <p:cNvSpPr>
            <a:spLocks noGrp="1"/>
          </p:cNvSpPr>
          <p:nvPr>
            <p:ph type="title" idx="4294967295"/>
          </p:nvPr>
        </p:nvSpPr>
        <p:spPr>
          <a:xfrm>
            <a:off x="-1905" y="159703"/>
            <a:ext cx="8435975" cy="850900"/>
          </a:xfrm>
        </p:spPr>
        <p:txBody>
          <a:bodyPr wrap="square" lIns="91440" tIns="45720" rIns="91440" bIns="45720" anchor="ctr"/>
          <a:p>
            <a:r>
              <a:rPr lang="zh-CN" altLang="en-US" sz="3200" b="1">
                <a:solidFill>
                  <a:srgbClr val="0000CC"/>
                </a:solidFill>
              </a:rPr>
              <a:t>文章是怎么使语言具有感染力和论辩力量的？</a:t>
            </a:r>
            <a:endParaRPr lang="zh-CN" altLang="en-US" sz="3200" b="1">
              <a:solidFill>
                <a:srgbClr val="0000CC"/>
              </a:solidFill>
            </a:endParaRPr>
          </a:p>
        </p:txBody>
      </p:sp>
      <p:sp>
        <p:nvSpPr>
          <p:cNvPr id="36866" name="Rectangle 3"/>
          <p:cNvSpPr>
            <a:spLocks noGrp="1"/>
          </p:cNvSpPr>
          <p:nvPr>
            <p:ph type="body" idx="4294967295"/>
          </p:nvPr>
        </p:nvSpPr>
        <p:spPr>
          <a:xfrm>
            <a:off x="395288" y="1268413"/>
            <a:ext cx="8229600" cy="5257800"/>
          </a:xfrm>
          <a:solidFill>
            <a:srgbClr val="FFFFFF"/>
          </a:solidFill>
          <a:ln>
            <a:solidFill>
              <a:srgbClr val="000000"/>
            </a:solidFill>
            <a:miter/>
          </a:ln>
        </p:spPr>
        <p:txBody>
          <a:bodyPr vert="horz" wrap="square" lIns="91440" tIns="45720" rIns="91440" bIns="45720" anchor="t"/>
          <a:p>
            <a:r>
              <a:rPr lang="zh-CN" altLang="en-US" b="1">
                <a:solidFill>
                  <a:srgbClr val="FF0000"/>
                </a:solidFill>
              </a:rPr>
              <a:t>五、得益于口语的表达效果</a:t>
            </a:r>
            <a:r>
              <a:rPr lang="zh-CN" altLang="en-US" b="1"/>
              <a:t>。</a:t>
            </a:r>
            <a:endParaRPr lang="zh-CN" altLang="en-US" b="1"/>
          </a:p>
          <a:p>
            <a:r>
              <a:rPr lang="zh-CN" altLang="en-US"/>
              <a:t>试比较以下几组句子，体会口语与书面语有什么差异？</a:t>
            </a:r>
            <a:endParaRPr lang="zh-CN" altLang="en-US"/>
          </a:p>
          <a:p>
            <a:r>
              <a:rPr lang="zh-CN" altLang="en-US" b="1">
                <a:solidFill>
                  <a:srgbClr val="0000FF"/>
                </a:solidFill>
              </a:rPr>
              <a:t>第一组：</a:t>
            </a:r>
            <a:endParaRPr lang="zh-CN" altLang="en-US"/>
          </a:p>
          <a:p>
            <a:r>
              <a:rPr lang="zh-CN" altLang="en-US"/>
              <a:t>有什么理由拿出来讲啊！有什么事实拿出来说啊！</a:t>
            </a:r>
            <a:endParaRPr lang="zh-CN" altLang="en-US"/>
          </a:p>
          <a:p>
            <a:r>
              <a:rPr lang="zh-CN" altLang="en-US"/>
              <a:t>有理由和事实都可以讲出来。</a:t>
            </a:r>
            <a:endParaRPr lang="zh-CN" altLang="en-US"/>
          </a:p>
        </p:txBody>
      </p:sp>
      <p:sp>
        <p:nvSpPr>
          <p:cNvPr id="35844" name="Text Box 4"/>
          <p:cNvSpPr txBox="1"/>
          <p:nvPr/>
        </p:nvSpPr>
        <p:spPr>
          <a:xfrm>
            <a:off x="468313" y="5300663"/>
            <a:ext cx="8280400" cy="946150"/>
          </a:xfrm>
          <a:prstGeom prst="rect">
            <a:avLst/>
          </a:prstGeom>
          <a:noFill/>
          <a:ln w="9525">
            <a:noFill/>
          </a:ln>
        </p:spPr>
        <p:txBody>
          <a:bodyPr>
            <a:spAutoFit/>
          </a:bodyPr>
          <a:p>
            <a:pPr>
              <a:spcBef>
                <a:spcPct val="50000"/>
              </a:spcBef>
            </a:pPr>
            <a:r>
              <a:rPr lang="zh-CN" altLang="en-US" sz="2800" b="1">
                <a:solidFill>
                  <a:srgbClr val="FF0000"/>
                </a:solidFill>
                <a:latin typeface="Arial" panose="020B0604020202020204" pitchFamily="34" charset="0"/>
              </a:rPr>
              <a:t>第一个句子是由两个感叹句组成，语气强硬，语调斩钉截铁，情绪激愤，面对敌人，形成强大的攻势</a:t>
            </a:r>
            <a:endParaRPr lang="zh-CN" altLang="en-US" sz="2800" b="1">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p:cTn id="7" dur="500" fill="hold"/>
                                        <p:tgtEl>
                                          <p:spTgt spid="35844"/>
                                        </p:tgtEl>
                                        <p:attrNameLst>
                                          <p:attrName>ppt_x</p:attrName>
                                        </p:attrNameLst>
                                      </p:cBhvr>
                                      <p:tavLst>
                                        <p:tav tm="0">
                                          <p:val>
                                            <p:strVal val="#ppt_x"/>
                                          </p:val>
                                        </p:tav>
                                        <p:tav tm="100000">
                                          <p:val>
                                            <p:strVal val="#ppt_x"/>
                                          </p:val>
                                        </p:tav>
                                      </p:tavLst>
                                    </p:anim>
                                    <p:anim calcmode="lin" valueType="num">
                                      <p:cBhvr>
                                        <p:cTn id="8" dur="500" fill="hold"/>
                                        <p:tgtEl>
                                          <p:spTgt spid="358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Rectangle 2"/>
          <p:cNvSpPr>
            <a:spLocks noGrp="1"/>
          </p:cNvSpPr>
          <p:nvPr>
            <p:ph type="title" idx="4294967295"/>
          </p:nvPr>
        </p:nvSpPr>
        <p:spPr/>
        <p:txBody>
          <a:bodyPr wrap="square" lIns="91440" tIns="45720" rIns="91440" bIns="45720" anchor="ctr"/>
          <a:p>
            <a:endParaRPr lang="zh-CN" altLang="zh-CN" dirty="0"/>
          </a:p>
        </p:txBody>
      </p:sp>
      <p:sp>
        <p:nvSpPr>
          <p:cNvPr id="37890" name="Rectangle 3"/>
          <p:cNvSpPr>
            <a:spLocks noGrp="1"/>
          </p:cNvSpPr>
          <p:nvPr>
            <p:ph type="body" idx="4294967295"/>
          </p:nvPr>
        </p:nvSpPr>
        <p:spPr>
          <a:xfrm>
            <a:off x="457200" y="0"/>
            <a:ext cx="8229600" cy="6126163"/>
          </a:xfrm>
          <a:solidFill>
            <a:srgbClr val="FFFFFF"/>
          </a:solidFill>
          <a:ln>
            <a:solidFill>
              <a:srgbClr val="000000"/>
            </a:solidFill>
            <a:miter/>
          </a:ln>
        </p:spPr>
        <p:txBody>
          <a:bodyPr vert="horz" wrap="square" lIns="91440" tIns="45720" rIns="91440" bIns="45720" anchor="t"/>
          <a:p>
            <a:r>
              <a:rPr lang="zh-CN" altLang="en-US" b="1">
                <a:solidFill>
                  <a:srgbClr val="0000FF"/>
                </a:solidFill>
              </a:rPr>
              <a:t>第二组：</a:t>
            </a:r>
            <a:endParaRPr lang="zh-CN" altLang="en-US"/>
          </a:p>
          <a:p>
            <a:r>
              <a:rPr lang="zh-CN" altLang="en-US" sz="2800"/>
              <a:t>为什么要打要杀，而且又不敢光明正大的来打来杀，而偷偷摸摸地来暗杀！</a:t>
            </a:r>
            <a:endParaRPr lang="zh-CN" altLang="en-US" sz="2800"/>
          </a:p>
          <a:p>
            <a:r>
              <a:rPr lang="zh-CN" altLang="en-US" sz="2800"/>
              <a:t>为什么用鬼蜮伎俩施行暗杀！</a:t>
            </a:r>
            <a:endParaRPr lang="zh-CN" altLang="en-US" sz="2800"/>
          </a:p>
          <a:p>
            <a:endParaRPr lang="zh-CN" altLang="en-US"/>
          </a:p>
          <a:p>
            <a:endParaRPr lang="zh-CN" altLang="en-US"/>
          </a:p>
          <a:p>
            <a:r>
              <a:rPr lang="zh-CN" altLang="en-US" b="1">
                <a:solidFill>
                  <a:srgbClr val="0000FF"/>
                </a:solidFill>
              </a:rPr>
              <a:t>第三组：</a:t>
            </a:r>
            <a:endParaRPr lang="zh-CN" altLang="en-US"/>
          </a:p>
          <a:p>
            <a:r>
              <a:rPr lang="zh-CN" altLang="en-US" sz="2800"/>
              <a:t>特务们，你们想想，你们还有几天？你们完了，快完了！</a:t>
            </a:r>
            <a:endParaRPr lang="zh-CN" altLang="en-US" sz="2800"/>
          </a:p>
          <a:p>
            <a:r>
              <a:rPr lang="zh-CN" altLang="en-US" sz="2800"/>
              <a:t>特务们已经到了穷途末路</a:t>
            </a:r>
            <a:r>
              <a:rPr lang="zh-CN" altLang="en-US"/>
              <a:t>。</a:t>
            </a:r>
            <a:endParaRPr lang="zh-CN" altLang="en-US"/>
          </a:p>
        </p:txBody>
      </p:sp>
      <p:sp>
        <p:nvSpPr>
          <p:cNvPr id="36868" name="Text Box 4"/>
          <p:cNvSpPr txBox="1"/>
          <p:nvPr/>
        </p:nvSpPr>
        <p:spPr>
          <a:xfrm>
            <a:off x="684213" y="2060575"/>
            <a:ext cx="7991475" cy="1187450"/>
          </a:xfrm>
          <a:prstGeom prst="rect">
            <a:avLst/>
          </a:prstGeom>
          <a:noFill/>
          <a:ln w="9525">
            <a:noFill/>
          </a:ln>
        </p:spPr>
        <p:txBody>
          <a:bodyPr>
            <a:spAutoFit/>
          </a:bodyPr>
          <a:p>
            <a:pPr>
              <a:spcBef>
                <a:spcPct val="50000"/>
              </a:spcBef>
            </a:pPr>
            <a:r>
              <a:rPr lang="zh-CN" altLang="en-US" sz="2400" b="1">
                <a:solidFill>
                  <a:srgbClr val="FF0000"/>
                </a:solidFill>
                <a:latin typeface="Arial" panose="020B0604020202020204" pitchFamily="34" charset="0"/>
              </a:rPr>
              <a:t>第一个句子，面对面质问敌人，用递进句子形成步步逼近的气势，加强揭露敌人的力量。用感叹句表达对特务们的强烈谴责。</a:t>
            </a:r>
            <a:endParaRPr lang="zh-CN" altLang="en-US" sz="2400" b="1">
              <a:solidFill>
                <a:srgbClr val="FF0000"/>
              </a:solidFill>
              <a:latin typeface="Arial" panose="020B0604020202020204" pitchFamily="34" charset="0"/>
            </a:endParaRPr>
          </a:p>
        </p:txBody>
      </p:sp>
      <p:sp>
        <p:nvSpPr>
          <p:cNvPr id="36869" name="Text Box 5"/>
          <p:cNvSpPr txBox="1"/>
          <p:nvPr/>
        </p:nvSpPr>
        <p:spPr>
          <a:xfrm>
            <a:off x="323850" y="5300663"/>
            <a:ext cx="8497888" cy="1187450"/>
          </a:xfrm>
          <a:prstGeom prst="rect">
            <a:avLst/>
          </a:prstGeom>
          <a:noFill/>
          <a:ln w="9525">
            <a:noFill/>
          </a:ln>
        </p:spPr>
        <p:txBody>
          <a:bodyPr>
            <a:spAutoFit/>
          </a:bodyPr>
          <a:p>
            <a:pPr>
              <a:spcBef>
                <a:spcPct val="50000"/>
              </a:spcBef>
            </a:pPr>
            <a:r>
              <a:rPr lang="zh-CN" altLang="en-US" sz="2400" b="1">
                <a:solidFill>
                  <a:srgbClr val="FF0000"/>
                </a:solidFill>
                <a:latin typeface="Arial" panose="020B0604020202020204" pitchFamily="34" charset="0"/>
              </a:rPr>
              <a:t>第一个句子用简明的语言向面前的敌人发问，发人深思，接着宣判反动派必然灭亡的下场，通过反复，既打击了敌人的嚣张气焰，灭了敌人威风，又表达了对敌人的蔑视、嘲讽。</a:t>
            </a:r>
            <a:endParaRPr lang="zh-CN" altLang="en-US" sz="2400" b="1">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 calcmode="lin" valueType="num">
                                      <p:cBhvr>
                                        <p:cTn id="7" dur="500" fill="hold"/>
                                        <p:tgtEl>
                                          <p:spTgt spid="36868"/>
                                        </p:tgtEl>
                                        <p:attrNameLst>
                                          <p:attrName>ppt_x</p:attrName>
                                        </p:attrNameLst>
                                      </p:cBhvr>
                                      <p:tavLst>
                                        <p:tav tm="0">
                                          <p:val>
                                            <p:strVal val="#ppt_x"/>
                                          </p:val>
                                        </p:tav>
                                        <p:tav tm="100000">
                                          <p:val>
                                            <p:strVal val="#ppt_x"/>
                                          </p:val>
                                        </p:tav>
                                      </p:tavLst>
                                    </p:anim>
                                    <p:anim calcmode="lin" valueType="num">
                                      <p:cBhvr>
                                        <p:cTn id="8" dur="500" fill="hold"/>
                                        <p:tgtEl>
                                          <p:spTgt spid="3686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869"/>
                                        </p:tgtEl>
                                        <p:attrNameLst>
                                          <p:attrName>style.visibility</p:attrName>
                                        </p:attrNameLst>
                                      </p:cBhvr>
                                      <p:to>
                                        <p:strVal val="visible"/>
                                      </p:to>
                                    </p:set>
                                    <p:anim calcmode="lin" valueType="num">
                                      <p:cBhvr>
                                        <p:cTn id="13" dur="500" fill="hold"/>
                                        <p:tgtEl>
                                          <p:spTgt spid="36869"/>
                                        </p:tgtEl>
                                        <p:attrNameLst>
                                          <p:attrName>ppt_x</p:attrName>
                                        </p:attrNameLst>
                                      </p:cBhvr>
                                      <p:tavLst>
                                        <p:tav tm="0">
                                          <p:val>
                                            <p:strVal val="#ppt_x"/>
                                          </p:val>
                                        </p:tav>
                                        <p:tav tm="100000">
                                          <p:val>
                                            <p:strVal val="#ppt_x"/>
                                          </p:val>
                                        </p:tav>
                                      </p:tavLst>
                                    </p:anim>
                                    <p:anim calcmode="lin" valueType="num">
                                      <p:cBhvr>
                                        <p:cTn id="14" dur="500" fill="hold"/>
                                        <p:tgtEl>
                                          <p:spTgt spid="368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p:bldP spid="3686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Rectangle 2"/>
          <p:cNvSpPr>
            <a:spLocks noGrp="1"/>
          </p:cNvSpPr>
          <p:nvPr>
            <p:ph type="title" idx="4294967295"/>
          </p:nvPr>
        </p:nvSpPr>
        <p:spPr/>
        <p:txBody>
          <a:bodyPr wrap="square" lIns="91440" tIns="45720" rIns="91440" bIns="45720" anchor="ctr"/>
          <a:p>
            <a:r>
              <a:rPr lang="zh-CN" altLang="en-US"/>
              <a:t>口语与书面语的差异</a:t>
            </a:r>
            <a:endParaRPr lang="zh-CN" altLang="en-US"/>
          </a:p>
        </p:txBody>
      </p:sp>
      <p:sp>
        <p:nvSpPr>
          <p:cNvPr id="39938" name="Rectangle 3"/>
          <p:cNvSpPr>
            <a:spLocks noGrp="1"/>
          </p:cNvSpPr>
          <p:nvPr>
            <p:ph type="body" idx="4294967295"/>
          </p:nvPr>
        </p:nvSpPr>
        <p:spPr>
          <a:xfrm>
            <a:off x="457200" y="1600200"/>
            <a:ext cx="8229600" cy="3296285"/>
          </a:xfrm>
        </p:spPr>
        <p:txBody>
          <a:bodyPr vert="horz" wrap="square" lIns="91440" tIns="45720" rIns="91440" bIns="45720" anchor="t"/>
          <a:p>
            <a:r>
              <a:rPr lang="zh-CN" altLang="en-US" b="1">
                <a:solidFill>
                  <a:srgbClr val="FF0000"/>
                </a:solidFill>
              </a:rPr>
              <a:t>口语</a:t>
            </a:r>
            <a:r>
              <a:rPr lang="zh-CN" altLang="en-US" b="1"/>
              <a:t>可以充分利用面对面的条件直接进行信息交流，可以充分发挥语调的</a:t>
            </a:r>
            <a:r>
              <a:rPr lang="zh-CN" altLang="en-US" b="1">
                <a:solidFill>
                  <a:srgbClr val="FF0000"/>
                </a:solidFill>
              </a:rPr>
              <a:t>抑扬顿挫</a:t>
            </a:r>
            <a:r>
              <a:rPr lang="zh-CN" altLang="en-US" b="1"/>
              <a:t>，可以用</a:t>
            </a:r>
            <a:r>
              <a:rPr lang="zh-CN" altLang="en-US" b="1">
                <a:solidFill>
                  <a:srgbClr val="FF0000"/>
                </a:solidFill>
              </a:rPr>
              <a:t>平实简洁</a:t>
            </a:r>
            <a:r>
              <a:rPr lang="zh-CN" altLang="en-US" b="1"/>
              <a:t>的通俗语句收到斩钉截铁的效果，还 可以随时根据需要把某个意思充分展开，充分强调，不仅不令人感到啰嗦重复，还会使人感到印象格外深刻。</a:t>
            </a:r>
            <a:endParaRPr lang="zh-CN" altLang="en-US" b="1"/>
          </a:p>
          <a:p>
            <a:endParaRPr lang="en-US" altLang="zh-CN" b="1"/>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Rectangle 2"/>
          <p:cNvSpPr>
            <a:spLocks noGrp="1"/>
          </p:cNvSpPr>
          <p:nvPr>
            <p:ph type="title" idx="4294967295"/>
          </p:nvPr>
        </p:nvSpPr>
        <p:spPr/>
        <p:txBody>
          <a:bodyPr wrap="square" lIns="91440" tIns="45720" rIns="91440" bIns="45720" anchor="ctr"/>
          <a:p>
            <a:r>
              <a:rPr lang="zh-CN" altLang="en-US"/>
              <a:t>口语与书面语的差异</a:t>
            </a:r>
            <a:endParaRPr lang="zh-CN" altLang="en-US"/>
          </a:p>
        </p:txBody>
      </p:sp>
      <p:sp>
        <p:nvSpPr>
          <p:cNvPr id="40962" name="Rectangle 3"/>
          <p:cNvSpPr>
            <a:spLocks noGrp="1"/>
          </p:cNvSpPr>
          <p:nvPr>
            <p:ph type="body" idx="4294967295"/>
          </p:nvPr>
        </p:nvSpPr>
        <p:spPr/>
        <p:txBody>
          <a:bodyPr vert="horz" wrap="square" lIns="91440" tIns="45720" rIns="91440" bIns="45720" anchor="t"/>
          <a:p>
            <a:r>
              <a:rPr lang="zh-CN" altLang="en-US" b="1">
                <a:solidFill>
                  <a:srgbClr val="0000FF"/>
                </a:solidFill>
              </a:rPr>
              <a:t>书面语</a:t>
            </a:r>
            <a:r>
              <a:rPr lang="zh-CN" altLang="en-US" b="1"/>
              <a:t>是由口语加工而成的，大多采用书面形式表达，由于言者与听者、作者与读者不是直接接触，所以在修辞上要求有严密性、系统性和规范性。</a:t>
            </a:r>
            <a:endParaRPr lang="zh-CN" altLang="en-US" b="1"/>
          </a:p>
          <a:p>
            <a:r>
              <a:rPr lang="zh-CN" altLang="en-US" b="1"/>
              <a:t>本文是一篇充满激情、现场发挥的讲演词，口语色彩极浓，从而更好地表达了自己的感情。</a:t>
            </a:r>
            <a:endParaRPr lang="zh-CN" altLang="en-US" b="1"/>
          </a:p>
        </p:txBody>
      </p:sp>
      <p:sp>
        <p:nvSpPr>
          <p:cNvPr id="53252" name="Text Box 4"/>
          <p:cNvSpPr txBox="1"/>
          <p:nvPr/>
        </p:nvSpPr>
        <p:spPr>
          <a:xfrm>
            <a:off x="468313" y="5229225"/>
            <a:ext cx="7199312" cy="1006475"/>
          </a:xfrm>
          <a:prstGeom prst="rect">
            <a:avLst/>
          </a:prstGeom>
          <a:noFill/>
          <a:ln w="9525">
            <a:noFill/>
          </a:ln>
        </p:spPr>
        <p:txBody>
          <a:bodyPr>
            <a:spAutoFit/>
          </a:bodyPr>
          <a:p>
            <a:pPr>
              <a:spcBef>
                <a:spcPct val="50000"/>
              </a:spcBef>
            </a:pPr>
            <a:r>
              <a:rPr lang="zh-CN" altLang="en-US" sz="6000" b="1">
                <a:solidFill>
                  <a:srgbClr val="FF0000"/>
                </a:solidFill>
                <a:latin typeface="Arial" panose="020B0604020202020204" pitchFamily="34" charset="0"/>
              </a:rPr>
              <a:t>带着感情朗读课文。</a:t>
            </a:r>
            <a:endParaRPr lang="zh-CN" altLang="en-US" sz="6000" b="1">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circle(in)">
                                      <p:cBhvr>
                                        <p:cTn id="7" dur="20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80110" y="1838325"/>
            <a:ext cx="7574280" cy="1400810"/>
          </a:xfrm>
          <a:solidFill>
            <a:schemeClr val="accent1"/>
          </a:solidFill>
        </p:spPr>
        <p:txBody>
          <a:bodyPr/>
          <a:p>
            <a:r>
              <a:rPr lang="zh-CN" altLang="en-US" sz="5400" b="1">
                <a:solidFill>
                  <a:srgbClr val="0000FF"/>
                </a:solidFill>
              </a:rPr>
              <a:t>孔子：</a:t>
            </a:r>
            <a:r>
              <a:rPr lang="en-US" altLang="zh-CN" sz="5400" b="1">
                <a:solidFill>
                  <a:srgbClr val="0000FF"/>
                </a:solidFill>
              </a:rPr>
              <a:t>	</a:t>
            </a:r>
            <a:r>
              <a:rPr lang="zh-CN" altLang="en-US" sz="3600" b="1"/>
              <a:t>言之有礼，言之有文，      </a:t>
            </a:r>
            <a:r>
              <a:rPr lang="en-US" altLang="zh-CN" sz="3600" b="1"/>
              <a:t>			</a:t>
            </a:r>
            <a:r>
              <a:rPr lang="zh-CN" altLang="en-US" sz="3600" b="1"/>
              <a:t>言之有情，言之有物</a:t>
            </a:r>
            <a:r>
              <a:rPr lang="en-US" altLang="zh-CN" sz="3600" b="1"/>
              <a:t>.</a:t>
            </a:r>
            <a:endParaRPr lang="en-US" altLang="zh-CN" sz="3600"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片尾"/>
          <p:cNvPicPr>
            <a:picLocks noChangeAspect="1"/>
          </p:cNvPicPr>
          <p:nvPr/>
        </p:nvPicPr>
        <p:blipFill>
          <a:blip r:embed="rId1"/>
          <a:stretch>
            <a:fillRect/>
          </a:stretch>
        </p:blipFill>
        <p:spPr>
          <a:xfrm>
            <a:off x="-5080" y="-51435"/>
            <a:ext cx="9154795" cy="6321425"/>
          </a:xfrm>
          <a:prstGeom prst="rect">
            <a:avLst/>
          </a:prstGeom>
        </p:spPr>
      </p:pic>
      <p:sp>
        <p:nvSpPr>
          <p:cNvPr id="3" name="文本框 2"/>
          <p:cNvSpPr txBox="1"/>
          <p:nvPr/>
        </p:nvSpPr>
        <p:spPr>
          <a:xfrm>
            <a:off x="1656398" y="2332990"/>
            <a:ext cx="5669280" cy="2084070"/>
          </a:xfrm>
          <a:prstGeom prst="rect">
            <a:avLst/>
          </a:prstGeom>
          <a:noFill/>
        </p:spPr>
        <p:txBody>
          <a:bodyPr wrap="none" rtlCol="0" anchor="t">
            <a:spAutoFit/>
          </a:bodyPr>
          <a:lstStyle/>
          <a:p>
            <a:pPr marL="0" marR="0" lvl="0" indent="0" algn="ctr" defTabSz="914400" rtl="0" eaLnBrk="1" fontAlgn="base" latinLnBrk="0" hangingPunct="1">
              <a:lnSpc>
                <a:spcPct val="90000"/>
              </a:lnSpc>
              <a:spcBef>
                <a:spcPct val="0"/>
              </a:spcBef>
              <a:spcAft>
                <a:spcPct val="0"/>
              </a:spcAft>
              <a:buClrTx/>
              <a:buSzTx/>
              <a:buFontTx/>
              <a:buNone/>
              <a:defRPr/>
            </a:pPr>
            <a: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柳州市第八中学录制</a:t>
            </a:r>
            <a:b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br>
            <a:b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br>
            <a:r>
              <a:rPr lang="en-US" altLang="zh-CN"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2019</a:t>
            </a:r>
            <a: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年</a:t>
            </a:r>
            <a:r>
              <a:rPr lang="en-US" altLang="zh-CN"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4</a:t>
            </a:r>
            <a: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月</a:t>
            </a:r>
            <a:r>
              <a:rPr lang="en-US" altLang="zh-CN"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29</a:t>
            </a:r>
            <a:r>
              <a:rPr lang="zh-CN" altLang="en-US" sz="4800" noProof="0" smtClean="0">
                <a:ln>
                  <a:noFill/>
                </a:ln>
                <a:effectLst/>
                <a:uLnTx/>
                <a:uFillTx/>
                <a:latin typeface="Arial" panose="020B0604020202020204" pitchFamily="34" charset="0"/>
                <a:ea typeface="黑体" panose="02010609060101010101" pitchFamily="49" charset="-122"/>
                <a:cs typeface="Arial" panose="020B0604020202020204" pitchFamily="34" charset="0"/>
                <a:sym typeface="+mn-ea"/>
              </a:rPr>
              <a:t>日</a:t>
            </a:r>
            <a:endParaRPr kumimoji="1" lang="zh-CN" altLang="en-US" sz="4800" noProof="0" dirty="0" smtClean="0">
              <a:ln>
                <a:noFill/>
              </a:ln>
              <a:solidFill>
                <a:schemeClr val="tx1">
                  <a:lumMod val="95000"/>
                  <a:lumOff val="5000"/>
                </a:schemeClr>
              </a:solidFill>
              <a:effectLst/>
              <a:uLnTx/>
              <a:uFillTx/>
              <a:latin typeface="Arial" panose="020B0604020202020204" pitchFamily="34" charset="0"/>
              <a:ea typeface="黑体" panose="02010609060101010101" pitchFamily="49" charset="-122"/>
              <a:cs typeface="Arial" panose="020B0604020202020204" pitchFamily="34" charset="0"/>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150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640715"/>
            <a:ext cx="6934200" cy="4526280"/>
          </a:xfrm>
        </p:spPr>
        <p:txBody>
          <a:bodyPr/>
          <a:p>
            <a:r>
              <a:rPr lang="zh-CN" altLang="en-US" sz="4000">
                <a:solidFill>
                  <a:srgbClr val="0000FF"/>
                </a:solidFill>
                <a:latin typeface="微软雅黑" panose="020B0503020204020204" charset="-122"/>
                <a:ea typeface="微软雅黑" panose="020B0503020204020204" charset="-122"/>
              </a:rPr>
              <a:t>主要形式</a:t>
            </a:r>
            <a:r>
              <a:rPr lang="en-US" altLang="zh-CN" sz="4000">
                <a:solidFill>
                  <a:srgbClr val="0000FF"/>
                </a:solidFill>
                <a:latin typeface="微软雅黑" panose="020B0503020204020204" charset="-122"/>
                <a:ea typeface="微软雅黑" panose="020B0503020204020204" charset="-122"/>
              </a:rPr>
              <a:t>:</a:t>
            </a:r>
            <a:endParaRPr lang="zh-CN" altLang="en-US"/>
          </a:p>
          <a:p>
            <a:r>
              <a:rPr lang="zh-CN" altLang="en-US" sz="4000" b="1"/>
              <a:t>大体有如下四种：</a:t>
            </a:r>
            <a:endParaRPr lang="zh-CN" altLang="en-US" sz="4000" b="1"/>
          </a:p>
          <a:p>
            <a:r>
              <a:rPr lang="zh-CN" altLang="en-US" sz="4000" b="1">
                <a:solidFill>
                  <a:srgbClr val="FF0000"/>
                </a:solidFill>
              </a:rPr>
              <a:t>照读式</a:t>
            </a:r>
            <a:r>
              <a:rPr lang="zh-CN" altLang="en-US" sz="4000" b="1"/>
              <a:t>演讲、</a:t>
            </a:r>
            <a:endParaRPr lang="zh-CN" altLang="en-US" sz="4000" b="1"/>
          </a:p>
          <a:p>
            <a:r>
              <a:rPr lang="zh-CN" altLang="en-US" sz="4000" b="1">
                <a:solidFill>
                  <a:srgbClr val="0000FF"/>
                </a:solidFill>
              </a:rPr>
              <a:t>背诵式</a:t>
            </a:r>
            <a:r>
              <a:rPr lang="zh-CN" altLang="en-US" sz="4000" b="1"/>
              <a:t>演讲、</a:t>
            </a:r>
            <a:endParaRPr lang="zh-CN" altLang="en-US" sz="4000" b="1"/>
          </a:p>
          <a:p>
            <a:r>
              <a:rPr lang="zh-CN" altLang="en-US" sz="4000" b="1">
                <a:solidFill>
                  <a:srgbClr val="FF0000"/>
                </a:solidFill>
              </a:rPr>
              <a:t>提纲式</a:t>
            </a:r>
            <a:r>
              <a:rPr lang="zh-CN" altLang="en-US" sz="4000" b="1"/>
              <a:t>演讲，</a:t>
            </a:r>
            <a:endParaRPr lang="zh-CN" altLang="en-US" sz="4000" b="1"/>
          </a:p>
          <a:p>
            <a:r>
              <a:rPr lang="zh-CN" altLang="en-US" sz="4000" b="1">
                <a:solidFill>
                  <a:srgbClr val="0000FF"/>
                </a:solidFill>
              </a:rPr>
              <a:t>即兴式</a:t>
            </a:r>
            <a:r>
              <a:rPr lang="zh-CN" altLang="en-US" sz="4000" b="1"/>
              <a:t>演讲。</a:t>
            </a:r>
            <a:endParaRPr lang="zh-CN" altLang="en-US" sz="4000"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72720" y="372745"/>
            <a:ext cx="8798560" cy="5567045"/>
          </a:xfrm>
        </p:spPr>
        <p:txBody>
          <a:bodyPr/>
          <a:p>
            <a:endParaRPr lang="zh-CN" altLang="en-US" b="1"/>
          </a:p>
          <a:p>
            <a:r>
              <a:rPr lang="zh-CN" altLang="en-US" b="1"/>
              <a:t>做好演讲提纲是</a:t>
            </a:r>
            <a:r>
              <a:rPr lang="zh-CN" altLang="en-US" b="1">
                <a:solidFill>
                  <a:srgbClr val="FF0000"/>
                </a:solidFill>
              </a:rPr>
              <a:t>关键的一步</a:t>
            </a:r>
            <a:r>
              <a:rPr lang="zh-CN" altLang="en-US" b="1"/>
              <a:t>：演讲的</a:t>
            </a:r>
            <a:r>
              <a:rPr lang="zh-CN" altLang="en-US" b="1">
                <a:solidFill>
                  <a:srgbClr val="0000FF"/>
                </a:solidFill>
              </a:rPr>
              <a:t>题目</a:t>
            </a:r>
            <a:r>
              <a:rPr lang="zh-CN" altLang="en-US" b="1"/>
              <a:t>、逐渐深化的</a:t>
            </a:r>
            <a:r>
              <a:rPr lang="zh-CN" altLang="en-US" b="1">
                <a:solidFill>
                  <a:srgbClr val="0000FF"/>
                </a:solidFill>
              </a:rPr>
              <a:t>论点</a:t>
            </a:r>
            <a:r>
              <a:rPr lang="zh-CN" altLang="en-US" b="1"/>
              <a:t>、</a:t>
            </a:r>
            <a:r>
              <a:rPr lang="zh-CN" altLang="en-US" b="1">
                <a:solidFill>
                  <a:srgbClr val="0000FF"/>
                </a:solidFill>
              </a:rPr>
              <a:t>论据、结论</a:t>
            </a:r>
            <a:r>
              <a:rPr lang="zh-CN" altLang="en-US" b="1"/>
              <a:t>和提议都是重要的环节。</a:t>
            </a:r>
            <a:endParaRPr lang="zh-CN" altLang="en-US" b="1"/>
          </a:p>
          <a:p>
            <a:r>
              <a:rPr lang="zh-CN" altLang="en-US" b="1"/>
              <a:t>要想演讲吸引听众、起到煽动听众情绪、让人进入演讲人的时态就要： </a:t>
            </a:r>
            <a:endParaRPr lang="zh-CN" altLang="en-US" b="1"/>
          </a:p>
        </p:txBody>
      </p:sp>
      <p:sp>
        <p:nvSpPr>
          <p:cNvPr id="4" name="文本框 3"/>
          <p:cNvSpPr txBox="1"/>
          <p:nvPr/>
        </p:nvSpPr>
        <p:spPr>
          <a:xfrm>
            <a:off x="506730" y="274955"/>
            <a:ext cx="1559560" cy="460375"/>
          </a:xfrm>
          <a:prstGeom prst="rect">
            <a:avLst/>
          </a:prstGeom>
          <a:noFill/>
        </p:spPr>
        <p:txBody>
          <a:bodyPr wrap="none" rtlCol="0">
            <a:spAutoFit/>
          </a:bodyPr>
          <a:p>
            <a:pPr algn="l"/>
            <a:r>
              <a:rPr lang="zh-CN" altLang="en-US" sz="2400" b="1">
                <a:solidFill>
                  <a:srgbClr val="FF0000"/>
                </a:solidFill>
                <a:sym typeface="+mn-ea"/>
              </a:rPr>
              <a:t>提高方法</a:t>
            </a:r>
            <a:r>
              <a:rPr lang="en-US" altLang="zh-CN" sz="2400" b="1">
                <a:solidFill>
                  <a:srgbClr val="FF0000"/>
                </a:solidFill>
                <a:sym typeface="+mn-ea"/>
              </a:rPr>
              <a:t>”</a:t>
            </a:r>
            <a:endParaRPr lang="en-US" altLang="zh-CN" sz="2400" b="1">
              <a:solidFill>
                <a:srgbClr val="FF0000"/>
              </a:solidFill>
              <a:sym typeface="+mn-ea"/>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72720" y="593725"/>
            <a:ext cx="8798560" cy="5567045"/>
          </a:xfrm>
        </p:spPr>
        <p:txBody>
          <a:bodyPr/>
          <a:p>
            <a:endParaRPr lang="zh-CN" altLang="en-US" sz="2800" b="1"/>
          </a:p>
          <a:p>
            <a:r>
              <a:rPr lang="zh-CN" altLang="en-US" sz="2800" b="1"/>
              <a:t>尽量使用听众觉得与众不同的词语，如古诗、名句、名言或者网络、社会、切中时代利弊的新词,做到</a:t>
            </a:r>
            <a:r>
              <a:rPr lang="zh-CN" altLang="en-US" sz="2800" b="1">
                <a:solidFill>
                  <a:srgbClr val="0000FF"/>
                </a:solidFill>
              </a:rPr>
              <a:t>引人入胜</a:t>
            </a:r>
            <a:r>
              <a:rPr lang="zh-CN" altLang="en-US" sz="2800" b="1"/>
              <a:t>。</a:t>
            </a:r>
            <a:endParaRPr lang="zh-CN" altLang="en-US" sz="2800" b="1"/>
          </a:p>
          <a:p>
            <a:r>
              <a:rPr lang="zh-CN" altLang="en-US" sz="2800" b="1"/>
              <a:t>尽量使用</a:t>
            </a:r>
            <a:r>
              <a:rPr lang="zh-CN" altLang="en-US" sz="2800" b="1">
                <a:solidFill>
                  <a:srgbClr val="0000FF"/>
                </a:solidFill>
              </a:rPr>
              <a:t>排比句</a:t>
            </a:r>
            <a:r>
              <a:rPr lang="zh-CN" altLang="en-US" sz="2800" b="1"/>
              <a:t>和</a:t>
            </a:r>
            <a:r>
              <a:rPr lang="zh-CN" altLang="en-US" sz="2800" b="1">
                <a:solidFill>
                  <a:srgbClr val="0000FF"/>
                </a:solidFill>
              </a:rPr>
              <a:t>循环句</a:t>
            </a:r>
            <a:r>
              <a:rPr lang="zh-CN" altLang="en-US" sz="2800" b="1"/>
              <a:t>，可以得到事半功倍的效果，吸引听众。</a:t>
            </a:r>
            <a:endParaRPr lang="zh-CN" altLang="en-US" sz="2800" b="1"/>
          </a:p>
          <a:p>
            <a:r>
              <a:rPr lang="zh-CN" altLang="en-US" sz="2800" b="1"/>
              <a:t>尽量使用</a:t>
            </a:r>
            <a:r>
              <a:rPr lang="zh-CN" altLang="en-US" sz="2800" b="1">
                <a:solidFill>
                  <a:srgbClr val="0000FF"/>
                </a:solidFill>
              </a:rPr>
              <a:t>首尾呼应的</a:t>
            </a:r>
            <a:r>
              <a:rPr lang="zh-CN" altLang="en-US" sz="2800" b="1"/>
              <a:t>方法，突出重点，推出理想的效果。</a:t>
            </a:r>
            <a:endParaRPr lang="zh-CN" altLang="en-US" sz="2800" b="1"/>
          </a:p>
          <a:p>
            <a:r>
              <a:rPr lang="zh-CN" altLang="en-US" sz="2800" b="1"/>
              <a:t>整个演讲要讲究</a:t>
            </a:r>
            <a:r>
              <a:rPr lang="zh-CN" altLang="en-US" sz="2800" b="1">
                <a:solidFill>
                  <a:srgbClr val="0000FF"/>
                </a:solidFill>
              </a:rPr>
              <a:t>思维的逻辑性</a:t>
            </a:r>
            <a:r>
              <a:rPr lang="zh-CN" altLang="en-US" sz="2800" b="1"/>
              <a:t>，由浅入深、有条有理的把论点论据讲明白，讲清楚。</a:t>
            </a:r>
            <a:endParaRPr lang="zh-CN" altLang="en-US" sz="2800" b="1"/>
          </a:p>
          <a:p>
            <a:endParaRPr lang="zh-CN" altLang="en-US" sz="2800" b="1"/>
          </a:p>
        </p:txBody>
      </p:sp>
      <p:sp>
        <p:nvSpPr>
          <p:cNvPr id="4" name="文本框 3"/>
          <p:cNvSpPr txBox="1"/>
          <p:nvPr/>
        </p:nvSpPr>
        <p:spPr>
          <a:xfrm>
            <a:off x="539115" y="133350"/>
            <a:ext cx="1559560" cy="460375"/>
          </a:xfrm>
          <a:prstGeom prst="rect">
            <a:avLst/>
          </a:prstGeom>
          <a:noFill/>
        </p:spPr>
        <p:txBody>
          <a:bodyPr wrap="none" rtlCol="0">
            <a:spAutoFit/>
          </a:bodyPr>
          <a:p>
            <a:pPr algn="l"/>
            <a:r>
              <a:rPr lang="zh-CN" altLang="en-US" sz="2400" b="1">
                <a:solidFill>
                  <a:srgbClr val="FF0000"/>
                </a:solidFill>
                <a:sym typeface="+mn-ea"/>
              </a:rPr>
              <a:t>提高方法</a:t>
            </a:r>
            <a:r>
              <a:rPr lang="en-US" altLang="zh-CN" sz="2400" b="1">
                <a:solidFill>
                  <a:srgbClr val="FF0000"/>
                </a:solidFill>
                <a:sym typeface="+mn-ea"/>
              </a:rPr>
              <a:t>”</a:t>
            </a:r>
            <a:endParaRPr lang="en-US" altLang="zh-CN" sz="2400" b="1">
              <a:solidFill>
                <a:srgbClr val="FF0000"/>
              </a:solidFill>
              <a:sym typeface="+mn-ea"/>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72720" y="504190"/>
            <a:ext cx="8798560" cy="4526280"/>
          </a:xfrm>
        </p:spPr>
        <p:txBody>
          <a:bodyPr/>
          <a:p>
            <a:r>
              <a:rPr lang="zh-CN" altLang="en-US" sz="2800" b="1"/>
              <a:t>提高方法</a:t>
            </a:r>
            <a:r>
              <a:rPr lang="en-US" altLang="zh-CN" sz="2800" b="1"/>
              <a:t>:</a:t>
            </a:r>
            <a:endParaRPr lang="zh-CN" altLang="en-US" sz="2800" b="1"/>
          </a:p>
          <a:p>
            <a:r>
              <a:rPr lang="zh-CN" altLang="en-US" sz="2800" b="1"/>
              <a:t>事先要进行</a:t>
            </a:r>
            <a:r>
              <a:rPr lang="zh-CN" altLang="en-US" sz="2800" b="1">
                <a:solidFill>
                  <a:srgbClr val="FF0000"/>
                </a:solidFill>
              </a:rPr>
              <a:t>准备</a:t>
            </a:r>
            <a:r>
              <a:rPr lang="zh-CN" altLang="en-US" sz="2800" b="1"/>
              <a:t>，包括</a:t>
            </a:r>
            <a:r>
              <a:rPr lang="zh-CN" altLang="en-US" sz="2800" b="1">
                <a:solidFill>
                  <a:srgbClr val="FF0000"/>
                </a:solidFill>
              </a:rPr>
              <a:t>背诵</a:t>
            </a:r>
            <a:r>
              <a:rPr lang="zh-CN" altLang="en-US" sz="2800" b="1"/>
              <a:t>；不带稿纸的演讲要比带上草稿的效果高明的多，要读熟练。</a:t>
            </a:r>
            <a:endParaRPr lang="zh-CN" altLang="en-US" sz="2800" b="1"/>
          </a:p>
          <a:p>
            <a:r>
              <a:rPr lang="zh-CN" altLang="en-US" sz="2800" b="1"/>
              <a:t>内心要有一个预案，考虑可能演讲中听众可能有的异议、提问，万一一时回答不了的也可以用“没听明白，请再讲一遍好吗？”延长自己思考回复的时间；也可以用一些托词（时间问题，不便于在此回答，下面面议等），立即回绝。</a:t>
            </a:r>
            <a:endParaRPr lang="zh-CN" altLang="en-US" sz="2800" b="1"/>
          </a:p>
          <a:p>
            <a:r>
              <a:rPr lang="zh-CN" altLang="en-US" sz="2800" b="1">
                <a:solidFill>
                  <a:srgbClr val="FF0000"/>
                </a:solidFill>
              </a:rPr>
              <a:t>懂得托物起兴</a:t>
            </a:r>
            <a:r>
              <a:rPr lang="zh-CN" altLang="en-US" sz="2800" b="1"/>
              <a:t>，有一个好的开头很重要；同时，结尾也要有力而精炼，令人回味无穷。</a:t>
            </a:r>
            <a:endParaRPr lang="zh-CN" altLang="en-US" sz="2800" b="1"/>
          </a:p>
          <a:p>
            <a:endParaRPr lang="zh-CN" altLang="en-US" sz="2800"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b="1"/>
          </a:p>
        </p:txBody>
      </p:sp>
      <p:sp>
        <p:nvSpPr>
          <p:cNvPr id="3" name="内容占位符 2"/>
          <p:cNvSpPr>
            <a:spLocks noGrp="1"/>
          </p:cNvSpPr>
          <p:nvPr>
            <p:ph idx="1"/>
          </p:nvPr>
        </p:nvSpPr>
        <p:spPr>
          <a:xfrm>
            <a:off x="172720" y="504825"/>
            <a:ext cx="8798560" cy="4526280"/>
          </a:xfrm>
        </p:spPr>
        <p:txBody>
          <a:bodyPr/>
          <a:p>
            <a:r>
              <a:rPr lang="zh-CN" altLang="en-US" b="1">
                <a:solidFill>
                  <a:srgbClr val="FF0000"/>
                </a:solidFill>
              </a:rPr>
              <a:t>提高方法</a:t>
            </a:r>
            <a:r>
              <a:rPr lang="en-US" altLang="zh-CN" b="1">
                <a:solidFill>
                  <a:srgbClr val="FF0000"/>
                </a:solidFill>
              </a:rPr>
              <a:t>:</a:t>
            </a:r>
            <a:endParaRPr lang="zh-CN" altLang="en-US" b="1"/>
          </a:p>
          <a:p>
            <a:r>
              <a:rPr lang="zh-CN" altLang="en-US" b="1"/>
              <a:t>随时</a:t>
            </a:r>
            <a:r>
              <a:rPr lang="zh-CN" altLang="en-US" b="1">
                <a:solidFill>
                  <a:srgbClr val="0000FF"/>
                </a:solidFill>
              </a:rPr>
              <a:t>了解</a:t>
            </a:r>
            <a:r>
              <a:rPr lang="zh-CN" altLang="en-US" b="1"/>
              <a:t>听众</a:t>
            </a:r>
            <a:r>
              <a:rPr lang="zh-CN" altLang="en-US" b="1">
                <a:solidFill>
                  <a:srgbClr val="0000FF"/>
                </a:solidFill>
              </a:rPr>
              <a:t>动态</a:t>
            </a:r>
            <a:r>
              <a:rPr lang="zh-CN" altLang="en-US" b="1"/>
              <a:t>，懂得适可而止和趁热打铁等。</a:t>
            </a:r>
            <a:endParaRPr lang="zh-CN" altLang="en-US" b="1"/>
          </a:p>
          <a:p>
            <a:r>
              <a:rPr lang="zh-CN" altLang="en-US" b="1"/>
              <a:t>在一切准备就绪时，应注意手稿，如果是一般例会就无所谓了，如果是比较重要的场合，建议使用质地优越的合同专用纸作为手稿，这样手里的东西比较有分量，不至于那么寒酸。</a:t>
            </a:r>
            <a:endParaRPr lang="zh-CN" altLang="en-US"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tags/tag1.xml><?xml version="1.0" encoding="utf-8"?>
<p:tagLst xmlns:p="http://schemas.openxmlformats.org/presentationml/2006/main">
  <p:tag name="KSO_WM_TEMPLATE_CATEGORY" val="custom"/>
  <p:tag name="KSO_WM_TEMPLATE_INDEX" val="160162"/>
</p:tagLst>
</file>

<file path=ppt/tags/tag10.xml><?xml version="1.0" encoding="utf-8"?>
<p:tagLst xmlns:p="http://schemas.openxmlformats.org/presentationml/2006/main">
  <p:tag name="KSO_WM_BEAUTIFY_FLAG" val="#wm#"/>
  <p:tag name="KSO_WM_TEMPLATE_CATEGORY" val="custom"/>
  <p:tag name="KSO_WM_TEMPLATE_INDEX" val="160162"/>
</p:tagLst>
</file>

<file path=ppt/tags/tag11.xml><?xml version="1.0" encoding="utf-8"?>
<p:tagLst xmlns:p="http://schemas.openxmlformats.org/presentationml/2006/main">
  <p:tag name="KSO_WM_BEAUTIFY_FLAG" val="#wm#"/>
  <p:tag name="KSO_WM_TEMPLATE_CATEGORY" val="custom"/>
  <p:tag name="KSO_WM_TEMPLATE_INDEX" val="160162"/>
</p:tagLst>
</file>

<file path=ppt/tags/tag12.xml><?xml version="1.0" encoding="utf-8"?>
<p:tagLst xmlns:p="http://schemas.openxmlformats.org/presentationml/2006/main">
  <p:tag name="KSO_WM_BEAUTIFY_FLAG" val="#wm#"/>
  <p:tag name="KSO_WM_TEMPLATE_CATEGORY" val="custom"/>
  <p:tag name="KSO_WM_TEMPLATE_INDEX" val="160162"/>
</p:tagLst>
</file>

<file path=ppt/tags/tag13.xml><?xml version="1.0" encoding="utf-8"?>
<p:tagLst xmlns:p="http://schemas.openxmlformats.org/presentationml/2006/main">
  <p:tag name="KSO_WM_BEAUTIFY_FLAG" val="#wm#"/>
  <p:tag name="KSO_WM_TEMPLATE_CATEGORY" val="custom"/>
  <p:tag name="KSO_WM_TEMPLATE_INDEX" val="160162"/>
</p:tagLst>
</file>

<file path=ppt/tags/tag14.xml><?xml version="1.0" encoding="utf-8"?>
<p:tagLst xmlns:p="http://schemas.openxmlformats.org/presentationml/2006/main">
  <p:tag name="KSO_WM_BEAUTIFY_FLAG" val="#wm#"/>
  <p:tag name="KSO_WM_TEMPLATE_CATEGORY" val="custom"/>
  <p:tag name="KSO_WM_TEMPLATE_INDEX" val="160162"/>
</p:tagLst>
</file>

<file path=ppt/tags/tag15.xml><?xml version="1.0" encoding="utf-8"?>
<p:tagLst xmlns:p="http://schemas.openxmlformats.org/presentationml/2006/main">
  <p:tag name="KSO_WM_TEMPLATE_CATEGORY" val="custom"/>
  <p:tag name="KSO_WM_TEMPLATE_INDEX" val="160162"/>
</p:tagLst>
</file>

<file path=ppt/tags/tag16.xml><?xml version="1.0" encoding="utf-8"?>
<p:tagLst xmlns:p="http://schemas.openxmlformats.org/presentationml/2006/main">
  <p:tag name="KSO_WM_BEAUTIFY_FLAG" val="#wm#"/>
  <p:tag name="KSO_WM_TEMPLATE_CATEGORY" val="custom"/>
  <p:tag name="KSO_WM_TEMPLATE_INDEX" val="160162"/>
</p:tagLst>
</file>

<file path=ppt/tags/tag2.xml><?xml version="1.0" encoding="utf-8"?>
<p:tagLst xmlns:p="http://schemas.openxmlformats.org/presentationml/2006/main">
  <p:tag name="KSO_WM_BEAUTIFY_FLAG" val="#wm#"/>
  <p:tag name="KSO_WM_TEMPLATE_CATEGORY" val="custom"/>
  <p:tag name="KSO_WM_TEMPLATE_INDEX" val="160162"/>
</p:tagLst>
</file>

<file path=ppt/tags/tag3.xml><?xml version="1.0" encoding="utf-8"?>
<p:tagLst xmlns:p="http://schemas.openxmlformats.org/presentationml/2006/main">
  <p:tag name="KSO_WM_BEAUTIFY_FLAG" val="#wm#"/>
  <p:tag name="KSO_WM_TEMPLATE_CATEGORY" val="custom"/>
  <p:tag name="KSO_WM_TEMPLATE_INDEX" val="160162"/>
</p:tagLst>
</file>

<file path=ppt/tags/tag4.xml><?xml version="1.0" encoding="utf-8"?>
<p:tagLst xmlns:p="http://schemas.openxmlformats.org/presentationml/2006/main">
  <p:tag name="KSO_WM_BEAUTIFY_FLAG" val="#wm#"/>
  <p:tag name="KSO_WM_TEMPLATE_CATEGORY" val="custom"/>
  <p:tag name="KSO_WM_TEMPLATE_INDEX" val="160162"/>
</p:tagLst>
</file>

<file path=ppt/tags/tag5.xml><?xml version="1.0" encoding="utf-8"?>
<p:tagLst xmlns:p="http://schemas.openxmlformats.org/presentationml/2006/main">
  <p:tag name="KSO_WM_BEAUTIFY_FLAG" val="#wm#"/>
  <p:tag name="KSO_WM_TEMPLATE_CATEGORY" val="custom"/>
  <p:tag name="KSO_WM_TEMPLATE_INDEX" val="160162"/>
</p:tagLst>
</file>

<file path=ppt/tags/tag6.xml><?xml version="1.0" encoding="utf-8"?>
<p:tagLst xmlns:p="http://schemas.openxmlformats.org/presentationml/2006/main">
  <p:tag name="KSO_WM_BEAUTIFY_FLAG" val="#wm#"/>
  <p:tag name="KSO_WM_TEMPLATE_CATEGORY" val="custom"/>
  <p:tag name="KSO_WM_TEMPLATE_INDEX" val="160162"/>
</p:tagLst>
</file>

<file path=ppt/tags/tag7.xml><?xml version="1.0" encoding="utf-8"?>
<p:tagLst xmlns:p="http://schemas.openxmlformats.org/presentationml/2006/main">
  <p:tag name="KSO_WM_BEAUTIFY_FLAG" val="#wm#"/>
  <p:tag name="KSO_WM_TEMPLATE_CATEGORY" val="custom"/>
  <p:tag name="KSO_WM_TEMPLATE_INDEX" val="160162"/>
</p:tagLst>
</file>

<file path=ppt/tags/tag8.xml><?xml version="1.0" encoding="utf-8"?>
<p:tagLst xmlns:p="http://schemas.openxmlformats.org/presentationml/2006/main">
  <p:tag name="KSO_WM_BEAUTIFY_FLAG" val="#wm#"/>
  <p:tag name="KSO_WM_TEMPLATE_CATEGORY" val="custom"/>
  <p:tag name="KSO_WM_TEMPLATE_INDEX" val="160162"/>
</p:tagLst>
</file>

<file path=ppt/tags/tag9.xml><?xml version="1.0" encoding="utf-8"?>
<p:tagLst xmlns:p="http://schemas.openxmlformats.org/presentationml/2006/main">
  <p:tag name="KSO_WM_BEAUTIFY_FLAG" val="#wm#"/>
  <p:tag name="KSO_WM_TEMPLATE_CATEGORY" val="custom"/>
  <p:tag name="KSO_WM_TEMPLATE_INDEX" val="160162"/>
</p:tagLst>
</file>

<file path=ppt/theme/theme1.xml><?xml version="1.0" encoding="utf-8"?>
<a:theme xmlns:a="http://schemas.openxmlformats.org/drawingml/2006/main" name=" 语文PPT课件资料店 ">
  <a:themeElements>
    <a:clrScheme name=" 语文PPT课件资料店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 语文PPT课件资料店 ">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 语文PPT课件资料店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语文PPT课件资料店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语文PPT课件资料店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语文PPT课件资料店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语文PPT课件资料店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语文PPT课件资料店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 语文PPT课件资料店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 语文PPT课件资料店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 语文PPT课件资料店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 语文PPT课件资料店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 语文PPT课件资料店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 语文PPT课件资料店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4811</Words>
  <Application>WPS 演示</Application>
  <PresentationFormat>全屏显示(4:3)</PresentationFormat>
  <Paragraphs>297</Paragraphs>
  <Slides>40</Slides>
  <Notes>21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Arial</vt:lpstr>
      <vt:lpstr>宋体</vt:lpstr>
      <vt:lpstr>Wingdings</vt:lpstr>
      <vt:lpstr>微软雅黑</vt:lpstr>
      <vt:lpstr>隶书</vt:lpstr>
      <vt:lpstr>Arial Unicode MS</vt:lpstr>
      <vt:lpstr>黑体</vt:lpstr>
      <vt:lpstr>李旭科书法 v1.4</vt:lpstr>
      <vt:lpstr>华文新魏</vt:lpstr>
      <vt:lpstr>华文楷体</vt:lpstr>
      <vt:lpstr> 语文PPT课件资料店 </vt:lpstr>
      <vt:lpstr>PowerPoint 演示文稿</vt:lpstr>
      <vt:lpstr>讲演词</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最后一次演讲</vt:lpstr>
      <vt:lpstr> </vt:lpstr>
      <vt:lpstr>作者简介</vt:lpstr>
      <vt:lpstr>背景资料</vt:lpstr>
      <vt:lpstr>朗读课文，整体感知： </vt:lpstr>
      <vt:lpstr>品读课文   质疑研讨</vt:lpstr>
      <vt:lpstr> </vt:lpstr>
      <vt:lpstr>       </vt:lpstr>
      <vt:lpstr>一、这篇演讲稿表现了闻一多先生对李公仆烈士和爱国民主运动怎样的思想感情，对国民党特务又是怎样的思想感情？ </vt:lpstr>
      <vt:lpstr> 深化小结</vt:lpstr>
      <vt:lpstr>PowerPoint 演示文稿</vt:lpstr>
      <vt:lpstr>PowerPoint 演示文稿</vt:lpstr>
      <vt:lpstr>第二课时</vt:lpstr>
      <vt:lpstr>2、这篇演讲词有什么特色 </vt:lpstr>
      <vt:lpstr> </vt:lpstr>
      <vt:lpstr>  </vt:lpstr>
      <vt:lpstr>文章是怎么使语言具有感染力和论辩力量的？</vt:lpstr>
      <vt:lpstr>文章是怎么使语言具有感染力和论辩力量的？</vt:lpstr>
      <vt:lpstr>文章是怎么使语言具有感染力和论辩力量的？</vt:lpstr>
      <vt:lpstr>根据课文内容，填写人称代词</vt:lpstr>
      <vt:lpstr>文章是怎么使语言具有感染力和论辩力量的？</vt:lpstr>
      <vt:lpstr>文章是怎么使语言具有感染力和论辩力量的？</vt:lpstr>
      <vt:lpstr>PowerPoint 演示文稿</vt:lpstr>
      <vt:lpstr>口语与书面语的差异</vt:lpstr>
      <vt:lpstr>口语与书面语的差异</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语文PPT课件资料店</dc:creator>
  <cp:lastModifiedBy>   จุ๊บ</cp:lastModifiedBy>
  <cp:revision>152</cp:revision>
  <dcterms:created xsi:type="dcterms:W3CDTF">2018-02-04T11:13:00Z</dcterms:created>
  <dcterms:modified xsi:type="dcterms:W3CDTF">2019-04-29T00:44:04Z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2052-11.1.0.8573</vt:lpwstr>
  </property>
</Properties>
</file>