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7" r:id="rId4"/>
    <p:sldId id="306" r:id="rId5"/>
    <p:sldId id="288" r:id="rId6"/>
    <p:sldId id="303" r:id="rId7"/>
    <p:sldId id="304" r:id="rId8"/>
    <p:sldId id="266" r:id="rId9"/>
    <p:sldId id="267" r:id="rId10"/>
    <p:sldId id="268" r:id="rId11"/>
    <p:sldId id="263" r:id="rId12"/>
    <p:sldId id="292" r:id="rId13"/>
    <p:sldId id="294" r:id="rId14"/>
    <p:sldId id="295" r:id="rId15"/>
    <p:sldId id="283" r:id="rId16"/>
    <p:sldId id="285" r:id="rId17"/>
    <p:sldId id="286" r:id="rId18"/>
    <p:sldId id="337" r:id="rId19"/>
    <p:sldId id="293" r:id="rId20"/>
    <p:sldId id="259" r:id="rId21"/>
    <p:sldId id="264" r:id="rId22"/>
    <p:sldId id="297" r:id="rId23"/>
    <p:sldId id="309" r:id="rId24"/>
    <p:sldId id="299" r:id="rId25"/>
    <p:sldId id="310" r:id="rId26"/>
    <p:sldId id="311" r:id="rId27"/>
    <p:sldId id="312" r:id="rId28"/>
    <p:sldId id="300" r:id="rId29"/>
    <p:sldId id="307" r:id="rId30"/>
    <p:sldId id="290" r:id="rId31"/>
    <p:sldId id="291" r:id="rId32"/>
    <p:sldId id="308" r:id="rId33"/>
    <p:sldId id="338" r:id="rId34"/>
    <p:sldId id="301" r:id="rId35"/>
    <p:sldId id="302" r:id="rId36"/>
    <p:sldId id="261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/>
          </p:cNvPr>
          <p:cNvSpPr/>
          <p:nvPr/>
        </p:nvSpPr>
        <p:spPr>
          <a:xfrm>
            <a:off x="0" y="4393983"/>
            <a:ext cx="12192000" cy="2464017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4379546"/>
            <a:ext cx="12192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hlinkClick r:id="rId2"/>
          </p:cNvPr>
          <p:cNvSpPr/>
          <p:nvPr/>
        </p:nvSpPr>
        <p:spPr>
          <a:xfrm>
            <a:off x="5502765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3" name="椭圆 12">
            <a:hlinkClick r:id="rId2"/>
          </p:cNvPr>
          <p:cNvSpPr/>
          <p:nvPr/>
        </p:nvSpPr>
        <p:spPr>
          <a:xfrm>
            <a:off x="5827819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4" name="椭圆 13">
            <a:hlinkClick r:id="rId2"/>
          </p:cNvPr>
          <p:cNvSpPr/>
          <p:nvPr/>
        </p:nvSpPr>
        <p:spPr>
          <a:xfrm>
            <a:off x="6152873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5" name="椭圆 14">
            <a:hlinkClick r:id="rId2"/>
          </p:cNvPr>
          <p:cNvSpPr/>
          <p:nvPr/>
        </p:nvSpPr>
        <p:spPr>
          <a:xfrm>
            <a:off x="6477928" y="6264062"/>
            <a:ext cx="211308" cy="2113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39919" y="-28445"/>
            <a:ext cx="4545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 dirty="0" smtClean="0">
                <a:solidFill>
                  <a:srgbClr val="C20F2A"/>
                </a:solidFill>
                <a:latin typeface="Impact" panose="020B0806030902050204" pitchFamily="34" charset="0"/>
                <a:ea typeface="GeikaiSuikou" panose="02000609000000000000" pitchFamily="49" charset="-128"/>
              </a:rPr>
              <a:t>201</a:t>
            </a:r>
            <a:endParaRPr lang="zh-CN" altLang="en-US" sz="23900" b="1" dirty="0">
              <a:solidFill>
                <a:srgbClr val="C20F2A"/>
              </a:solidFill>
              <a:latin typeface="Impact" panose="020B0806030902050204" pitchFamily="34" charset="0"/>
              <a:ea typeface="GeikaiSuikou" panose="02000609000000000000" pitchFamily="49" charset="-128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5108031" y="4593378"/>
            <a:ext cx="719088" cy="596441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363481" y="4663910"/>
            <a:ext cx="720488" cy="51274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24705" y="-17533"/>
            <a:ext cx="17434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 dirty="0" smtClean="0">
                <a:solidFill>
                  <a:srgbClr val="C20F2A"/>
                </a:solidFill>
                <a:latin typeface="Impact" panose="020B0806030902050204" pitchFamily="34" charset="0"/>
                <a:ea typeface="GeikaiSuikou" panose="02000609000000000000" pitchFamily="49" charset="-128"/>
              </a:rPr>
              <a:t>8</a:t>
            </a:r>
            <a:endParaRPr lang="zh-CN" altLang="en-US" sz="23900" b="1" dirty="0">
              <a:solidFill>
                <a:srgbClr val="C20F2A"/>
              </a:solidFill>
              <a:latin typeface="Impact" panose="020B0806030902050204" pitchFamily="34" charset="0"/>
              <a:ea typeface="GeikaiSuikou" panose="02000609000000000000" pitchFamily="49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35200" y="3147743"/>
            <a:ext cx="7721600" cy="548730"/>
          </a:xfr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35200" y="5444583"/>
            <a:ext cx="7721600" cy="4102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3278" y="365125"/>
            <a:ext cx="8970522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>
            <a:hlinkClick r:id="rId2"/>
          </p:cNvPr>
          <p:cNvSpPr/>
          <p:nvPr/>
        </p:nvSpPr>
        <p:spPr>
          <a:xfrm>
            <a:off x="1019175" y="728663"/>
            <a:ext cx="954768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2122021" y="728663"/>
            <a:ext cx="113179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66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rot="1346123">
            <a:off x="7441396" y="1230248"/>
            <a:ext cx="1178297" cy="1177842"/>
          </a:xfrm>
          <a:prstGeom prst="wedgeEllipseCallout">
            <a:avLst/>
          </a:pr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3400669"/>
            <a:ext cx="3833566" cy="28331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358434" y="3429000"/>
            <a:ext cx="3833566" cy="28331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000" y="4338389"/>
            <a:ext cx="5588000" cy="70217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3278" y="365125"/>
            <a:ext cx="897052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1019175" y="728663"/>
            <a:ext cx="954768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9" name="矩形 8">
            <a:hlinkClick r:id="rId2"/>
          </p:cNvPr>
          <p:cNvSpPr/>
          <p:nvPr/>
        </p:nvSpPr>
        <p:spPr>
          <a:xfrm>
            <a:off x="2122021" y="728663"/>
            <a:ext cx="113179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66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573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92399"/>
            <a:ext cx="5157787" cy="34972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573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92399"/>
            <a:ext cx="5183188" cy="3497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/>
          </p:cNvPr>
          <p:cNvSpPr/>
          <p:nvPr/>
        </p:nvSpPr>
        <p:spPr>
          <a:xfrm>
            <a:off x="0" y="4393983"/>
            <a:ext cx="12192000" cy="2464017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4379546"/>
            <a:ext cx="12192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hlinkClick r:id="rId2"/>
          </p:cNvPr>
          <p:cNvSpPr/>
          <p:nvPr/>
        </p:nvSpPr>
        <p:spPr>
          <a:xfrm>
            <a:off x="5502765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9" name="椭圆 8">
            <a:hlinkClick r:id="rId2"/>
          </p:cNvPr>
          <p:cNvSpPr/>
          <p:nvPr/>
        </p:nvSpPr>
        <p:spPr>
          <a:xfrm>
            <a:off x="5827819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0" name="椭圆 9">
            <a:hlinkClick r:id="rId2"/>
          </p:cNvPr>
          <p:cNvSpPr/>
          <p:nvPr/>
        </p:nvSpPr>
        <p:spPr>
          <a:xfrm>
            <a:off x="6152873" y="6264062"/>
            <a:ext cx="211308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1" name="椭圆 10">
            <a:hlinkClick r:id="rId2"/>
          </p:cNvPr>
          <p:cNvSpPr/>
          <p:nvPr/>
        </p:nvSpPr>
        <p:spPr>
          <a:xfrm>
            <a:off x="6477928" y="6264062"/>
            <a:ext cx="211308" cy="2113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39919" y="-28445"/>
            <a:ext cx="454561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 dirty="0" smtClean="0">
                <a:solidFill>
                  <a:srgbClr val="C20F2A"/>
                </a:solidFill>
                <a:latin typeface="Impact" panose="020B0806030902050204" pitchFamily="34" charset="0"/>
                <a:ea typeface="GeikaiSuikou" panose="02000609000000000000" pitchFamily="49" charset="-128"/>
              </a:rPr>
              <a:t>201</a:t>
            </a:r>
            <a:endParaRPr lang="zh-CN" altLang="en-US" sz="23900" b="1" dirty="0">
              <a:solidFill>
                <a:srgbClr val="C20F2A"/>
              </a:solidFill>
              <a:latin typeface="Impact" panose="020B0806030902050204" pitchFamily="34" charset="0"/>
              <a:ea typeface="GeikaiSuikou" panose="02000609000000000000" pitchFamily="49" charset="-128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5108031" y="4593378"/>
            <a:ext cx="719088" cy="596441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6363481" y="4663910"/>
            <a:ext cx="720488" cy="51274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24705" y="-17533"/>
            <a:ext cx="17434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 dirty="0" smtClean="0">
                <a:solidFill>
                  <a:srgbClr val="C20F2A"/>
                </a:solidFill>
                <a:latin typeface="Impact" panose="020B0806030902050204" pitchFamily="34" charset="0"/>
                <a:ea typeface="GeikaiSuikou" panose="02000609000000000000" pitchFamily="49" charset="-128"/>
              </a:rPr>
              <a:t>8</a:t>
            </a:r>
            <a:endParaRPr lang="zh-CN" altLang="en-US" sz="23900" b="1" dirty="0">
              <a:solidFill>
                <a:srgbClr val="C20F2A"/>
              </a:solidFill>
              <a:latin typeface="Impact" panose="020B0806030902050204" pitchFamily="34" charset="0"/>
              <a:ea typeface="GeikaiSuikou" panose="02000609000000000000" pitchFamily="49" charset="-128"/>
            </a:endParaRPr>
          </a:p>
        </p:txBody>
      </p:sp>
      <p:sp>
        <p:nvSpPr>
          <p:cNvPr id="1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35200" y="5444583"/>
            <a:ext cx="7721600" cy="4102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</a:t>
            </a:r>
            <a:r>
              <a:rPr lang="zh-CN" altLang="en-US" smtClean="0"/>
              <a:t>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5200" y="3098801"/>
            <a:ext cx="7721600" cy="70510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>
            <a:hlinkClick r:id="rId3"/>
          </p:cNvPr>
          <p:cNvSpPr/>
          <p:nvPr/>
        </p:nvSpPr>
        <p:spPr>
          <a:xfrm>
            <a:off x="1019175" y="728663"/>
            <a:ext cx="954768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2122021" y="728663"/>
            <a:ext cx="113179" cy="581532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6600" dirty="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15875"/>
            <a:ext cx="12153265" cy="679450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98780" y="559118"/>
            <a:ext cx="820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教材版本：人教版八年级上册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2391093" y="2021523"/>
            <a:ext cx="771683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录课单元：第五单元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3623945" y="3411855"/>
            <a:ext cx="66700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口语交际：复述与转述</a:t>
            </a:r>
            <a:endParaRPr lang="zh-CN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842000" y="5292090"/>
            <a:ext cx="4762500" cy="7683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执教教师：邓洪文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003300" y="416560"/>
            <a:ext cx="4121150" cy="11156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rgbClr val="FF0000"/>
                </a:solidFill>
                <a:effectLst/>
              </a:rPr>
              <a:t>复述的条件</a:t>
            </a:r>
            <a:endParaRPr lang="zh-CN" altLang="en-US" sz="5400" b="1">
              <a:solidFill>
                <a:srgbClr val="FF0000"/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003935" y="1907540"/>
            <a:ext cx="10160000" cy="34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       </a:t>
            </a:r>
            <a:r>
              <a:rPr lang="zh-CN" altLang="en-US" sz="4000" b="1">
                <a:solidFill>
                  <a:schemeClr val="bg1"/>
                </a:solidFill>
              </a:rPr>
              <a:t>复述需要原材料，包括书面的文章和听到的故事、新闻、一般信息等口头材料。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419735" y="382270"/>
            <a:ext cx="4340225" cy="13258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>
                <a:solidFill>
                  <a:srgbClr val="FF0000"/>
                </a:solidFill>
              </a:rPr>
              <a:t>复述的分类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138555" y="2132330"/>
            <a:ext cx="10553065" cy="2292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>
                <a:solidFill>
                  <a:schemeClr val="bg1"/>
                </a:solidFill>
              </a:rPr>
              <a:t>保持性复述（详细）复述</a:t>
            </a:r>
            <a:endParaRPr lang="zh-CN" altLang="en-US" sz="5400" b="1">
              <a:solidFill>
                <a:schemeClr val="bg1"/>
              </a:solidFill>
            </a:endParaRPr>
          </a:p>
          <a:p>
            <a:endParaRPr lang="zh-CN" altLang="en-US" sz="5400" b="1">
              <a:solidFill>
                <a:schemeClr val="bg1"/>
              </a:solidFill>
            </a:endParaRPr>
          </a:p>
          <a:p>
            <a:r>
              <a:rPr lang="zh-CN" altLang="en-US" sz="5400" b="1">
                <a:solidFill>
                  <a:schemeClr val="bg1"/>
                </a:solidFill>
              </a:rPr>
              <a:t>整合性（简要）复述。</a:t>
            </a:r>
            <a:endParaRPr lang="zh-CN" altLang="en-US" sz="54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644525" y="469265"/>
            <a:ext cx="3834765" cy="84010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>
                <a:solidFill>
                  <a:srgbClr val="FF0000"/>
                </a:solidFill>
              </a:rPr>
              <a:t>复述的要求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44525" y="2021205"/>
            <a:ext cx="11387455" cy="2816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0">
                <a:solidFill>
                  <a:schemeClr val="bg1"/>
                </a:solidFill>
              </a:rPr>
              <a:t>   </a:t>
            </a:r>
            <a:r>
              <a:rPr lang="en-US" altLang="zh-CN" sz="6000" b="1">
                <a:solidFill>
                  <a:schemeClr val="bg1"/>
                </a:solidFill>
              </a:rPr>
              <a:t> </a:t>
            </a:r>
            <a:r>
              <a:rPr lang="zh-CN" altLang="en-US" sz="6000" b="1">
                <a:solidFill>
                  <a:schemeClr val="bg1"/>
                </a:solidFill>
              </a:rPr>
              <a:t>有的要求细致些，</a:t>
            </a:r>
            <a:endParaRPr lang="zh-CN" altLang="en-US" sz="6000" b="1">
              <a:solidFill>
                <a:schemeClr val="bg1"/>
              </a:solidFill>
            </a:endParaRPr>
          </a:p>
          <a:p>
            <a:r>
              <a:rPr lang="zh-CN" altLang="en-US" sz="6000" b="1">
                <a:solidFill>
                  <a:schemeClr val="bg1"/>
                </a:solidFill>
              </a:rPr>
              <a:t>    有的要求简洁些，</a:t>
            </a:r>
            <a:endParaRPr lang="zh-CN" altLang="en-US" sz="6000" b="1">
              <a:solidFill>
                <a:schemeClr val="bg1"/>
              </a:solidFill>
            </a:endParaRPr>
          </a:p>
          <a:p>
            <a:r>
              <a:rPr lang="zh-CN" altLang="en-US" sz="6000" b="1">
                <a:solidFill>
                  <a:schemeClr val="bg1"/>
                </a:solidFill>
              </a:rPr>
              <a:t>    这要看材料的重点多少而决定。</a:t>
            </a:r>
            <a:endParaRPr lang="zh-CN" altLang="en-US" sz="60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86130" y="598170"/>
            <a:ext cx="3997960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4800" b="1" dirty="0">
                <a:solidFill>
                  <a:srgbClr val="FF0000"/>
                </a:solidFill>
                <a:sym typeface="+mn-ea"/>
              </a:rPr>
              <a:t>复述的方法：</a:t>
            </a:r>
            <a:endParaRPr lang="zh-CN" altLang="en-US" sz="4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1070" y="2201545"/>
            <a:ext cx="10309860" cy="24549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60000"/>
              </a:lnSpc>
              <a:buNone/>
            </a:pP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(1)</a:t>
            </a:r>
            <a:r>
              <a:rPr lang="zh-CN" altLang="en-US" sz="4800" b="1" dirty="0">
                <a:solidFill>
                  <a:schemeClr val="bg1"/>
                </a:solidFill>
                <a:sym typeface="+mn-ea"/>
              </a:rPr>
              <a:t>仔细听、看；    </a:t>
            </a: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(2)</a:t>
            </a:r>
            <a:r>
              <a:rPr lang="zh-CN" altLang="en-US" sz="4800" b="1" dirty="0">
                <a:solidFill>
                  <a:schemeClr val="bg1"/>
                </a:solidFill>
                <a:sym typeface="+mn-ea"/>
              </a:rPr>
              <a:t>记忆关键词语；</a:t>
            </a:r>
            <a:endParaRPr lang="zh-CN" altLang="en-US" sz="4800" b="1" dirty="0">
              <a:solidFill>
                <a:schemeClr val="bg1"/>
              </a:solidFill>
              <a:sym typeface="+mn-ea"/>
            </a:endParaRPr>
          </a:p>
          <a:p>
            <a:pPr algn="l">
              <a:lnSpc>
                <a:spcPct val="160000"/>
              </a:lnSpc>
              <a:buNone/>
            </a:pP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(3)</a:t>
            </a:r>
            <a:r>
              <a:rPr lang="zh-CN" altLang="en-US" sz="4800" b="1" dirty="0">
                <a:solidFill>
                  <a:schemeClr val="bg1"/>
                </a:solidFill>
                <a:sym typeface="+mn-ea"/>
              </a:rPr>
              <a:t>编写提纲；        </a:t>
            </a:r>
            <a:r>
              <a:rPr lang="en-US" altLang="zh-CN" sz="4800" b="1" dirty="0">
                <a:solidFill>
                  <a:schemeClr val="bg1"/>
                </a:solidFill>
                <a:sym typeface="+mn-ea"/>
              </a:rPr>
              <a:t>(4)</a:t>
            </a:r>
            <a:r>
              <a:rPr lang="zh-CN" altLang="en-US" sz="4800" b="1" dirty="0">
                <a:solidFill>
                  <a:schemeClr val="bg1"/>
                </a:solidFill>
                <a:sym typeface="+mn-ea"/>
              </a:rPr>
              <a:t>尝试复述。</a:t>
            </a:r>
            <a:endParaRPr lang="zh-CN" altLang="en-US" sz="4800" b="1" dirty="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414020" y="1143635"/>
            <a:ext cx="11817350" cy="562546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鲁迅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先生在浙江绍兴县教书的时候，每天晚上总喜欢到一位朋友家去谈天，有时很晚才回家朋友家离学堂有好几里路，要经过一片坟地。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有一天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鲁迅先生和朋友谈得很晚才回家，这时已是半夜了鲁迅正快步走，忽然发现不远处有一个白影子蹲在坟墓旁，忽高忽低，一会儿大，一会儿小，真像人们传说的鬼。鲁迅不相信鬼和神，他大步走上前去，用又硬又重的皮鞋向白影子踢去，只听得白影子“哎哟”一声倒了下去鲁迅弯下腰，细细一看，原来并不是什么鬼，而是一个盗墓的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TextBox 3"/>
          <p:cNvSpPr txBox="1"/>
          <p:nvPr/>
        </p:nvSpPr>
        <p:spPr>
          <a:xfrm>
            <a:off x="3980180" y="234950"/>
            <a:ext cx="3344545" cy="92202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复述训练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8435" name="组合 27"/>
          <p:cNvGrpSpPr/>
          <p:nvPr/>
        </p:nvGrpSpPr>
        <p:grpSpPr>
          <a:xfrm>
            <a:off x="304800" y="102235"/>
            <a:ext cx="3217545" cy="910590"/>
            <a:chOff x="2747226" y="536188"/>
            <a:chExt cx="2458107" cy="604629"/>
          </a:xfrm>
        </p:grpSpPr>
        <p:sp>
          <p:nvSpPr>
            <p:cNvPr id="13" name="矩形: 圆角 28"/>
            <p:cNvSpPr/>
            <p:nvPr/>
          </p:nvSpPr>
          <p:spPr bwMode="auto">
            <a:xfrm rot="20527566">
              <a:off x="2747226" y="608967"/>
              <a:ext cx="564803" cy="471667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交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14" name="矩形: 圆角 29"/>
            <p:cNvSpPr/>
            <p:nvPr/>
          </p:nvSpPr>
          <p:spPr bwMode="auto">
            <a:xfrm rot="294411">
              <a:off x="3381870" y="632761"/>
              <a:ext cx="564803" cy="471666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际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15" name="矩形: 圆角 30"/>
            <p:cNvSpPr/>
            <p:nvPr/>
          </p:nvSpPr>
          <p:spPr bwMode="auto">
            <a:xfrm rot="1137149">
              <a:off x="4007404" y="536188"/>
              <a:ext cx="566321" cy="471667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16" name="矩形: 圆角 31"/>
            <p:cNvSpPr/>
            <p:nvPr/>
          </p:nvSpPr>
          <p:spPr bwMode="auto">
            <a:xfrm rot="20889647">
              <a:off x="4640530" y="669151"/>
              <a:ext cx="564803" cy="471666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例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1030" y="220980"/>
            <a:ext cx="11101070" cy="6664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600" b="1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       </a:t>
            </a:r>
            <a:r>
              <a:rPr lang="zh-CN" altLang="en-US" sz="6000" b="1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+mn-ea"/>
              </a:rPr>
              <a:t> 谁的狗聪明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b="1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      </a:t>
            </a:r>
            <a:r>
              <a:rPr lang="zh-CN" altLang="en-US" sz="36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有一天，一个医生、一个建筑师和一个律师在一个乡村俱乐部吃午饭。 他们的话题扯到各自的狗身上，想比一下谁的狗最聪明。 医生的狗从门外衔来一些骨头，在地上摆了一副人体骨骼图，医生 给了它一些饼干作为奖励。 建筑师的狗从外面衔来一些树枝，在地上搭了一个埃菲尔铁塔模型， 建筑师也给了它一些饼干作为奖励。 最后，律师的狗出场了，它与医生和建筑师的狗交谈了一番，那两 只狗便把饼干都给了它。律师解释说，他的狗现在是那两只狗的法律顾 问了。</a:t>
            </a:r>
            <a:endParaRPr lang="zh-CN" altLang="en-US" sz="3600" b="1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/>
        </p:nvSpPr>
        <p:spPr>
          <a:xfrm>
            <a:off x="401955" y="476885"/>
            <a:ext cx="3983355" cy="10236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复述示例</a:t>
            </a:r>
            <a:br>
              <a:rPr lang="zh-CN" altLang="en-US" sz="6000" b="1" dirty="0">
                <a:solidFill>
                  <a:srgbClr val="FF0000"/>
                </a:solidFill>
              </a:rPr>
            </a:b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6627" name="内容占位符 2"/>
          <p:cNvSpPr>
            <a:spLocks noGrp="1"/>
          </p:cNvSpPr>
          <p:nvPr/>
        </p:nvSpPr>
        <p:spPr>
          <a:xfrm>
            <a:off x="1156970" y="1666240"/>
            <a:ext cx="9877425" cy="446849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         一个医生、一个建筑师和一个律师想比一下谁的狗最聪明。医生的狗衔来一些骨头在地上摆了一幅人体骨骼图。建筑师的狗 衔来一些树枝在地上搭了一个艾菲尔铁塔的模型，医生和建筑师给了他们的狗一些饼干作为奖励。律师的狗与医生和建筑师的狗交谈了一番，两只狗便把饼干都给了它。律师说，他的狗现在是那两只狗的法律顾问了。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15875"/>
            <a:ext cx="12153265" cy="679450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98780" y="559118"/>
            <a:ext cx="82010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教材版本：人教版八年级上册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2391093" y="2021523"/>
            <a:ext cx="771683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录课单元：第五单元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3623945" y="3411855"/>
            <a:ext cx="66700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口语交际：复述与转述</a:t>
            </a:r>
            <a:endParaRPr lang="zh-CN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842000" y="5292090"/>
            <a:ext cx="4762500" cy="7683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4400" b="1" dirty="0">
                <a:latin typeface="Arial" panose="020B0604020202020204" pitchFamily="34" charset="0"/>
              </a:rPr>
              <a:t>执教教师：邓洪文</a:t>
            </a:r>
            <a:endParaRPr lang="zh-CN" altLang="zh-CN" sz="4400" b="1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821690" y="365125"/>
            <a:ext cx="4424680" cy="9867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>
                <a:solidFill>
                  <a:srgbClr val="FF0000"/>
                </a:solidFill>
              </a:rPr>
              <a:t>转述的定义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987425" y="4358640"/>
            <a:ext cx="10217150" cy="87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>
                <a:solidFill>
                  <a:schemeClr val="bg1"/>
                </a:solidFill>
              </a:rPr>
              <a:t>把</a:t>
            </a:r>
            <a:r>
              <a:rPr lang="zh-CN" altLang="en-US" sz="6000" b="1">
                <a:solidFill>
                  <a:srgbClr val="FF0000"/>
                </a:solidFill>
              </a:rPr>
              <a:t>别人说</a:t>
            </a:r>
            <a:r>
              <a:rPr lang="zh-CN" altLang="en-US" sz="6000" b="1">
                <a:solidFill>
                  <a:schemeClr val="bg1"/>
                </a:solidFill>
              </a:rPr>
              <a:t>的话</a:t>
            </a:r>
            <a:r>
              <a:rPr lang="zh-CN" altLang="en-US" sz="6000" b="1">
                <a:solidFill>
                  <a:srgbClr val="FF0000"/>
                </a:solidFill>
              </a:rPr>
              <a:t>说给另外的人</a:t>
            </a:r>
            <a:r>
              <a:rPr lang="zh-CN" altLang="en-US" sz="6000" b="1">
                <a:solidFill>
                  <a:schemeClr val="bg1"/>
                </a:solidFill>
              </a:rPr>
              <a:t>。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760" y="1691005"/>
            <a:ext cx="112064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4800" b="1" dirty="0">
                <a:solidFill>
                  <a:srgbClr val="FFFF00"/>
                </a:solidFill>
                <a:sym typeface="+mn-ea"/>
              </a:rPr>
              <a:t>在生活中，人们常常请人把话转告给别人，这就叫“捎话儿”，也叫“转述”。</a:t>
            </a:r>
            <a:endParaRPr lang="zh-CN" altLang="en-US" sz="4800" b="1" dirty="0">
              <a:solidFill>
                <a:srgbClr val="FFFF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706120" y="334645"/>
            <a:ext cx="4246880" cy="93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>
                <a:solidFill>
                  <a:srgbClr val="FF0000"/>
                </a:solidFill>
              </a:rPr>
              <a:t>训练要求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82295" y="1706880"/>
            <a:ext cx="11360785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第一，把书面语转换为口头语；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第二，突出重点，准确地体现原材料的中心和重点；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第三，条理清楚，反映各部分内容的内在联系，如果叙述一件事情，复述时一定要交代清楚时间、地点、人物、事情的起因、经过、结果等；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第四，语言力求准确。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第五：必要时可以加入个人想象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>
            <a:spLocks noGrp="1"/>
          </p:cNvSpPr>
          <p:nvPr/>
        </p:nvSpPr>
        <p:spPr>
          <a:xfrm>
            <a:off x="2169160" y="1936115"/>
            <a:ext cx="7214235" cy="218884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 dirty="0">
                <a:solidFill>
                  <a:srgbClr val="FFFF00"/>
                </a:solidFill>
              </a:rPr>
              <a:t>传话游戏</a:t>
            </a:r>
            <a:br>
              <a:rPr lang="zh-CN" altLang="en-US" sz="8800" dirty="0">
                <a:solidFill>
                  <a:srgbClr val="FFFF00"/>
                </a:solidFill>
              </a:rPr>
            </a:br>
            <a:endParaRPr lang="zh-CN" altLang="en-US" sz="8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/>
        </p:nvSpPr>
        <p:spPr>
          <a:xfrm>
            <a:off x="831850" y="477520"/>
            <a:ext cx="4358005" cy="993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转述的要求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8195" name="内容占位符 2"/>
          <p:cNvSpPr>
            <a:spLocks noGrp="1"/>
          </p:cNvSpPr>
          <p:nvPr/>
        </p:nvSpPr>
        <p:spPr>
          <a:xfrm>
            <a:off x="1057910" y="1893570"/>
            <a:ext cx="10587990" cy="370776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</a:rPr>
              <a:t>准确、完整，</a:t>
            </a:r>
            <a:r>
              <a:rPr lang="zh-CN" altLang="en-US" sz="6000" b="1" dirty="0">
                <a:solidFill>
                  <a:srgbClr val="FFFF00"/>
                </a:solidFill>
              </a:rPr>
              <a:t>不改变事实</a:t>
            </a:r>
            <a:r>
              <a:rPr lang="zh-CN" altLang="en-US" sz="6000" b="1" dirty="0">
                <a:solidFill>
                  <a:schemeClr val="bg1"/>
                </a:solidFill>
              </a:rPr>
              <a:t>，把握重点，</a:t>
            </a:r>
            <a:r>
              <a:rPr lang="zh-CN" altLang="en-US" sz="6000" b="1" dirty="0">
                <a:solidFill>
                  <a:srgbClr val="FFFF00"/>
                </a:solidFill>
              </a:rPr>
              <a:t>不遗漏要点</a:t>
            </a:r>
            <a:r>
              <a:rPr lang="zh-CN" altLang="en-US" sz="6000" b="1" dirty="0">
                <a:solidFill>
                  <a:schemeClr val="bg1"/>
                </a:solidFill>
              </a:rPr>
              <a:t>，并要求根据转述的对象，</a:t>
            </a:r>
            <a:r>
              <a:rPr lang="zh-CN" altLang="en-US" sz="6000" b="1" dirty="0">
                <a:solidFill>
                  <a:srgbClr val="FFFF00"/>
                </a:solidFill>
              </a:rPr>
              <a:t>改变人称</a:t>
            </a:r>
            <a:r>
              <a:rPr lang="zh-CN" altLang="en-US" sz="6000" b="1" dirty="0">
                <a:solidFill>
                  <a:schemeClr val="bg1"/>
                </a:solidFill>
              </a:rPr>
              <a:t>、时间、空间等。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6780" y="427355"/>
            <a:ext cx="10725785" cy="40309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buNone/>
            </a:pPr>
            <a:r>
              <a:rPr lang="en-US" altLang="zh-CN" sz="4800" b="1" dirty="0">
                <a:solidFill>
                  <a:srgbClr val="FFFF00"/>
                </a:solidFill>
                <a:effectLst/>
                <a:sym typeface="+mn-ea"/>
              </a:rPr>
              <a:t>2</a:t>
            </a:r>
            <a:r>
              <a:rPr lang="zh-CN" altLang="en-US" sz="4800" b="1" dirty="0">
                <a:solidFill>
                  <a:srgbClr val="FFFF00"/>
                </a:solidFill>
                <a:effectLst/>
                <a:sym typeface="+mn-ea"/>
              </a:rPr>
              <a:t>、转述应注意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：</a:t>
            </a:r>
            <a:endParaRPr lang="zh-CN" altLang="en-US" sz="4000" b="1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       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①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转述别人的话，首先要听清，记准人家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		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的话，别弄错；</a:t>
            </a:r>
            <a:endParaRPr lang="zh-CN" altLang="en-US" sz="4000" b="1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        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②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转述的时候，要把原话说清楚，说明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			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白，不然就会耽误事。</a:t>
            </a:r>
            <a:endParaRPr lang="zh-CN" altLang="en-US" sz="4000" b="1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</a:t>
            </a:r>
            <a:r>
              <a:rPr lang="en-US" altLang="zh-CN" sz="4800" b="1" dirty="0">
                <a:solidFill>
                  <a:srgbClr val="FFFF00"/>
                </a:solidFill>
                <a:effectLst/>
                <a:sym typeface="+mn-ea"/>
              </a:rPr>
              <a:t> </a:t>
            </a:r>
            <a:endParaRPr lang="zh-CN" altLang="en-US" sz="4000" b="1" dirty="0">
              <a:solidFill>
                <a:schemeClr val="bg1"/>
              </a:solidFill>
              <a:effectLst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4565" y="673735"/>
            <a:ext cx="10725785" cy="26765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buNone/>
            </a:pPr>
            <a:r>
              <a:rPr lang="en-US" altLang="zh-CN" sz="4800" b="1" dirty="0">
                <a:solidFill>
                  <a:srgbClr val="FFFF00"/>
                </a:solidFill>
                <a:effectLst/>
                <a:sym typeface="+mn-ea"/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</a:t>
            </a:r>
            <a:r>
              <a:rPr lang="en-US" altLang="zh-CN" sz="4800" b="1" dirty="0">
                <a:solidFill>
                  <a:srgbClr val="FFFF00"/>
                </a:solidFill>
                <a:effectLst/>
                <a:sym typeface="+mn-ea"/>
              </a:rPr>
              <a:t>3</a:t>
            </a:r>
            <a:r>
              <a:rPr lang="zh-CN" altLang="en-US" sz="4800" b="1" dirty="0">
                <a:solidFill>
                  <a:srgbClr val="FFFF00"/>
                </a:solidFill>
                <a:effectLst/>
                <a:sym typeface="+mn-ea"/>
              </a:rPr>
              <a:t>、转述的要领：听清楚，说明白。</a:t>
            </a:r>
            <a:endParaRPr lang="zh-CN" altLang="en-US" sz="4800" b="1" dirty="0">
              <a:solidFill>
                <a:srgbClr val="FFFF00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      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①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清楚、准确、完整；</a:t>
            </a:r>
            <a:endParaRPr lang="zh-CN" altLang="en-US" sz="4000" b="1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      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②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要合理变换人称；</a:t>
            </a:r>
            <a:endParaRPr lang="zh-CN" altLang="en-US" sz="4000" b="1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        </a:t>
            </a:r>
            <a:r>
              <a:rPr lang="en-US" altLang="zh-CN" sz="4000" b="1" dirty="0">
                <a:solidFill>
                  <a:schemeClr val="bg1"/>
                </a:solidFill>
                <a:effectLst/>
                <a:sym typeface="+mn-ea"/>
              </a:rPr>
              <a:t>③</a:t>
            </a:r>
            <a:r>
              <a:rPr lang="zh-CN" altLang="en-US" sz="4000" b="1" dirty="0">
                <a:solidFill>
                  <a:schemeClr val="bg1"/>
                </a:solidFill>
                <a:effectLst/>
                <a:sym typeface="+mn-ea"/>
              </a:rPr>
              <a:t>要客观真实，不能主观随意。</a:t>
            </a:r>
            <a:endParaRPr lang="zh-CN" altLang="en-US" sz="4000" b="1" dirty="0">
              <a:solidFill>
                <a:schemeClr val="bg1"/>
              </a:solidFill>
              <a:effectLst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/>
        </p:nvSpPr>
        <p:spPr>
          <a:xfrm>
            <a:off x="256540" y="356870"/>
            <a:ext cx="6377305" cy="8655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复述与转述的区别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121920" y="1222375"/>
            <a:ext cx="11947525" cy="5876925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复述重在“复”，转述重在“转”；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/>
        </p:nvSpPr>
        <p:spPr>
          <a:xfrm>
            <a:off x="256540" y="356870"/>
            <a:ext cx="6377305" cy="8655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复述与转述的区别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121920" y="1222375"/>
            <a:ext cx="11947525" cy="5876925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复述重在“复”，转述重在“转”；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复述重在“保值”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保持原汁原味但又不是简单的复制粘贴，转述重在“保真”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重在真实、准确地传递信息；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/>
        </p:nvSpPr>
        <p:spPr>
          <a:xfrm>
            <a:off x="256540" y="356870"/>
            <a:ext cx="6377305" cy="8655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复述与转述的区别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121920" y="1222375"/>
            <a:ext cx="11947525" cy="5876925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复述重在“复”，转述重在“转”；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复述重在“保值”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保持原汁原味但又不是简单的复制粘贴，转述重在“保真”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重在真实、准确地传递信息；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复述重在知识的巩固和运用，转述重在学会与人沟通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换句话说，复述重在能力，转述也涉及个人品质；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/>
        </p:nvSpPr>
        <p:spPr>
          <a:xfrm>
            <a:off x="256540" y="356870"/>
            <a:ext cx="6377305" cy="86550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复述与转述的区别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555" name="文本占位符 23554"/>
          <p:cNvSpPr>
            <a:spLocks noGrp="1"/>
          </p:cNvSpPr>
          <p:nvPr/>
        </p:nvSpPr>
        <p:spPr>
          <a:xfrm>
            <a:off x="121920" y="1222375"/>
            <a:ext cx="11947525" cy="5876925"/>
          </a:xfrm>
          <a:prstGeom prst="rect">
            <a:avLst/>
          </a:prstGeom>
          <a:noFill/>
          <a:ln w="9525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复述重在“复”，转述重在“转”；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复述重在“保值”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保持原汁原味但又不是简单的复制粘贴，转述重在“保真”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重在真实、准确地传递信息；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复述重在知识的巩固和运用，转述重在学会与人沟通</a:t>
            </a:r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换句话说，复述重在能力，转述也涉及个人品质；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>
              <a:buNone/>
            </a:pP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复述可以创新，转述只能遵循原意。</a:t>
            </a:r>
            <a:endParaRPr lang="zh-CN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文本占位符 18434"/>
          <p:cNvSpPr>
            <a:spLocks noGrp="1"/>
          </p:cNvSpPr>
          <p:nvPr/>
        </p:nvSpPr>
        <p:spPr>
          <a:xfrm>
            <a:off x="421005" y="1481455"/>
            <a:ext cx="11087735" cy="6092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altLang="zh-CN" sz="4400" b="1" dirty="0"/>
              <a:t>         </a:t>
            </a:r>
            <a:r>
              <a:rPr lang="zh-CN" altLang="en-US" sz="4400" b="1" dirty="0">
                <a:solidFill>
                  <a:schemeClr val="bg1"/>
                </a:solidFill>
              </a:rPr>
              <a:t>（一）如果你的班主任张老师的姐姐和你住在同一个小区，今天张阿姨有急事回南京了，让你给张老师捎个口信，让张老师下午四点去幼儿园帮忙接她的女儿慧慧。你到达学校后该怎样和张老师说呢？字数不能超过</a:t>
            </a:r>
            <a:r>
              <a:rPr lang="en-US" altLang="zh-CN" sz="4400" b="1" dirty="0">
                <a:solidFill>
                  <a:schemeClr val="bg1"/>
                </a:solidFill>
              </a:rPr>
              <a:t>35</a:t>
            </a:r>
            <a:r>
              <a:rPr lang="zh-CN" altLang="en-US" sz="4400" b="1" dirty="0">
                <a:solidFill>
                  <a:schemeClr val="bg1"/>
                </a:solidFill>
              </a:rPr>
              <a:t>个。  </a:t>
            </a:r>
            <a:endParaRPr lang="zh-CN" altLang="en-US" sz="44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4400" b="1" dirty="0"/>
              <a:t>          </a:t>
            </a:r>
            <a:endParaRPr lang="zh-CN" altLang="en-US" sz="4400" b="1" dirty="0"/>
          </a:p>
          <a:p>
            <a:pPr>
              <a:lnSpc>
                <a:spcPct val="90000"/>
              </a:lnSpc>
              <a:buNone/>
            </a:pPr>
            <a:endParaRPr lang="zh-CN" altLang="en-US" sz="4400" b="1" dirty="0">
              <a:solidFill>
                <a:srgbClr val="00B0F0"/>
              </a:solidFill>
            </a:endParaRPr>
          </a:p>
        </p:txBody>
      </p:sp>
      <p:sp>
        <p:nvSpPr>
          <p:cNvPr id="30722" name="标题 1"/>
          <p:cNvSpPr>
            <a:spLocks noGrp="1"/>
          </p:cNvSpPr>
          <p:nvPr/>
        </p:nvSpPr>
        <p:spPr>
          <a:xfrm>
            <a:off x="142875" y="530860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文本占位符 18434"/>
          <p:cNvSpPr>
            <a:spLocks noGrp="1"/>
          </p:cNvSpPr>
          <p:nvPr/>
        </p:nvSpPr>
        <p:spPr>
          <a:xfrm>
            <a:off x="551815" y="1144270"/>
            <a:ext cx="11087735" cy="6092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altLang="zh-CN" sz="4000" b="1" dirty="0"/>
              <a:t>         </a:t>
            </a:r>
            <a:r>
              <a:rPr lang="zh-CN" altLang="en-US" sz="4000" b="1" dirty="0">
                <a:solidFill>
                  <a:schemeClr val="bg1"/>
                </a:solidFill>
              </a:rPr>
              <a:t>（一）如果你的班主任张老师的姐姐和你住在同一个小区，今天张阿姨有急事回南京了，让你给张老师捎个口信，让张老师下午四点去幼儿园帮忙接她的女儿慧慧。你到达学校后该怎样和张老师说呢？字数不能超过</a:t>
            </a:r>
            <a:r>
              <a:rPr lang="en-US" altLang="zh-CN" sz="4000" b="1" dirty="0">
                <a:solidFill>
                  <a:schemeClr val="bg1"/>
                </a:solidFill>
              </a:rPr>
              <a:t>35</a:t>
            </a:r>
            <a:r>
              <a:rPr lang="zh-CN" altLang="en-US" sz="4000" b="1" dirty="0">
                <a:solidFill>
                  <a:schemeClr val="bg1"/>
                </a:solidFill>
              </a:rPr>
              <a:t>个。  </a:t>
            </a:r>
            <a:endParaRPr lang="zh-CN" altLang="en-US" sz="4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4000" b="1" dirty="0"/>
              <a:t>          </a:t>
            </a:r>
            <a:endParaRPr lang="zh-CN" altLang="en-US" sz="40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示例：</a:t>
            </a:r>
            <a:r>
              <a:rPr lang="zh-CN" altLang="en-US" sz="4000" b="1" dirty="0">
                <a:solidFill>
                  <a:srgbClr val="00B0F0"/>
                </a:solidFill>
              </a:rPr>
              <a:t>张老师，您姐姐让我给您捎个口信，她有急事回南京了，让您下午四点去幼儿园接慧慧。</a:t>
            </a:r>
            <a:endParaRPr lang="zh-CN" altLang="en-US" sz="4000" b="1" dirty="0">
              <a:solidFill>
                <a:srgbClr val="00B0F0"/>
              </a:solidFill>
            </a:endParaRPr>
          </a:p>
        </p:txBody>
      </p:sp>
      <p:sp>
        <p:nvSpPr>
          <p:cNvPr id="30722" name="标题 1"/>
          <p:cNvSpPr>
            <a:spLocks noGrp="1"/>
          </p:cNvSpPr>
          <p:nvPr/>
        </p:nvSpPr>
        <p:spPr>
          <a:xfrm>
            <a:off x="142875" y="193675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charRg st="11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567690" y="1826895"/>
            <a:ext cx="10786110" cy="4349750"/>
          </a:xfrm>
          <a:noFill/>
          <a:ln>
            <a:noFill/>
          </a:ln>
        </p:spPr>
        <p:txBody>
          <a:bodyPr lIns="91440" tIns="45720" rIns="91440" bIns="45720"/>
          <a:p>
            <a:r>
              <a:rPr lang="zh-CN" altLang="en-US" sz="4400" b="1" dirty="0"/>
              <a:t>校运动会上，好友王亮在百米冲刺时扭伤了脚。你把王亮送到医务室进行了医治，校医建议王亮回家休养两天。请你以王亮同学的身份给王亮爸爸打电话，说明情况并转告校医的建议。</a:t>
            </a:r>
            <a:r>
              <a:rPr lang="en-US" altLang="zh-CN" sz="4400" b="1" dirty="0"/>
              <a:t>(</a:t>
            </a:r>
            <a:r>
              <a:rPr lang="zh-CN" altLang="en-US" sz="4400" b="1" dirty="0">
                <a:solidFill>
                  <a:srgbClr val="FFFF00"/>
                </a:solidFill>
              </a:rPr>
              <a:t>不超过</a:t>
            </a:r>
            <a:r>
              <a:rPr lang="en-US" altLang="zh-CN" sz="4400" b="1" dirty="0">
                <a:solidFill>
                  <a:srgbClr val="FFFF00"/>
                </a:solidFill>
              </a:rPr>
              <a:t>50</a:t>
            </a:r>
            <a:r>
              <a:rPr lang="zh-CN" altLang="en-US" sz="4400" b="1" dirty="0">
                <a:solidFill>
                  <a:srgbClr val="FFFF00"/>
                </a:solidFill>
              </a:rPr>
              <a:t>字</a:t>
            </a:r>
            <a:r>
              <a:rPr lang="en-US" altLang="zh-CN" sz="4400" b="1" dirty="0"/>
              <a:t>)</a:t>
            </a:r>
            <a:endParaRPr lang="zh-CN" altLang="en-US" sz="4400" b="1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42875" y="530860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>
            <a:spLocks noGrp="1"/>
          </p:cNvSpPr>
          <p:nvPr/>
        </p:nvSpPr>
        <p:spPr>
          <a:xfrm>
            <a:off x="700405" y="603250"/>
            <a:ext cx="3079115" cy="868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solidFill>
                  <a:srgbClr val="FF0000"/>
                </a:solidFill>
              </a:rPr>
              <a:t>规则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701040" y="1604645"/>
            <a:ext cx="10385425" cy="252666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</a:rPr>
              <a:t>8</a:t>
            </a:r>
            <a:r>
              <a:rPr lang="zh-CN" altLang="en-US" sz="4400" b="1" dirty="0">
                <a:solidFill>
                  <a:schemeClr val="bg1"/>
                </a:solidFill>
              </a:rPr>
              <a:t>人左右一组的</a:t>
            </a:r>
            <a:r>
              <a:rPr lang="zh-CN" altLang="en-US" sz="4400" b="1" dirty="0">
                <a:solidFill>
                  <a:schemeClr val="bg1"/>
                </a:solidFill>
                <a:sym typeface="+mn-ea"/>
              </a:rPr>
              <a:t>。</a:t>
            </a:r>
            <a:endParaRPr lang="zh-CN" altLang="en-US" sz="4400" b="1" dirty="0">
              <a:solidFill>
                <a:schemeClr val="bg1"/>
              </a:solidFill>
              <a:sym typeface="+mn-ea"/>
            </a:endParaRPr>
          </a:p>
          <a:p>
            <a:r>
              <a:rPr lang="zh-CN" altLang="en-US" sz="4400" b="1" dirty="0">
                <a:solidFill>
                  <a:schemeClr val="bg1"/>
                </a:solidFill>
              </a:rPr>
              <a:t>第一位同学把看到的内容告诉第二位同学，依次类推，直到最后一位同学。</a:t>
            </a:r>
            <a:endParaRPr lang="en-US" altLang="zh-CN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/>
        </p:nvSpPr>
        <p:spPr>
          <a:xfrm>
            <a:off x="142875" y="530860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63245" y="1974850"/>
            <a:ext cx="11066145" cy="421957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叔叔，您好！我是王亮的同学。王亮在运动会体育比赛中扭伤了脚，校医建议他回家休养两天，请您过来接他好吗？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142875" y="1524635"/>
            <a:ext cx="11951970" cy="4886960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叔叔，您好！我是王亮的同学。王亮在运动会体育比赛中扭伤了脚，校医建议他回家休养两天，请您过来接他好吗？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42875" y="530860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/>
        </p:nvSpPr>
        <p:spPr>
          <a:xfrm>
            <a:off x="142875" y="1524635"/>
            <a:ext cx="11951970" cy="4886960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叔叔，您好！我是王亮的同学。王亮在运动会体育比赛中扭伤了脚，校医建议他回家休养两天，请您过来接他好吗？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点拨：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要抓住转述的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两个要点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一是转述的对象“王亮爸爸”，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二是转述的内容“说明情况并转告校医的建议”。）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42875" y="530860"/>
            <a:ext cx="4535805" cy="9505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转述示例</a:t>
            </a:r>
            <a:br>
              <a:rPr lang="zh-CN" altLang="en-US" sz="6000" dirty="0">
                <a:solidFill>
                  <a:srgbClr val="FF0000"/>
                </a:solidFill>
              </a:rPr>
            </a:b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/>
        </p:nvSpPr>
        <p:spPr>
          <a:xfrm>
            <a:off x="286385" y="288290"/>
            <a:ext cx="5066030" cy="103949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链接中考</a:t>
            </a:r>
            <a:r>
              <a:rPr lang="zh-CN" altLang="en-US" sz="6000" dirty="0">
                <a:solidFill>
                  <a:srgbClr val="FF0000"/>
                </a:solidFill>
              </a:rPr>
              <a:t> 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20483" name="文本占位符 20482"/>
          <p:cNvSpPr>
            <a:spLocks noGrp="1"/>
          </p:cNvSpPr>
          <p:nvPr/>
        </p:nvSpPr>
        <p:spPr>
          <a:xfrm>
            <a:off x="61595" y="1327785"/>
            <a:ext cx="12068175" cy="56362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000" b="1" dirty="0">
                <a:solidFill>
                  <a:schemeClr val="bg1"/>
                </a:solidFill>
              </a:rPr>
              <a:t>          </a:t>
            </a:r>
            <a:r>
              <a:rPr lang="zh-CN" altLang="en-US" sz="4000" b="1" dirty="0">
                <a:solidFill>
                  <a:schemeClr val="bg1"/>
                </a:solidFill>
              </a:rPr>
              <a:t>邻居王大爷想去一趟上海，假设你已帮他买好了高铁车票，准备把车票交给王大爷。请根据车票，告诉王大爷主要的乘车信息，并提醒他带好身份证，提前半小时到达高铁车站。请你写出这段话，</a:t>
            </a:r>
            <a:r>
              <a:rPr lang="en-US" altLang="zh-CN" sz="4000" b="1" dirty="0">
                <a:solidFill>
                  <a:schemeClr val="bg1"/>
                </a:solidFill>
              </a:rPr>
              <a:t>100</a:t>
            </a:r>
            <a:r>
              <a:rPr lang="zh-CN" altLang="en-US" sz="4000" b="1" dirty="0">
                <a:solidFill>
                  <a:schemeClr val="bg1"/>
                </a:solidFill>
              </a:rPr>
              <a:t>字左右。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/>
        </p:nvSpPr>
        <p:spPr>
          <a:xfrm>
            <a:off x="457835" y="360045"/>
            <a:ext cx="4718050" cy="9537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布置作业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2531" name="文本占位符 22530"/>
          <p:cNvSpPr>
            <a:spLocks noGrp="1"/>
          </p:cNvSpPr>
          <p:nvPr/>
        </p:nvSpPr>
        <p:spPr>
          <a:xfrm>
            <a:off x="783590" y="1654175"/>
            <a:ext cx="10754995" cy="40030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400" b="1" dirty="0">
                <a:solidFill>
                  <a:schemeClr val="bg1"/>
                </a:solidFill>
              </a:rPr>
              <a:t>          1</a:t>
            </a:r>
            <a:r>
              <a:rPr lang="zh-CN" altLang="en-US" sz="4400" b="1" dirty="0">
                <a:solidFill>
                  <a:schemeClr val="bg1"/>
                </a:solidFill>
              </a:rPr>
              <a:t>、看一部电影或读一部小说，然后复述故事梗概（在班上交流）。</a:t>
            </a:r>
            <a:endParaRPr lang="zh-CN" altLang="en-US" sz="4400" b="1" dirty="0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buNone/>
            </a:pPr>
            <a:endParaRPr lang="zh-CN" altLang="en-US" sz="4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zh-CN" altLang="en-US" sz="4400" b="1" dirty="0">
                <a:solidFill>
                  <a:schemeClr val="bg1"/>
                </a:solidFill>
              </a:rPr>
              <a:t>          </a:t>
            </a:r>
            <a:r>
              <a:rPr lang="en-US" altLang="zh-CN" sz="4400" b="1" dirty="0">
                <a:solidFill>
                  <a:schemeClr val="bg1"/>
                </a:solidFill>
              </a:rPr>
              <a:t>2</a:t>
            </a:r>
            <a:r>
              <a:rPr lang="zh-CN" altLang="en-US" sz="4400" b="1" dirty="0">
                <a:solidFill>
                  <a:schemeClr val="bg1"/>
                </a:solidFill>
              </a:rPr>
              <a:t>、把今天口语交际课的内容转述给家长，把爸爸妈妈对你的评价，明天上课时转述给老师。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15875"/>
            <a:ext cx="12153265" cy="6794500"/>
          </a:xfrm>
          <a:prstGeom prst="rect">
            <a:avLst/>
          </a:prstGeom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2574925" y="2946400"/>
            <a:ext cx="7616825" cy="92868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b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2018</a:t>
            </a: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</a:t>
            </a: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</a:t>
            </a:r>
            <a:endParaRPr kumimoji="0" lang="zh-CN" altLang="en-US" sz="5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>
            <a:spLocks noGrp="1"/>
          </p:cNvSpPr>
          <p:nvPr/>
        </p:nvSpPr>
        <p:spPr>
          <a:xfrm>
            <a:off x="847090" y="466090"/>
            <a:ext cx="3825875" cy="995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传声游戏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23555" name="内容占位符 2"/>
          <p:cNvSpPr>
            <a:spLocks noGrp="1"/>
          </p:cNvSpPr>
          <p:nvPr/>
        </p:nvSpPr>
        <p:spPr>
          <a:xfrm>
            <a:off x="1865630" y="1891030"/>
            <a:ext cx="9452610" cy="260540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000" b="1" dirty="0">
                <a:solidFill>
                  <a:schemeClr val="bg1"/>
                </a:solidFill>
              </a:rPr>
              <a:t>老虎在山上，老鼠在山下；老虎吓老鼠，老鼠躲老虎。</a:t>
            </a:r>
            <a:endParaRPr lang="zh-CN" alt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内容占位符 2"/>
          <p:cNvSpPr>
            <a:spLocks noGrp="1"/>
          </p:cNvSpPr>
          <p:nvPr/>
        </p:nvSpPr>
        <p:spPr>
          <a:xfrm>
            <a:off x="892175" y="1585595"/>
            <a:ext cx="10627995" cy="181483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5400" b="1" dirty="0">
                <a:solidFill>
                  <a:schemeClr val="bg1"/>
                </a:solidFill>
              </a:rPr>
              <a:t>是你吃错药，不是我吃错药，</a:t>
            </a:r>
            <a:endParaRPr lang="zh-CN" alt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5400" b="1" dirty="0">
                <a:solidFill>
                  <a:schemeClr val="bg1"/>
                </a:solidFill>
              </a:rPr>
              <a:t>就是要你吃错药，你一定会吃错药。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847090" y="466090"/>
            <a:ext cx="3825875" cy="995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传声游戏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内容占位符 2"/>
          <p:cNvSpPr>
            <a:spLocks noGrp="1"/>
          </p:cNvSpPr>
          <p:nvPr/>
        </p:nvSpPr>
        <p:spPr>
          <a:xfrm>
            <a:off x="892175" y="1619250"/>
            <a:ext cx="10334625" cy="506857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4800" b="1" dirty="0">
                <a:solidFill>
                  <a:schemeClr val="bg1"/>
                </a:solidFill>
              </a:rPr>
              <a:t>你去通知晓明，让他去行政楼一楼找陈老师，通知她星期二去校本部开会，校车12点半开,顺便问问刘老师王老师的口杯在哪里，装好水，把它拿到教学楼502。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847090" y="466090"/>
            <a:ext cx="3825875" cy="995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rgbClr val="FF0000"/>
                </a:solidFill>
              </a:rPr>
              <a:t>传声游戏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8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3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2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70180"/>
            <a:ext cx="12179300" cy="651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标题 1"/>
          <p:cNvSpPr txBox="1"/>
          <p:nvPr/>
        </p:nvSpPr>
        <p:spPr>
          <a:xfrm>
            <a:off x="1203960" y="1873250"/>
            <a:ext cx="9364980" cy="103695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algn="ctr"/>
            <a:r>
              <a:rPr lang="zh-CN" altLang="en-US" sz="6600" b="1" dirty="0">
                <a:latin typeface="黑体" panose="02010609060101010101" pitchFamily="49" charset="-122"/>
                <a:ea typeface="黑体" panose="02010609060101010101" pitchFamily="49" charset="-122"/>
              </a:rPr>
              <a:t>口语交际  复述与转述</a:t>
            </a:r>
            <a:endParaRPr lang="zh-CN" altLang="en-US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73151" y="3045884"/>
            <a:ext cx="922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402167" y="1358900"/>
            <a:ext cx="11449051" cy="5079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了解复述与转述的含义和重要性，掌握复述与转述的基本技能。</a:t>
            </a:r>
            <a:endParaRPr lang="zh-CN" altLang="en-US" sz="3735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能根据环境要求对几种常见的文体进行复述或转述，培养参与者的记忆、理解和语言表达能力，激发想象力和联想力。</a:t>
            </a:r>
            <a:endParaRPr lang="zh-CN" altLang="en-US" sz="3735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en-US" sz="3735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养成诚恳倾听的好习惯，做到在流畅自如的表达中获得自信，提高参与者的文化素养和审美情趣。</a:t>
            </a:r>
            <a:endParaRPr lang="zh-CN" altLang="en-US" sz="3735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3" name="组合 27"/>
          <p:cNvGrpSpPr/>
          <p:nvPr/>
        </p:nvGrpSpPr>
        <p:grpSpPr>
          <a:xfrm>
            <a:off x="401743" y="29845"/>
            <a:ext cx="4318847" cy="1329267"/>
            <a:chOff x="2747226" y="536188"/>
            <a:chExt cx="2458107" cy="604629"/>
          </a:xfrm>
        </p:grpSpPr>
        <p:sp>
          <p:nvSpPr>
            <p:cNvPr id="7" name="矩形: 圆角 28"/>
            <p:cNvSpPr/>
            <p:nvPr/>
          </p:nvSpPr>
          <p:spPr bwMode="auto">
            <a:xfrm rot="20527566">
              <a:off x="2747226" y="608967"/>
              <a:ext cx="564803" cy="471666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目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8" name="矩形: 圆角 29"/>
            <p:cNvSpPr/>
            <p:nvPr/>
          </p:nvSpPr>
          <p:spPr bwMode="auto">
            <a:xfrm rot="294411">
              <a:off x="3381870" y="632760"/>
              <a:ext cx="564803" cy="471667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标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9" name="矩形: 圆角 30"/>
            <p:cNvSpPr/>
            <p:nvPr/>
          </p:nvSpPr>
          <p:spPr bwMode="auto">
            <a:xfrm rot="1137149">
              <a:off x="4007404" y="536188"/>
              <a:ext cx="566321" cy="471666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导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10" name="矩形: 圆角 31"/>
            <p:cNvSpPr/>
            <p:nvPr/>
          </p:nvSpPr>
          <p:spPr bwMode="auto">
            <a:xfrm rot="20889647">
              <a:off x="4640530" y="669150"/>
              <a:ext cx="564803" cy="471667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66CCFF">
                  <a:alpha val="18824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航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35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charRg st="35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94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charRg st="94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428625" y="1857375"/>
            <a:ext cx="10920730" cy="2730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复述，是对现成语言材料的重述，是培养和提高系统、连贯的口述和笔述能力的有效方式。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矩形 2"/>
          <p:cNvSpPr/>
          <p:nvPr/>
        </p:nvSpPr>
        <p:spPr>
          <a:xfrm>
            <a:off x="880745" y="494665"/>
            <a:ext cx="2056765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复 述</a:t>
            </a:r>
            <a:endParaRPr lang="zh-CN" altLang="en-US" sz="4400" b="1" dirty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003300" y="416560"/>
            <a:ext cx="2093595" cy="104902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rgbClr val="FF0000"/>
                </a:solidFill>
                <a:effectLst/>
              </a:rPr>
              <a:t>复述</a:t>
            </a:r>
            <a:endParaRPr lang="zh-CN" altLang="en-US" sz="5400" b="1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charRg st="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3692"/>
</p:tagLst>
</file>

<file path=ppt/tags/tag10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1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2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3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7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19.xml><?xml version="1.0" encoding="utf-8"?>
<p:tagLst xmlns:p="http://schemas.openxmlformats.org/presentationml/2006/main">
  <p:tag name="KSO_WM_TEMPLATE_CATEGORY" val="basetag"/>
  <p:tag name="KSO_WM_TEMPLATE_INDEX" val="20163692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3692"/>
</p:tagLst>
</file>

<file path=ppt/tags/tag20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1.xml><?xml version="1.0" encoding="utf-8"?>
<p:tagLst xmlns:p="http://schemas.openxmlformats.org/presentationml/2006/main">
  <p:tag name="KSO_WM_TEMPLATE_CATEGORY" val="basetag"/>
  <p:tag name="KSO_WM_TEMPLATE_INDEX" val="20163692"/>
</p:tagLst>
</file>

<file path=ppt/tags/tag22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3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7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2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3.xml><?xml version="1.0" encoding="utf-8"?>
<p:tagLst xmlns:p="http://schemas.openxmlformats.org/presentationml/2006/main">
  <p:tag name="KSO_WM_TEMPLATE_CATEGORY" val="basetag"/>
  <p:tag name="KSO_WM_TEMPLATE_INDEX" val="20163692"/>
  <p:tag name="KSO_WM_TAG_VERSION" val="1.0"/>
  <p:tag name="KSO_WM_TEMPLATE_THUMBS_INDEX" val="1、6、7、8、10、11、16、17、20、22、23、24、27、32、34、35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31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32.xml><?xml version="1.0" encoding="utf-8"?>
<p:tagLst xmlns:p="http://schemas.openxmlformats.org/presentationml/2006/main">
  <p:tag name="KSO_WM_TEMPLATE_CATEGORY" val="basetag"/>
  <p:tag name="KSO_WM_TEMPLATE_INDEX" val="20163692"/>
</p:tagLst>
</file>

<file path=ppt/tags/tag4.xml><?xml version="1.0" encoding="utf-8"?>
<p:tagLst xmlns:p="http://schemas.openxmlformats.org/presentationml/2006/main">
  <p:tag name="KSO_WM_TEMPLATE_CATEGORY" val="basetag"/>
  <p:tag name="KSO_WM_TEMPLATE_INDEX" val="20163692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6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7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8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ags/tag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69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2870</Words>
  <Application>WPS 演示</Application>
  <PresentationFormat>宽屏</PresentationFormat>
  <Paragraphs>194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Impact</vt:lpstr>
      <vt:lpstr>GeikaiSuikou</vt:lpstr>
      <vt:lpstr>张海山锐谐体2.0-授权联系：Samtype@QQ.com</vt:lpstr>
      <vt:lpstr>黑体</vt:lpstr>
      <vt:lpstr>Calibri</vt:lpstr>
      <vt:lpstr>微软雅黑</vt:lpstr>
      <vt:lpstr>Arial Unicode MS</vt:lpstr>
      <vt:lpstr>MS UI Gothic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柳州市第八中学录制  2018年12月4日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 จุ๊บ</cp:lastModifiedBy>
  <cp:revision>33</cp:revision>
  <dcterms:created xsi:type="dcterms:W3CDTF">2018-12-03T11:50:00Z</dcterms:created>
  <dcterms:modified xsi:type="dcterms:W3CDTF">2018-12-07T00:02:29Z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