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mp3" ContentType="audio/mp3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583" r:id="rId3"/>
    <p:sldId id="317" r:id="rId4"/>
    <p:sldId id="325" r:id="rId6"/>
    <p:sldId id="293" r:id="rId7"/>
    <p:sldId id="328" r:id="rId8"/>
    <p:sldId id="500" r:id="rId9"/>
    <p:sldId id="344" r:id="rId10"/>
    <p:sldId id="499" r:id="rId11"/>
    <p:sldId id="289" r:id="rId12"/>
    <p:sldId id="501" r:id="rId13"/>
    <p:sldId id="345" r:id="rId14"/>
    <p:sldId id="346" r:id="rId15"/>
    <p:sldId id="507" r:id="rId16"/>
    <p:sldId id="518" r:id="rId17"/>
    <p:sldId id="513" r:id="rId18"/>
    <p:sldId id="585" r:id="rId19"/>
    <p:sldId id="587" r:id="rId20"/>
    <p:sldId id="58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39D"/>
    <a:srgbClr val="0945A5"/>
    <a:srgbClr val="DEDEDE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3"/>
    <p:restoredTop sz="95313"/>
  </p:normalViewPr>
  <p:slideViewPr>
    <p:cSldViewPr snapToGrid="0" snapToObjects="1" showGuides="1">
      <p:cViewPr varScale="1">
        <p:scale>
          <a:sx n="93" d="100"/>
          <a:sy n="93" d="100"/>
        </p:scale>
        <p:origin x="120" y="138"/>
      </p:cViewPr>
      <p:guideLst>
        <p:guide orient="horz" pos="20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BD85A-FF0E-42D8-933D-A6DC630536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10D63-7D56-4687-AC7F-C18CB57CA7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media" Target="../media/media2.wma"/><Relationship Id="rId4" Type="http://schemas.openxmlformats.org/officeDocument/2006/relationships/audio" Target="../media/media2.wma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965" y="-62865"/>
            <a:ext cx="12280900" cy="6919595"/>
          </a:xfrm>
          <a:prstGeom prst="rect">
            <a:avLst/>
          </a:prstGeom>
        </p:spPr>
      </p:pic>
      <p:sp>
        <p:nvSpPr>
          <p:cNvPr id="9219" name="文本框 3"/>
          <p:cNvSpPr txBox="1"/>
          <p:nvPr/>
        </p:nvSpPr>
        <p:spPr>
          <a:xfrm>
            <a:off x="1144270" y="647383"/>
            <a:ext cx="82010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3200" b="1" dirty="0">
                <a:latin typeface="Arial" panose="020B0604020202020204" pitchFamily="34" charset="0"/>
              </a:rPr>
              <a:t>教材版本：人教版八年级下册</a:t>
            </a:r>
            <a:endParaRPr lang="zh-CN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9220" name="文本框 4"/>
          <p:cNvSpPr txBox="1"/>
          <p:nvPr/>
        </p:nvSpPr>
        <p:spPr>
          <a:xfrm>
            <a:off x="2237423" y="2027873"/>
            <a:ext cx="771683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录课单元：第一单元</a:t>
            </a:r>
            <a:endParaRPr lang="zh-CN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1" name="文本框 5"/>
          <p:cNvSpPr txBox="1"/>
          <p:nvPr/>
        </p:nvSpPr>
        <p:spPr>
          <a:xfrm>
            <a:off x="3902710" y="3224848"/>
            <a:ext cx="495141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第二课：《</a:t>
            </a:r>
            <a:r>
              <a:rPr lang="zh-CN" altLang="en-US" sz="4000" b="1" noProof="0">
                <a:ln>
                  <a:noFill/>
                </a:ln>
                <a:solidFill>
                  <a:srgbClr val="0945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回延安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2" name="文本框 6"/>
          <p:cNvSpPr txBox="1"/>
          <p:nvPr/>
        </p:nvSpPr>
        <p:spPr>
          <a:xfrm>
            <a:off x="6500495" y="4745990"/>
            <a:ext cx="4762500" cy="52197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 dirty="0">
                <a:latin typeface="Arial" panose="020B0604020202020204" pitchFamily="34" charset="0"/>
              </a:rPr>
              <a:t>执教教师：邓洪文</a:t>
            </a:r>
            <a:endParaRPr lang="zh-CN" altLang="zh-CN" sz="2800" b="1" dirty="0">
              <a:latin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997710" y="946785"/>
            <a:ext cx="8197215" cy="37846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latin typeface="宋体" panose="02010600030101010101" pitchFamily="2" charset="-122"/>
                <a:sym typeface="+mn-ea"/>
              </a:rPr>
              <a:t>	</a:t>
            </a:r>
            <a:r>
              <a:rPr lang="zh-CN" altLang="zh-CN" sz="3200" b="1" dirty="0">
                <a:latin typeface="宋体" panose="02010600030101010101" pitchFamily="2" charset="-122"/>
                <a:sym typeface="+mn-ea"/>
              </a:rPr>
              <a:t> 在第一次国内革命战争时期，陕北的百姓 就把</a:t>
            </a:r>
            <a:r>
              <a:rPr lang="zh-CN" altLang="zh-CN" sz="32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参加红军叫“闹红”</a:t>
            </a:r>
            <a:r>
              <a:rPr lang="zh-CN" altLang="zh-CN" sz="3200" b="1" dirty="0">
                <a:latin typeface="宋体" panose="02010600030101010101" pitchFamily="2" charset="-122"/>
                <a:sym typeface="+mn-ea"/>
              </a:rPr>
              <a:t>，如果有了这样的历史知识，就更能明白，为什么这首信天游要用红艳艳的山丹丹花，而不是用别的什么来起兴。</a:t>
            </a:r>
            <a:endParaRPr lang="zh-CN" altLang="zh-CN" sz="3200" b="1" dirty="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36867" name="Text Box 4"/>
          <p:cNvSpPr txBox="1"/>
          <p:nvPr/>
        </p:nvSpPr>
        <p:spPr>
          <a:xfrm>
            <a:off x="2770505" y="6310630"/>
            <a:ext cx="8993188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广西柳州市第八中学   邓洪文  </a:t>
            </a:r>
            <a:endParaRPr lang="en-US" altLang="zh-CN" sz="16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31176" y="2913767"/>
            <a:ext cx="4663045" cy="184665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yuweij Medium" charset="0"/>
                <a:sym typeface="Arial" panose="020B0604020202020204" pitchFamily="34" charset="0"/>
              </a:rPr>
              <a:t>天人合一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yuweij Medium" charset="0"/>
              <a:sym typeface="Arial" panose="020B0604020202020204" pitchFamily="34" charset="0"/>
            </a:endParaRPr>
          </a:p>
          <a:p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天 下 皆 知 美 之 为 美 ， 斯 恶 已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皆 知 善 之 为 善 ， 斯 不 善 已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有 无 相 生 ， 难 易 相 成 ， 长 短 相 形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高 下 相 盈 ， 音 声 相 和 ， 前 后 相 随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恒 也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24685" y="196215"/>
            <a:ext cx="8769350" cy="3923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形式自由灵活，每两句为一小节，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押韵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；有的一节表达一个意思，有的几节组成一个部分，表达比较复杂的意思；调子自由，单纯易唱；每段常转韵，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多用比兴叠字和衬字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3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6867" name="Text Box 4"/>
          <p:cNvSpPr txBox="1"/>
          <p:nvPr/>
        </p:nvSpPr>
        <p:spPr>
          <a:xfrm>
            <a:off x="2770505" y="6310630"/>
            <a:ext cx="8993188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广西柳州市第八中学   邓洪文    </a:t>
            </a:r>
            <a:endParaRPr lang="en-US" altLang="zh-CN" sz="16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00530" y="4384040"/>
            <a:ext cx="922782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kumimoji="1" lang="zh-CN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uweij Medium" charset="0"/>
                <a:ea typeface="yuweij Medium" charset="0"/>
                <a:cs typeface="yuweij Medium" charset="0"/>
              </a:rPr>
              <a:t>衬字多由副词、介词、连词、助词、代词、数量词和形容词来充当。</a:t>
            </a:r>
            <a:endParaRPr kumimoji="1" lang="zh-CN" altLang="en-US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yuweij Medium" charset="0"/>
              <a:ea typeface="yuweij Medium" charset="0"/>
              <a:cs typeface="yuweij Medium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31176" y="2913767"/>
            <a:ext cx="4663045" cy="184665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yuweij Medium" charset="0"/>
                <a:sym typeface="Arial" panose="020B0604020202020204" pitchFamily="34" charset="0"/>
              </a:rPr>
              <a:t>天人合一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yuweij Medium" charset="0"/>
              <a:sym typeface="Arial" panose="020B0604020202020204" pitchFamily="34" charset="0"/>
            </a:endParaRPr>
          </a:p>
          <a:p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天 下 皆 知 美 之 为 美 ， 斯 恶 已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皆 知 善 之 为 善 ， 斯 不 善 已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有 无 相 生 ， 难 易 相 成 ， 长 短 相 形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高 下 相 盈 ， 音 声 相 和 ， 前 后 相 随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恒 也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33905" y="608965"/>
            <a:ext cx="866013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pitchFamily="2" charset="-122"/>
                <a:sym typeface="+mn-ea"/>
              </a:rPr>
              <a:t>比兴手法</a:t>
            </a:r>
            <a:endParaRPr lang="zh-CN" altLang="en-US" sz="36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　　信天游的比兴非常广泛，上至日月星辰，风云雨露；下到花草树木，鸟兽虫鱼；还有柴米油盐，五谷杂粮，衣食起居都可以起兴作比。</a:t>
            </a:r>
            <a:r>
              <a:rPr lang="en-US" altLang="zh-CN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	</a:t>
            </a:r>
            <a:endParaRPr lang="zh-CN" altLang="en-US" sz="3600" b="1" dirty="0">
              <a:solidFill>
                <a:srgbClr val="06039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36867" name="Text Box 4"/>
          <p:cNvSpPr txBox="1"/>
          <p:nvPr/>
        </p:nvSpPr>
        <p:spPr>
          <a:xfrm>
            <a:off x="2770505" y="6310630"/>
            <a:ext cx="8993188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广西柳州市第八中学   邓洪文   </a:t>
            </a:r>
            <a:endParaRPr lang="en-US" altLang="zh-CN" sz="16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36867" name="Text Box 4"/>
          <p:cNvSpPr txBox="1"/>
          <p:nvPr/>
        </p:nvSpPr>
        <p:spPr>
          <a:xfrm>
            <a:off x="2770505" y="6310630"/>
            <a:ext cx="8993188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广西柳州市第八中学   邓洪文    </a:t>
            </a:r>
            <a:endParaRPr lang="en-US" altLang="zh-CN" sz="16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sp>
        <p:nvSpPr>
          <p:cNvPr id="23554" name="Text Box 2"/>
          <p:cNvSpPr txBox="1"/>
          <p:nvPr/>
        </p:nvSpPr>
        <p:spPr>
          <a:xfrm>
            <a:off x="2212340" y="946468"/>
            <a:ext cx="864235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¡"/>
              <a:defRPr sz="27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•"/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"/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zh-CN" altLang="en-US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4000" b="1" dirty="0">
                <a:latin typeface="Times New Roman" panose="02020603050405020304" pitchFamily="18" charset="0"/>
              </a:rPr>
              <a:t> </a:t>
            </a:r>
            <a:r>
              <a:rPr lang="zh-CN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比：</a:t>
            </a:r>
            <a:r>
              <a:rPr lang="zh-CN" altLang="en-US" sz="4000" b="1" dirty="0">
                <a:latin typeface="Times New Roman" panose="02020603050405020304" pitchFamily="18" charset="0"/>
              </a:rPr>
              <a:t>即比喻；</a:t>
            </a:r>
            <a:endParaRPr lang="zh-CN" altLang="en-US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zh-CN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36867" name="Text Box 4"/>
          <p:cNvSpPr txBox="1"/>
          <p:nvPr/>
        </p:nvSpPr>
        <p:spPr>
          <a:xfrm>
            <a:off x="2770505" y="6310630"/>
            <a:ext cx="8993188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广西柳州市第八中学   邓洪文    </a:t>
            </a:r>
            <a:endParaRPr lang="en-US" altLang="zh-CN" sz="16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sp>
        <p:nvSpPr>
          <p:cNvPr id="23554" name="Text Box 2"/>
          <p:cNvSpPr txBox="1"/>
          <p:nvPr/>
        </p:nvSpPr>
        <p:spPr>
          <a:xfrm>
            <a:off x="2101215" y="946785"/>
            <a:ext cx="878141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¡"/>
              <a:defRPr sz="27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l"/>
              <a:defRPr sz="23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•"/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Font typeface="Wingdings" panose="05000000000000000000" pitchFamily="2" charset="2"/>
              <a:buChar char=""/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zh-CN" sz="4000" b="1" dirty="0">
                <a:latin typeface="Times New Roman" panose="02020603050405020304" pitchFamily="18" charset="0"/>
              </a:rPr>
              <a:t> </a:t>
            </a:r>
            <a:r>
              <a:rPr lang="zh-CN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兴：</a:t>
            </a:r>
            <a:r>
              <a:rPr lang="zh-CN" altLang="en-US" sz="4000" b="1" dirty="0">
                <a:latin typeface="Times New Roman" panose="02020603050405020304" pitchFamily="18" charset="0"/>
              </a:rPr>
              <a:t>先写其他事物引起要写的事物。</a:t>
            </a:r>
            <a:r>
              <a:rPr lang="zh-CN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比兴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zh-CN" altLang="en-US" sz="4000" b="1" dirty="0">
                <a:latin typeface="Times New Roman" panose="02020603050405020304" pitchFamily="18" charset="0"/>
              </a:rPr>
              <a:t>一般用在诗节的首句</a:t>
            </a:r>
            <a:r>
              <a:rPr lang="en-US" altLang="zh-CN" sz="4000" b="1" dirty="0">
                <a:latin typeface="Times New Roman" panose="02020603050405020304" pitchFamily="18" charset="0"/>
              </a:rPr>
              <a:t>. </a:t>
            </a:r>
            <a:endParaRPr lang="en-US" altLang="zh-CN"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31176" y="2913767"/>
            <a:ext cx="4663045" cy="184665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yuweij Medium" charset="0"/>
                <a:sym typeface="Arial" panose="020B0604020202020204" pitchFamily="34" charset="0"/>
              </a:rPr>
              <a:t>天人合一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yuweij Medium" charset="0"/>
              <a:sym typeface="Arial" panose="020B0604020202020204" pitchFamily="34" charset="0"/>
            </a:endParaRPr>
          </a:p>
          <a:p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天 下 皆 知 美 之 为 美 ， 斯 恶 已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皆 知 善 之 为 善 ， 斯 不 善 已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有 无 相 生 ， 难 易 相 成 ， 长 短 相 形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高 下 相 盈 ， 音 声 相 和 ， 前 后 相 随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恒 也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14195" y="262890"/>
            <a:ext cx="9175115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pitchFamily="2" charset="-122"/>
                <a:sym typeface="+mn-ea"/>
              </a:rPr>
              <a:t>比兴手法</a:t>
            </a:r>
            <a:endParaRPr lang="zh-CN" altLang="en-US" sz="36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　　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比如：</a:t>
            </a:r>
            <a:r>
              <a:rPr lang="zh-CN" alt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“羊肚子手巾（那）三道道蓝，我那当红军的哥哥（哟）回来了。”</a:t>
            </a:r>
            <a:endParaRPr lang="zh-CN" altLang="en-US" sz="36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	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又如：</a:t>
            </a:r>
            <a:r>
              <a:rPr lang="zh-CN" alt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“羊肚子手巾（那个）三道道蓝，你说（那个）难呀难也不难。”</a:t>
            </a:r>
            <a:endParaRPr lang="zh-CN" altLang="en-US" sz="36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b="1" dirty="0">
                <a:solidFill>
                  <a:srgbClr val="06039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“起”是一样的，但是兴起的却是完全不同的内容。</a:t>
            </a:r>
            <a:endParaRPr lang="zh-CN" altLang="en-US" sz="3600" b="1" dirty="0">
              <a:solidFill>
                <a:srgbClr val="06039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36867" name="Text Box 4"/>
          <p:cNvSpPr txBox="1"/>
          <p:nvPr/>
        </p:nvSpPr>
        <p:spPr>
          <a:xfrm>
            <a:off x="2770505" y="6310630"/>
            <a:ext cx="8993188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广西柳州市第八中学   邓洪文    </a:t>
            </a:r>
            <a:endParaRPr lang="en-US" altLang="zh-CN" sz="16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7996" y="1"/>
            <a:ext cx="7217228" cy="6858000"/>
          </a:xfrm>
          <a:prstGeom prst="rect">
            <a:avLst/>
          </a:prstGeom>
        </p:spPr>
      </p:pic>
      <p:sp>
        <p:nvSpPr>
          <p:cNvPr id="3" name="Text Box 4"/>
          <p:cNvSpPr txBox="1"/>
          <p:nvPr/>
        </p:nvSpPr>
        <p:spPr>
          <a:xfrm>
            <a:off x="1433195" y="5161280"/>
            <a:ext cx="89931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广西柳州市第八中学       邓洪文       </a:t>
            </a:r>
            <a:r>
              <a:rPr lang="en-US" altLang="zh-CN" sz="28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2019</a:t>
            </a:r>
            <a:r>
              <a:rPr lang="zh-CN" altLang="en-US" sz="28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年</a:t>
            </a:r>
            <a:r>
              <a:rPr lang="en-US" altLang="zh-CN" sz="28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月</a:t>
            </a:r>
            <a:r>
              <a:rPr lang="en-US" altLang="zh-CN" sz="28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日</a:t>
            </a:r>
            <a:endParaRPr lang="en-US" altLang="zh-CN" sz="28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4315" y="164465"/>
            <a:ext cx="6858000" cy="2399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/>
            <a:r>
              <a:rPr lang="zh-CN" altLang="en-US" sz="15000" b="1" dirty="0">
                <a:solidFill>
                  <a:srgbClr val="FF0000"/>
                </a:solidFill>
                <a:latin typeface="李旭科书法 v1.4" panose="02000603000000000000" charset="-122"/>
                <a:ea typeface="李旭科书法 v1.4" panose="02000603000000000000" charset="-122"/>
                <a:cs typeface="李旭科书法 v1.4" panose="02000603000000000000" charset="-122"/>
                <a:sym typeface="+mn-ea"/>
              </a:rPr>
              <a:t>信天游 </a:t>
            </a:r>
            <a:endParaRPr kumimoji="1" lang="zh-CN" altLang="en-US" sz="15000" b="1" dirty="0" smtClean="0">
              <a:solidFill>
                <a:srgbClr val="FF0000"/>
              </a:solidFill>
              <a:latin typeface="李旭科书法 v1.4" panose="02000603000000000000" charset="-122"/>
              <a:ea typeface="李旭科书法 v1.4" panose="02000603000000000000" charset="-122"/>
              <a:cs typeface="李旭科书法 v1.4" panose="02000603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04975" y="2228850"/>
            <a:ext cx="8782050" cy="2399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/>
            <a:r>
              <a:rPr lang="zh-CN" altLang="en-US" sz="15000" b="1" dirty="0">
                <a:solidFill>
                  <a:schemeClr val="tx1"/>
                </a:solidFill>
                <a:latin typeface="李旭科书法 v1.4" panose="02000603000000000000" charset="-122"/>
                <a:ea typeface="李旭科书法 v1.4" panose="02000603000000000000" charset="-122"/>
                <a:cs typeface="李旭科书法 v1.4" panose="02000603000000000000" charset="-122"/>
                <a:sym typeface="+mn-ea"/>
              </a:rPr>
              <a:t>之</a:t>
            </a:r>
            <a:r>
              <a:rPr lang="zh-CN" altLang="en-US" sz="15000" b="1" noProof="0">
                <a:ln>
                  <a:noFill/>
                </a:ln>
                <a:solidFill>
                  <a:srgbClr val="0945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回延安</a:t>
            </a:r>
            <a:r>
              <a:rPr lang="zh-CN" altLang="en-US" sz="15000" b="1" dirty="0">
                <a:solidFill>
                  <a:srgbClr val="FF0000"/>
                </a:solidFill>
                <a:latin typeface="李旭科书法 v1.4" panose="02000603000000000000" charset="-122"/>
                <a:ea typeface="李旭科书法 v1.4" panose="02000603000000000000" charset="-122"/>
                <a:cs typeface="李旭科书法 v1.4" panose="02000603000000000000" charset="-122"/>
                <a:sym typeface="+mn-ea"/>
              </a:rPr>
              <a:t> </a:t>
            </a:r>
            <a:endParaRPr kumimoji="1" lang="zh-CN" altLang="en-US" sz="15000" b="1" dirty="0" smtClean="0">
              <a:solidFill>
                <a:srgbClr val="FF0000"/>
              </a:solidFill>
              <a:latin typeface="李旭科书法 v1.4" panose="02000603000000000000" charset="-122"/>
              <a:ea typeface="李旭科书法 v1.4" panose="02000603000000000000" charset="-122"/>
              <a:cs typeface="李旭科书法 v1.4" panose="02000603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4" name="Text Box 4"/>
          <p:cNvSpPr txBox="1"/>
          <p:nvPr/>
        </p:nvSpPr>
        <p:spPr>
          <a:xfrm>
            <a:off x="1504950" y="1975485"/>
            <a:ext cx="956437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zh-CN" altLang="en-US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诗歌写于</a:t>
            </a:r>
            <a:r>
              <a:rPr lang="en-US" altLang="zh-CN" sz="3600" b="1" dirty="0">
                <a:latin typeface="Times New Roman" panose="02020603050405020304" pitchFamily="18" charset="0"/>
              </a:rPr>
              <a:t>1956</a:t>
            </a:r>
            <a:r>
              <a:rPr lang="zh-CN" altLang="en-US" sz="3600" b="1" dirty="0">
                <a:latin typeface="Times New Roman" panose="02020603050405020304" pitchFamily="18" charset="0"/>
              </a:rPr>
              <a:t>年。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诗人从</a:t>
            </a:r>
            <a:r>
              <a:rPr lang="en-US" altLang="zh-CN" sz="3600" b="1" dirty="0">
                <a:latin typeface="Times New Roman" panose="02020603050405020304" pitchFamily="18" charset="0"/>
              </a:rPr>
              <a:t>1940</a:t>
            </a:r>
            <a:r>
              <a:rPr lang="zh-CN" altLang="en-US" sz="3600" b="1" dirty="0">
                <a:latin typeface="Times New Roman" panose="02020603050405020304" pitchFamily="18" charset="0"/>
              </a:rPr>
              <a:t>年至</a:t>
            </a:r>
            <a:r>
              <a:rPr lang="en-US" altLang="zh-CN" sz="3600" b="1" dirty="0">
                <a:latin typeface="Times New Roman" panose="02020603050405020304" pitchFamily="18" charset="0"/>
              </a:rPr>
              <a:t>1946</a:t>
            </a:r>
            <a:r>
              <a:rPr lang="zh-CN" altLang="en-US" sz="3600" b="1" dirty="0">
                <a:latin typeface="Times New Roman" panose="02020603050405020304" pitchFamily="18" charset="0"/>
              </a:rPr>
              <a:t>年，一直在延安学习工作。</a:t>
            </a:r>
            <a:r>
              <a:rPr lang="en-US" altLang="zh-CN" sz="3600" b="1" dirty="0">
                <a:latin typeface="Times New Roman" panose="02020603050405020304" pitchFamily="18" charset="0"/>
              </a:rPr>
              <a:t>1956</a:t>
            </a:r>
            <a:r>
              <a:rPr lang="zh-CN" altLang="en-US" sz="3600" b="1" dirty="0">
                <a:latin typeface="Times New Roman" panose="02020603050405020304" pitchFamily="18" charset="0"/>
              </a:rPr>
              <a:t>年，在久别</a:t>
            </a:r>
            <a:r>
              <a:rPr lang="en-US" altLang="zh-CN" sz="3600" b="1" dirty="0">
                <a:latin typeface="Times New Roman" panose="02020603050405020304" pitchFamily="18" charset="0"/>
              </a:rPr>
              <a:t>10</a:t>
            </a:r>
            <a:r>
              <a:rPr lang="zh-CN" altLang="en-US" sz="3600" b="1" dirty="0">
                <a:latin typeface="Times New Roman" panose="02020603050405020304" pitchFamily="18" charset="0"/>
              </a:rPr>
              <a:t>年之后重返延安，受到延安人民的热烈欢迎，也看到了延安的巨大变化，激起昂扬的诗情，写出了这首诗。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5123" name="WordArt 5"/>
          <p:cNvSpPr>
            <a:spLocks noTextEdit="1"/>
          </p:cNvSpPr>
          <p:nvPr/>
        </p:nvSpPr>
        <p:spPr>
          <a:xfrm>
            <a:off x="1243648" y="475298"/>
            <a:ext cx="4356100" cy="15001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诗歌写作背景</a:t>
            </a:r>
            <a:endParaRPr lang="zh-CN" altLang="en-US" sz="36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985" y="-60325"/>
            <a:ext cx="12205970" cy="6865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82010" y="2413000"/>
            <a:ext cx="5212080" cy="19183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柳州市第八中学录制</a:t>
            </a:r>
            <a:br>
              <a:rPr lang="zh-CN" altLang="en-US" sz="44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br>
              <a:rPr lang="zh-CN" altLang="en-US" sz="44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r>
              <a:rPr lang="en-US" altLang="zh-CN" sz="44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2019</a:t>
            </a:r>
            <a:r>
              <a:rPr lang="zh-CN" altLang="en-US" sz="44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年</a:t>
            </a:r>
            <a:r>
              <a:rPr lang="en-US" altLang="zh-CN" sz="44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3</a:t>
            </a:r>
            <a:r>
              <a:rPr lang="zh-CN" altLang="en-US" sz="44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月</a:t>
            </a:r>
            <a:r>
              <a:rPr lang="en-US" altLang="zh-CN" sz="44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</a:t>
            </a:r>
            <a:r>
              <a:rPr lang="zh-CN" altLang="en-US" sz="44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日</a:t>
            </a:r>
            <a:endParaRPr kumimoji="1" lang="zh-CN" alt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yuweij Medium" charset="0"/>
              <a:ea typeface="yuweij Medium" charset="0"/>
              <a:cs typeface="yuweij Medium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71320" y="748030"/>
            <a:ext cx="4251960" cy="56311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/>
            <a:r>
              <a:rPr lang="zh-CN" altLang="zh-CN" sz="4000" b="1" dirty="0">
                <a:solidFill>
                  <a:srgbClr val="06039D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我低头向山沟</a:t>
            </a:r>
            <a:endParaRPr lang="zh-CN" altLang="zh-CN" sz="4000" b="1" dirty="0">
              <a:solidFill>
                <a:srgbClr val="06039D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l" eaLnBrk="1" hangingPunct="1"/>
            <a:r>
              <a:rPr lang="zh-CN" altLang="zh-CN" sz="4000" b="1" dirty="0">
                <a:solidFill>
                  <a:srgbClr val="06039D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追逐流逝的岁月</a:t>
            </a:r>
            <a:endParaRPr lang="zh-CN" altLang="zh-CN" sz="4000" b="1" dirty="0">
              <a:solidFill>
                <a:srgbClr val="06039D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l" eaLnBrk="1" hangingPunct="1"/>
            <a:r>
              <a:rPr lang="zh-CN" altLang="zh-CN" sz="4000" b="1" dirty="0">
                <a:solidFill>
                  <a:srgbClr val="06039D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风沙茫茫满山谷</a:t>
            </a:r>
            <a:endParaRPr lang="zh-CN" altLang="zh-CN" sz="4000" b="1" dirty="0">
              <a:solidFill>
                <a:srgbClr val="06039D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l" eaLnBrk="1" hangingPunct="1"/>
            <a:r>
              <a:rPr lang="zh-CN" altLang="zh-CN" sz="4000" b="1" dirty="0">
                <a:solidFill>
                  <a:srgbClr val="06039D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不见我的童年</a:t>
            </a:r>
            <a:endParaRPr lang="zh-CN" altLang="zh-CN" sz="4000" b="1" dirty="0">
              <a:solidFill>
                <a:srgbClr val="06039D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l" eaLnBrk="1" hangingPunct="1"/>
            <a:r>
              <a:rPr lang="zh-CN" altLang="zh-CN" sz="4000" b="1" dirty="0">
                <a:solidFill>
                  <a:srgbClr val="06039D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我抬头向青天</a:t>
            </a:r>
            <a:endParaRPr lang="zh-CN" altLang="zh-CN" sz="4000" b="1" dirty="0">
              <a:solidFill>
                <a:srgbClr val="06039D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l" eaLnBrk="1" hangingPunct="1"/>
            <a:r>
              <a:rPr lang="zh-CN" altLang="zh-CN" sz="4000" b="1" dirty="0">
                <a:solidFill>
                  <a:srgbClr val="06039D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搜寻远去的从前</a:t>
            </a:r>
            <a:endParaRPr lang="zh-CN" altLang="zh-CN" sz="4000" b="1" dirty="0">
              <a:solidFill>
                <a:srgbClr val="06039D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l" eaLnBrk="1" hangingPunct="1"/>
            <a:r>
              <a:rPr lang="zh-CN" altLang="zh-CN" sz="4000" b="1" dirty="0">
                <a:solidFill>
                  <a:srgbClr val="06039D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白云悠悠尽情地游</a:t>
            </a:r>
            <a:endParaRPr lang="zh-CN" altLang="zh-CN" sz="4000" b="1" dirty="0">
              <a:solidFill>
                <a:srgbClr val="06039D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l" eaLnBrk="1" hangingPunct="1"/>
            <a:r>
              <a:rPr lang="zh-CN" altLang="zh-CN" sz="4000" b="1" dirty="0">
                <a:solidFill>
                  <a:srgbClr val="06039D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什么都没改变</a:t>
            </a:r>
            <a:endParaRPr lang="zh-CN" altLang="zh-CN" sz="4000" b="1" dirty="0">
              <a:solidFill>
                <a:srgbClr val="06039D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l" eaLnBrk="1" hangingPunct="1"/>
            <a:r>
              <a:rPr lang="zh-CN" altLang="zh-CN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endParaRPr lang="zh-CN" altLang="zh-CN" sz="4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36867" name="Text Box 4"/>
          <p:cNvSpPr txBox="1"/>
          <p:nvPr/>
        </p:nvSpPr>
        <p:spPr>
          <a:xfrm>
            <a:off x="2782570" y="6379210"/>
            <a:ext cx="8993188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广西柳州市第八中学   邓洪文    </a:t>
            </a:r>
            <a:endParaRPr lang="en-US" altLang="zh-CN" sz="16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18125" y="40005"/>
            <a:ext cx="987425" cy="2861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pPr algn="ctr"/>
            <a:r>
              <a:rPr kumimoji="1" lang="zh-CN" altLang="en-US" sz="6000" b="1" dirty="0" smtClean="0">
                <a:ln>
                  <a:noFill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weij Medium" charset="0"/>
              </a:rPr>
              <a:t>信天游</a:t>
            </a:r>
            <a:endParaRPr kumimoji="1" lang="zh-CN" altLang="en-US" sz="6000" b="1" dirty="0" smtClean="0">
              <a:ln>
                <a:noFill/>
              </a:ln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weij Medium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05550" y="946785"/>
            <a:ext cx="4251960" cy="50158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/>
            <a:r>
              <a:rPr lang="zh-CN" altLang="zh-CN" sz="4000" b="1" dirty="0">
                <a:solidFill>
                  <a:srgbClr val="06039D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大雁听过我的歌</a:t>
            </a:r>
            <a:endParaRPr lang="zh-CN" altLang="zh-CN" sz="4000" b="1" dirty="0">
              <a:solidFill>
                <a:srgbClr val="06039D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l" eaLnBrk="1" hangingPunct="1"/>
            <a:r>
              <a:rPr lang="zh-CN" altLang="zh-CN" sz="4000" b="1" dirty="0">
                <a:solidFill>
                  <a:srgbClr val="06039D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小河亲过我的脸</a:t>
            </a:r>
            <a:endParaRPr lang="zh-CN" altLang="zh-CN" sz="4000" b="1" dirty="0">
              <a:solidFill>
                <a:srgbClr val="06039D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l" eaLnBrk="1" hangingPunct="1"/>
            <a:r>
              <a:rPr lang="zh-CN" altLang="zh-CN" sz="4000" b="1" dirty="0">
                <a:solidFill>
                  <a:srgbClr val="06039D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山丹丹花开花又落</a:t>
            </a:r>
            <a:endParaRPr lang="zh-CN" altLang="zh-CN" sz="4000" b="1" dirty="0">
              <a:solidFill>
                <a:srgbClr val="06039D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l" eaLnBrk="1" hangingPunct="1"/>
            <a:r>
              <a:rPr lang="zh-CN" altLang="zh-CN" sz="4000" b="1" dirty="0">
                <a:solidFill>
                  <a:srgbClr val="06039D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一遍又一遍</a:t>
            </a:r>
            <a:endParaRPr lang="zh-CN" altLang="zh-CN" sz="4000" b="1" dirty="0">
              <a:solidFill>
                <a:srgbClr val="06039D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l" eaLnBrk="1" hangingPunct="1"/>
            <a:r>
              <a:rPr lang="zh-CN" altLang="zh-CN" sz="4000" b="1" dirty="0">
                <a:solidFill>
                  <a:srgbClr val="06039D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大地留下我的梦</a:t>
            </a:r>
            <a:endParaRPr lang="zh-CN" altLang="zh-CN" sz="4000" b="1" dirty="0">
              <a:solidFill>
                <a:srgbClr val="06039D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l" eaLnBrk="1" hangingPunct="1"/>
            <a:r>
              <a:rPr lang="zh-CN" altLang="zh-CN" sz="4000" b="1" dirty="0">
                <a:solidFill>
                  <a:srgbClr val="06039D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信天游带走我的情</a:t>
            </a:r>
            <a:endParaRPr lang="zh-CN" altLang="zh-CN" sz="4000" b="1" dirty="0">
              <a:solidFill>
                <a:srgbClr val="06039D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l" eaLnBrk="1" hangingPunct="1"/>
            <a:r>
              <a:rPr lang="zh-CN" altLang="zh-CN" sz="4000" b="1" dirty="0">
                <a:solidFill>
                  <a:srgbClr val="06039D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天上星星一点点</a:t>
            </a:r>
            <a:endParaRPr lang="zh-CN" altLang="zh-CN" sz="4000" b="1" dirty="0">
              <a:solidFill>
                <a:srgbClr val="06039D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l" eaLnBrk="1" hangingPunct="1"/>
            <a:r>
              <a:rPr lang="zh-CN" altLang="zh-CN" sz="4000" b="1" dirty="0">
                <a:solidFill>
                  <a:srgbClr val="06039D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思念到永远</a:t>
            </a:r>
            <a:endParaRPr lang="zh-CN" altLang="zh-CN" sz="4000" b="1" dirty="0">
              <a:solidFill>
                <a:srgbClr val="06039D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6" name="信天游 人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6425" y="576008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670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163844" name="Text Box 4"/>
          <p:cNvSpPr txBox="1"/>
          <p:nvPr/>
        </p:nvSpPr>
        <p:spPr>
          <a:xfrm>
            <a:off x="1635125" y="1928495"/>
            <a:ext cx="8796655" cy="28917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	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热爱信天游不需要理由，哼唱信天游不需要舞台，放歌信天游不需要听众。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	</a:t>
            </a:r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有人说流行歌曲虽流行，可寿命不久。信天游会游荡在天空，流走于沟溪，回音于山间，不被岁月封尘。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36867" name="Text Box 4"/>
          <p:cNvSpPr txBox="1"/>
          <p:nvPr/>
        </p:nvSpPr>
        <p:spPr>
          <a:xfrm>
            <a:off x="2770505" y="6310630"/>
            <a:ext cx="8993188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广西柳州市第八中学   邓洪文   </a:t>
            </a:r>
            <a:endParaRPr lang="en-US" altLang="zh-CN" sz="16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93570" y="584835"/>
            <a:ext cx="909129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kumimoji="1" lang="zh-CN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weij Medium" charset="0"/>
              </a:rPr>
              <a:t>信天游，陕北的乐府、陕北的天籁。</a:t>
            </a:r>
            <a:endParaRPr kumimoji="1" lang="zh-CN" altLang="en-US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weij Medium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7996" y="1"/>
            <a:ext cx="7217228" cy="6858000"/>
          </a:xfrm>
          <a:prstGeom prst="rect">
            <a:avLst/>
          </a:prstGeom>
        </p:spPr>
      </p:pic>
      <p:sp>
        <p:nvSpPr>
          <p:cNvPr id="3" name="Text Box 4"/>
          <p:cNvSpPr txBox="1"/>
          <p:nvPr/>
        </p:nvSpPr>
        <p:spPr>
          <a:xfrm>
            <a:off x="1433195" y="5161280"/>
            <a:ext cx="89931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广西柳州市第八中学       邓洪文       </a:t>
            </a:r>
            <a:r>
              <a:rPr lang="en-US" altLang="zh-CN" sz="28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2019</a:t>
            </a:r>
            <a:r>
              <a:rPr lang="zh-CN" altLang="en-US" sz="28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年</a:t>
            </a:r>
            <a:r>
              <a:rPr lang="en-US" altLang="zh-CN" sz="28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月</a:t>
            </a:r>
            <a:r>
              <a:rPr lang="en-US" altLang="zh-CN" sz="28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日</a:t>
            </a:r>
            <a:endParaRPr lang="en-US" altLang="zh-CN" sz="28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3390" y="1208405"/>
            <a:ext cx="8194040" cy="28613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eaLnBrk="1" hangingPunct="1"/>
            <a:r>
              <a:rPr lang="zh-CN" altLang="en-US" sz="18000" b="1" dirty="0">
                <a:solidFill>
                  <a:srgbClr val="FF0000"/>
                </a:solidFill>
                <a:latin typeface="李旭科书法 v1.4" panose="02000603000000000000" charset="-122"/>
                <a:ea typeface="李旭科书法 v1.4" panose="02000603000000000000" charset="-122"/>
                <a:cs typeface="李旭科书法 v1.4" panose="02000603000000000000" charset="-122"/>
                <a:sym typeface="+mn-ea"/>
              </a:rPr>
              <a:t>信天游 </a:t>
            </a:r>
            <a:endParaRPr kumimoji="1" lang="zh-CN" altLang="en-US" sz="18000" b="1" dirty="0" smtClean="0">
              <a:solidFill>
                <a:srgbClr val="FF0000"/>
              </a:solidFill>
              <a:latin typeface="李旭科书法 v1.4" panose="02000603000000000000" charset="-122"/>
              <a:ea typeface="李旭科书法 v1.4" panose="02000603000000000000" charset="-122"/>
              <a:cs typeface="李旭科书法 v1.4" panose="02000603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192517" name="Rectangle 5"/>
          <p:cNvSpPr/>
          <p:nvPr/>
        </p:nvSpPr>
        <p:spPr>
          <a:xfrm>
            <a:off x="935990" y="1185545"/>
            <a:ext cx="4963795" cy="5262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一道道的山来哟 一道道水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咱们中央红军到陕北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一杆杆的红旗哟 一杆杆枪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咱们的队伍势力壮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千家万户 哎嘿哎嘿哟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把门儿开 哎嘿哎嘿哟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快把咱亲人迎进来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伊呀儿呀来吧哟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围定亲人 哎嘿哎嘿哟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热坑上坐 哎嘿哎嘿哟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知心的话儿飞出心窝窝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伊呀儿呀来吧哟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6219825" y="748030"/>
            <a:ext cx="5147945" cy="5692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zh-CN" sz="2800" b="1" dirty="0">
                <a:latin typeface="宋体" panose="02010600030101010101" pitchFamily="2" charset="-122"/>
                <a:sym typeface="+mn-ea"/>
              </a:rPr>
              <a:t>围定亲人 哎嘿哎嘿哟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latin typeface="宋体" panose="02010600030101010101" pitchFamily="2" charset="-122"/>
                <a:sym typeface="+mn-ea"/>
              </a:rPr>
              <a:t>热坑上坐 哎嘿哎嘿哟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latin typeface="宋体" panose="02010600030101010101" pitchFamily="2" charset="-122"/>
                <a:sym typeface="+mn-ea"/>
              </a:rPr>
              <a:t>知心的话儿飞出心窝窝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latin typeface="宋体" panose="02010600030101010101" pitchFamily="2" charset="-122"/>
                <a:sym typeface="+mn-ea"/>
              </a:rPr>
              <a:t>伊呀儿呀来吧哟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满天的乌云哎嘿哎嘿哟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风吹散哎嘿哎嘿哟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毛主席来了晴了天 晴呀晴了天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毛主席来了晴了天 晴呀晴了天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千里的那个雷声哟 万里的山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咱们革命的力量大发展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山丹丹那个开花哟 红艳艳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毛主席领导咱打江山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毛主席领导咱打江山</a:t>
            </a:r>
            <a:endParaRPr lang="zh-CN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2759075" y="6447790"/>
            <a:ext cx="8993188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广西柳州市第八中学   邓洪文    </a:t>
            </a:r>
            <a:endParaRPr lang="en-US" altLang="zh-CN" sz="16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14195" y="102870"/>
            <a:ext cx="4754880" cy="6451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p>
            <a:pPr algn="l"/>
            <a:r>
              <a:rPr lang="zh-CN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《山丹丹开花红艳艳》</a:t>
            </a:r>
            <a:endParaRPr lang="zh-CN" altLang="zh-CN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山丹丹开花红艳艳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02300" y="582866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48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>
                <p:cTn id="15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9251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31176" y="2913767"/>
            <a:ext cx="4663045" cy="184665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yuweij Medium" charset="0"/>
                <a:sym typeface="Arial" panose="020B0604020202020204" pitchFamily="34" charset="0"/>
              </a:rPr>
              <a:t>天人合一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yuweij Medium" charset="0"/>
              <a:sym typeface="Arial" panose="020B0604020202020204" pitchFamily="34" charset="0"/>
            </a:endParaRPr>
          </a:p>
          <a:p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天 下 皆 知 美 之 为 美 ， 斯 恶 已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皆 知 善 之 为 善 ， 斯 不 善 已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有 无 相 生 ， 难 易 相 成 ， 长 短 相 形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高 下 相 盈 ， 音 声 相 和 ， 前 后 相 随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恒 也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36867" name="Text Box 4"/>
          <p:cNvSpPr txBox="1"/>
          <p:nvPr/>
        </p:nvSpPr>
        <p:spPr>
          <a:xfrm>
            <a:off x="2770505" y="6310630"/>
            <a:ext cx="8993188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广西柳州市第八中学   邓洪文  </a:t>
            </a:r>
            <a:endParaRPr lang="en-US" altLang="zh-CN" sz="16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14195" y="1556385"/>
            <a:ext cx="838327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lnSpc>
                <a:spcPct val="150000"/>
              </a:lnSpc>
            </a:pP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	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陕北人唱信天游，既唱</a:t>
            </a:r>
            <a:r>
              <a:rPr lang="zh-CN" altLang="zh-CN" sz="3600" b="1" dirty="0">
                <a:solidFill>
                  <a:srgbClr val="06039D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生活的快乐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，也唱</a:t>
            </a:r>
            <a:r>
              <a:rPr lang="zh-CN" altLang="zh-CN" sz="3600" b="1" dirty="0">
                <a:solidFill>
                  <a:srgbClr val="06039D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个人的忧愁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；既不乏浪漫，又注重</a:t>
            </a:r>
            <a:r>
              <a:rPr lang="zh-CN" altLang="zh-CN" sz="3600" b="1" dirty="0">
                <a:solidFill>
                  <a:srgbClr val="06039D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现实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，是</a:t>
            </a:r>
            <a:r>
              <a:rPr lang="zh-CN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对生活美的追求和感情的寄托。</a:t>
            </a:r>
            <a:endParaRPr lang="zh-CN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31176" y="2913767"/>
            <a:ext cx="4663045" cy="184665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yuweij Medium" charset="0"/>
                <a:sym typeface="Arial" panose="020B0604020202020204" pitchFamily="34" charset="0"/>
              </a:rPr>
              <a:t>天人合一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yuweij Medium" charset="0"/>
              <a:sym typeface="Arial" panose="020B0604020202020204" pitchFamily="34" charset="0"/>
            </a:endParaRPr>
          </a:p>
          <a:p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天 下 皆 知 美 之 为 美 ， 斯 恶 已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皆 知 善 之 为 善 ， 斯 不 善 已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有 无 相 生 ， 难 易 相 成 ， 长 短 相 形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高 下 相 盈 ， 音 声 相 和 ， 前 后 相 随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恒 也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36867" name="Text Box 4"/>
          <p:cNvSpPr txBox="1"/>
          <p:nvPr/>
        </p:nvSpPr>
        <p:spPr>
          <a:xfrm>
            <a:off x="2770505" y="6310630"/>
            <a:ext cx="8993188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广西柳州市第八中学   邓洪文  </a:t>
            </a:r>
            <a:endParaRPr lang="en-US" altLang="zh-CN" sz="16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18310" y="461010"/>
            <a:ext cx="9289415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lnSpc>
                <a:spcPct val="150000"/>
              </a:lnSpc>
            </a:pPr>
            <a:r>
              <a:rPr lang="zh-CN" altLang="zh-CN" sz="3600" b="1" dirty="0">
                <a:solidFill>
                  <a:srgbClr val="06039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pitchFamily="2" charset="-122"/>
                <a:sym typeface="+mn-ea"/>
              </a:rPr>
              <a:t>形式节奏</a:t>
            </a:r>
            <a:endParaRPr lang="zh-CN" altLang="zh-CN" sz="3600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　　信天游唱词一般为两句体，</a:t>
            </a:r>
            <a:r>
              <a:rPr lang="zh-CN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上句起兴作比，下句点题，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基本上是即兴之作。这些口语化的诗句，语出惊人，形象 生动，具有极强的艺术感染力。</a:t>
            </a:r>
            <a:endParaRPr lang="zh-CN" altLang="zh-CN" sz="3600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	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endParaRPr lang="zh-CN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31176" y="2913767"/>
            <a:ext cx="4663045" cy="184665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yuweij Medium" charset="0"/>
                <a:sym typeface="Arial" panose="020B0604020202020204" pitchFamily="34" charset="0"/>
              </a:rPr>
              <a:t>天人合一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yuweij Medium" charset="0"/>
              <a:sym typeface="Arial" panose="020B0604020202020204" pitchFamily="34" charset="0"/>
            </a:endParaRPr>
          </a:p>
          <a:p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天 下 皆 知 美 之 为 美 ， 斯 恶 已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皆 知 善 之 为 善 ， 斯 不 善 已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有 无 相 生 ， 难 易 相 成 ， 长 短 相 形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高 下 相 盈 ， 音 声 相 和 ， 前 后 相 随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方正清刻本悦宋简体" panose="02000000000000000000" charset="-122"/>
                <a:sym typeface="Arial" panose="020B0604020202020204" pitchFamily="34" charset="0"/>
              </a:rPr>
              <a:t>恒 也 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方正清刻本悦宋简体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36867" name="Text Box 4"/>
          <p:cNvSpPr txBox="1"/>
          <p:nvPr/>
        </p:nvSpPr>
        <p:spPr>
          <a:xfrm>
            <a:off x="2770505" y="6310630"/>
            <a:ext cx="8993188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广西柳州市第八中学   邓洪文  </a:t>
            </a:r>
            <a:endParaRPr lang="en-US" altLang="zh-CN" sz="16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4365" y="262890"/>
            <a:ext cx="838327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lnSpc>
                <a:spcPct val="150000"/>
              </a:lnSpc>
            </a:pP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endParaRPr lang="zh-CN" altLang="zh-CN" sz="3600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	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其</a:t>
            </a:r>
            <a:r>
              <a:rPr lang="zh-CN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内容主要以反映爱情、婚姻、反抗压迫，争取自由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为主。</a:t>
            </a:r>
            <a:endParaRPr lang="zh-CN" altLang="zh-CN" sz="3600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	</a:t>
            </a:r>
            <a:endParaRPr lang="zh-CN" alt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997075" y="664210"/>
            <a:ext cx="8197215" cy="39693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宋体" panose="02010600030101010101" pitchFamily="2" charset="-122"/>
                <a:sym typeface="+mn-ea"/>
              </a:rPr>
              <a:t>	</a:t>
            </a:r>
            <a:r>
              <a:rPr lang="zh-CN" altLang="zh-CN" sz="2800" b="1" dirty="0">
                <a:latin typeface="宋体" panose="02010600030101010101" pitchFamily="2" charset="-122"/>
                <a:sym typeface="+mn-ea"/>
              </a:rPr>
              <a:t>比如大家十分熟悉的一首信天游《山丹丹开花红艳艳》中有：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“山丹丹开花红艳艳，咱们中央（噢）红军到陕北。”</a:t>
            </a:r>
            <a:r>
              <a:rPr lang="zh-CN" altLang="zh-CN" sz="2800" b="1" dirty="0">
                <a:latin typeface="宋体" panose="02010600030101010101" pitchFamily="2" charset="-122"/>
                <a:sym typeface="+mn-ea"/>
              </a:rPr>
              <a:t>山丹丹花形似萱草，开放的时候漫山遍野被染得火红，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起兴一开始就渲染了气氛：热烈、喜庆，充满活力。</a:t>
            </a:r>
            <a:endParaRPr lang="zh-CN" altLang="zh-CN" sz="2800" b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宋体" panose="02010600030101010101" pitchFamily="2" charset="-122"/>
                <a:sym typeface="+mn-ea"/>
              </a:rPr>
              <a:t>	</a:t>
            </a:r>
            <a:r>
              <a:rPr lang="zh-CN" altLang="zh-CN" sz="2800" b="1" dirty="0">
                <a:latin typeface="宋体" panose="02010600030101010101" pitchFamily="2" charset="-122"/>
                <a:sym typeface="+mn-ea"/>
              </a:rPr>
              <a:t> </a:t>
            </a:r>
            <a:endParaRPr lang="zh-CN" altLang="zh-CN" sz="2800" b="1" dirty="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36867" name="Text Box 4"/>
          <p:cNvSpPr txBox="1"/>
          <p:nvPr/>
        </p:nvSpPr>
        <p:spPr>
          <a:xfrm>
            <a:off x="2770505" y="6310630"/>
            <a:ext cx="8993188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广西柳州市第八中学   邓洪文    </a:t>
            </a:r>
            <a:endParaRPr lang="en-US" altLang="zh-CN" sz="16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TEMPLATE_CATEGORY" val="custom"/>
  <p:tag name="KSO_WM_TEMPLATE_INDEX" val="160162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160162"/>
</p:tagLst>
</file>

<file path=ppt/theme/theme1.xml><?xml version="1.0" encoding="utf-8"?>
<a:theme xmlns:a="http://schemas.openxmlformats.org/drawingml/2006/main" name="www.33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中国风">
      <a:majorFont>
        <a:latin typeface="华文细黑"/>
        <a:ea typeface="方正清刻本悦宋简体"/>
        <a:cs typeface=""/>
      </a:majorFont>
      <a:minorFont>
        <a:latin typeface="华文细黑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kumimoji="1" sz="4400" dirty="0" smtClean="0">
            <a:solidFill>
              <a:schemeClr val="tx1">
                <a:lumMod val="95000"/>
                <a:lumOff val="5000"/>
              </a:schemeClr>
            </a:solidFill>
            <a:latin typeface="yuweij Medium" charset="0"/>
            <a:ea typeface="yuweij Medium" charset="0"/>
            <a:cs typeface="yuweij Medium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2253</Words>
  <Application>WPS 演示</Application>
  <PresentationFormat>宽屏</PresentationFormat>
  <Paragraphs>186</Paragraphs>
  <Slides>18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宋体</vt:lpstr>
      <vt:lpstr>Wingdings</vt:lpstr>
      <vt:lpstr>yuweij Medium</vt:lpstr>
      <vt:lpstr>Arial</vt:lpstr>
      <vt:lpstr>Times New Roman</vt:lpstr>
      <vt:lpstr>微软雅黑</vt:lpstr>
      <vt:lpstr>华文楷体</vt:lpstr>
      <vt:lpstr>华文新魏</vt:lpstr>
      <vt:lpstr>李旭科书法 v1.4</vt:lpstr>
      <vt:lpstr>方正清刻本悦宋简体</vt:lpstr>
      <vt:lpstr>幼圆</vt:lpstr>
      <vt:lpstr>Arial Unicode MS</vt:lpstr>
      <vt:lpstr>Calibri</vt:lpstr>
      <vt:lpstr>黑体</vt:lpstr>
      <vt:lpstr>_x000B__x000C_</vt:lpstr>
      <vt:lpstr>Segoe Print</vt:lpstr>
      <vt:lpstr>华文细黑</vt:lpstr>
      <vt:lpstr>方正清刻本悦宋简体</vt:lpstr>
      <vt:lpstr>www.33ppt.com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creator/>
  <cp:lastModifiedBy>Administrator</cp:lastModifiedBy>
  <cp:revision>108</cp:revision>
  <cp:lastPrinted>2016-07-13T07:14:00Z</cp:lastPrinted>
  <dcterms:created xsi:type="dcterms:W3CDTF">2016-04-30T07:28:00Z</dcterms:created>
  <dcterms:modified xsi:type="dcterms:W3CDTF">2019-03-04T03:02:31Z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  <property fmtid="{D5CDD505-2E9C-101B-9397-08002B2CF9AE}" pid="3" name="KSORubyTemplateID">
    <vt:lpwstr>13</vt:lpwstr>
  </property>
</Properties>
</file>