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583" r:id="rId3"/>
    <p:sldId id="293" r:id="rId4"/>
    <p:sldId id="586" r:id="rId6"/>
    <p:sldId id="595" r:id="rId7"/>
    <p:sldId id="587" r:id="rId8"/>
    <p:sldId id="588" r:id="rId9"/>
    <p:sldId id="589" r:id="rId10"/>
    <p:sldId id="590" r:id="rId11"/>
    <p:sldId id="591" r:id="rId12"/>
    <p:sldId id="592" r:id="rId13"/>
    <p:sldId id="641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39D"/>
    <a:srgbClr val="0945A5"/>
    <a:srgbClr val="DEDEDE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3"/>
    <p:restoredTop sz="95313"/>
  </p:normalViewPr>
  <p:slideViewPr>
    <p:cSldViewPr snapToGrid="0" snapToObjects="1" showGuides="1">
      <p:cViewPr varScale="1">
        <p:scale>
          <a:sx n="65" d="100"/>
          <a:sy n="65" d="100"/>
        </p:scale>
        <p:origin x="-480" y="-114"/>
      </p:cViewPr>
      <p:guideLst>
        <p:guide orient="horz" pos="207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BD85A-FF0E-42D8-933D-A6DC6305364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0D63-7D56-4687-AC7F-C18CB57CA7D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kumimoji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kumimoji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algn="r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Relationship Id="rId3" Type="http://schemas.microsoft.com/office/2007/relationships/hdphoto" Target="../media/image5.wdp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microsoft.com/office/2007/relationships/hdphoto" Target="../media/image5.wdp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6.png"/><Relationship Id="rId3" Type="http://schemas.microsoft.com/office/2007/relationships/hdphoto" Target="../media/image5.wdp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microsoft.com/office/2007/relationships/hdphoto" Target="../media/image5.wdp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Relationship Id="rId3" Type="http://schemas.microsoft.com/office/2007/relationships/hdphoto" Target="../media/image5.wdp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Relationship Id="rId3" Type="http://schemas.microsoft.com/office/2007/relationships/hdphoto" Target="../media/image5.wdp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Relationship Id="rId3" Type="http://schemas.microsoft.com/office/2007/relationships/hdphoto" Target="../media/image5.wdp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Relationship Id="rId3" Type="http://schemas.microsoft.com/office/2007/relationships/hdphoto" Target="../media/image5.wdp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片头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00965" y="-62865"/>
            <a:ext cx="12280900" cy="6919595"/>
          </a:xfrm>
          <a:prstGeom prst="rect">
            <a:avLst/>
          </a:prstGeom>
        </p:spPr>
      </p:pic>
      <p:sp>
        <p:nvSpPr>
          <p:cNvPr id="9219" name="文本框 3"/>
          <p:cNvSpPr txBox="1"/>
          <p:nvPr/>
        </p:nvSpPr>
        <p:spPr>
          <a:xfrm>
            <a:off x="1144270" y="647383"/>
            <a:ext cx="82010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3200" b="1" dirty="0">
                <a:latin typeface="Arial" panose="020B0604020202020204" pitchFamily="34" charset="0"/>
              </a:rPr>
              <a:t>教材版本：人教版八年级下册</a:t>
            </a:r>
            <a:endParaRPr lang="zh-CN" altLang="zh-CN" sz="3200" b="1" dirty="0">
              <a:latin typeface="Arial" panose="020B0604020202020204" pitchFamily="34" charset="0"/>
            </a:endParaRPr>
          </a:p>
        </p:txBody>
      </p:sp>
      <p:sp>
        <p:nvSpPr>
          <p:cNvPr id="9220" name="文本框 4"/>
          <p:cNvSpPr txBox="1"/>
          <p:nvPr/>
        </p:nvSpPr>
        <p:spPr>
          <a:xfrm>
            <a:off x="2237423" y="2027873"/>
            <a:ext cx="7716837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录课单元：第一单元</a:t>
            </a:r>
            <a:endParaRPr lang="zh-CN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1" name="文本框 5"/>
          <p:cNvSpPr txBox="1"/>
          <p:nvPr/>
        </p:nvSpPr>
        <p:spPr>
          <a:xfrm>
            <a:off x="3902710" y="3224848"/>
            <a:ext cx="4951413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第一课：《社戏》</a:t>
            </a:r>
            <a:endParaRPr lang="zh-CN" altLang="en-US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2" name="文本框 6"/>
          <p:cNvSpPr txBox="1"/>
          <p:nvPr/>
        </p:nvSpPr>
        <p:spPr>
          <a:xfrm>
            <a:off x="6500495" y="4745990"/>
            <a:ext cx="4762500" cy="521970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2800" b="1" dirty="0">
                <a:latin typeface="Arial" panose="020B0604020202020204" pitchFamily="34" charset="0"/>
              </a:rPr>
              <a:t>执教教师：邓洪文</a:t>
            </a:r>
            <a:endParaRPr lang="zh-CN" altLang="zh-CN" sz="2800" b="1" dirty="0">
              <a:latin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brightnessContrast bright="1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17996" y="1"/>
            <a:ext cx="7217228" cy="6858000"/>
          </a:xfrm>
          <a:prstGeom prst="rect">
            <a:avLst/>
          </a:prstGeom>
        </p:spPr>
      </p:pic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sp>
        <p:nvSpPr>
          <p:cNvPr id="16385" name="矩形 50177"/>
          <p:cNvSpPr>
            <a:spLocks noChangeArrowheads="1"/>
          </p:cNvSpPr>
          <p:nvPr/>
        </p:nvSpPr>
        <p:spPr bwMode="auto">
          <a:xfrm>
            <a:off x="1681480" y="693420"/>
            <a:ext cx="9814560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zh-CN" altLang="en-US" sz="4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这一部分与写看社戏有什么关系</a:t>
            </a:r>
            <a:r>
              <a:rPr lang="en-US" altLang="zh-CN" sz="40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? </a:t>
            </a:r>
            <a:endParaRPr lang="en-US" altLang="zh-CN" sz="40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0179" name="矩形 50178"/>
          <p:cNvSpPr>
            <a:spLocks noChangeArrowheads="1"/>
          </p:cNvSpPr>
          <p:nvPr/>
        </p:nvSpPr>
        <p:spPr bwMode="auto">
          <a:xfrm>
            <a:off x="1764030" y="1564005"/>
            <a:ext cx="8663940" cy="403098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）交代了看社戏的时间、地点、机缘，</a:t>
            </a:r>
            <a:endParaRPr lang="zh-CN" altLang="en-US" sz="32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）引出了同去看社戏的人物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——</a:t>
            </a:r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乡间生活的小朋友；</a:t>
            </a:r>
            <a:endParaRPr lang="zh-CN" altLang="en-US" sz="32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）还交代了“乐土”中的乐事，为下文写“我在那里所第一盼望的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——</a:t>
            </a:r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看社戏做了重要的铺垫。同时，平桥村的生活也是“我”所深深怀念的。</a:t>
            </a:r>
            <a:b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</a:br>
            <a:endParaRPr lang="zh-CN" altLang="en-US" sz="32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片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985" y="-60325"/>
            <a:ext cx="12205970" cy="686562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382010" y="2413000"/>
            <a:ext cx="5212080" cy="19183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44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柳州市第八中学录制</a:t>
            </a:r>
            <a:br>
              <a:rPr lang="zh-CN" altLang="en-US" sz="44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</a:br>
            <a:br>
              <a:rPr lang="zh-CN" altLang="en-US" sz="44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</a:br>
            <a:r>
              <a:rPr lang="en-US" altLang="zh-CN" sz="44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2019</a:t>
            </a:r>
            <a:r>
              <a:rPr lang="zh-CN" altLang="en-US" sz="44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年</a:t>
            </a:r>
            <a:r>
              <a:rPr lang="en-US" altLang="zh-CN" sz="44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2</a:t>
            </a:r>
            <a:r>
              <a:rPr lang="zh-CN" altLang="en-US" sz="44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月</a:t>
            </a:r>
            <a:r>
              <a:rPr lang="en-US" altLang="zh-CN" sz="44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25</a:t>
            </a:r>
            <a:r>
              <a:rPr lang="zh-CN" altLang="en-US" sz="44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日</a:t>
            </a:r>
            <a:endParaRPr kumimoji="1" lang="zh-CN" altLang="en-US" sz="4400" dirty="0" smtClean="0">
              <a:solidFill>
                <a:schemeClr val="tx1">
                  <a:lumMod val="95000"/>
                  <a:lumOff val="5000"/>
                </a:schemeClr>
              </a:solidFill>
              <a:latin typeface="yuweij Medium" charset="0"/>
              <a:ea typeface="yuweij Medium" charset="0"/>
              <a:cs typeface="yuweij Medium" charset="0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brightnessContrast bright="1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17996" y="1"/>
            <a:ext cx="7217228" cy="6858000"/>
          </a:xfrm>
          <a:prstGeom prst="rect">
            <a:avLst/>
          </a:prstGeom>
        </p:spPr>
      </p:pic>
      <p:sp>
        <p:nvSpPr>
          <p:cNvPr id="3" name="Text Box 4"/>
          <p:cNvSpPr txBox="1"/>
          <p:nvPr/>
        </p:nvSpPr>
        <p:spPr>
          <a:xfrm>
            <a:off x="678426" y="5161280"/>
            <a:ext cx="1060409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2019</a:t>
            </a: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年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2</a:t>
            </a: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月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25</a:t>
            </a: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日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977515" y="1435100"/>
            <a:ext cx="5905500" cy="28613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 eaLnBrk="1" hangingPunct="1"/>
            <a:r>
              <a:rPr lang="zh-CN" altLang="en-US" sz="18000" b="1" dirty="0">
                <a:solidFill>
                  <a:srgbClr val="FF0000"/>
                </a:solidFill>
                <a:latin typeface="李旭科书法 v1.4" panose="02000603000000000000" charset="-122"/>
                <a:ea typeface="李旭科书法 v1.4" panose="02000603000000000000" charset="-122"/>
                <a:cs typeface="李旭科书法 v1.4" panose="02000603000000000000" charset="-122"/>
                <a:sym typeface="+mn-ea"/>
              </a:rPr>
              <a:t>社戏 </a:t>
            </a:r>
            <a:endParaRPr kumimoji="1" lang="zh-CN" altLang="en-US" sz="18000" b="1" dirty="0" smtClean="0">
              <a:solidFill>
                <a:srgbClr val="FF0000"/>
              </a:solidFill>
              <a:latin typeface="李旭科书法 v1.4" panose="02000603000000000000" charset="-122"/>
              <a:ea typeface="李旭科书法 v1.4" panose="02000603000000000000" charset="-122"/>
              <a:cs typeface="李旭科书法 v1.4" panose="02000603000000000000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brightnessContrast bright="1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17996" y="1"/>
            <a:ext cx="7217228" cy="6858000"/>
          </a:xfrm>
          <a:prstGeom prst="rect">
            <a:avLst/>
          </a:prstGeom>
        </p:spPr>
      </p:pic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sp>
        <p:nvSpPr>
          <p:cNvPr id="7170" name="文本框 1"/>
          <p:cNvSpPr txBox="1">
            <a:spLocks noChangeArrowheads="1"/>
          </p:cNvSpPr>
          <p:nvPr/>
        </p:nvSpPr>
        <p:spPr bwMode="auto">
          <a:xfrm>
            <a:off x="2700655" y="809308"/>
            <a:ext cx="6871048" cy="43592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800" dirty="0">
                <a:solidFill>
                  <a:schemeClr val="tx1"/>
                </a:solidFill>
                <a:ea typeface="宋体" panose="02010600030101010101" pitchFamily="2" charset="-122"/>
              </a:rPr>
              <a:t>童年是一首歌，一首轻快欢乐的歌；</a:t>
            </a:r>
            <a:endParaRPr lang="zh-CN" altLang="en-US" sz="28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2800" dirty="0">
                <a:solidFill>
                  <a:schemeClr val="tx1"/>
                </a:solidFill>
                <a:ea typeface="宋体" panose="02010600030101010101" pitchFamily="2" charset="-122"/>
              </a:rPr>
              <a:t>童年是一幅画，一首五彩缤纷的画；</a:t>
            </a:r>
            <a:endParaRPr lang="zh-CN" altLang="en-US" sz="28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2800" dirty="0">
                <a:solidFill>
                  <a:schemeClr val="tx1"/>
                </a:solidFill>
                <a:ea typeface="宋体" panose="02010600030101010101" pitchFamily="2" charset="-122"/>
              </a:rPr>
              <a:t>童年是一首诗，一首铿锵悦耳的诗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…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Arial" panose="020B0604020202020204" pitchFamily="34" charset="0"/>
              </a:rPr>
              <a:t>…</a:t>
            </a:r>
            <a:endParaRPr lang="zh-CN" altLang="en-US" sz="28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sym typeface="Arial" panose="020B0604020202020204" pitchFamily="34" charset="0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童年的一切都是美好的，</a:t>
            </a:r>
            <a:endParaRPr lang="zh-CN" altLang="en-US" sz="28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让人留恋，让人怀念。</a:t>
            </a:r>
            <a:endParaRPr lang="zh-CN" altLang="en-US" sz="28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一起走进鲁迅先生的小说《社戏》，</a:t>
            </a:r>
            <a:endParaRPr lang="zh-CN" altLang="en-US" sz="28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>
              <a:spcBef>
                <a:spcPct val="50000"/>
              </a:spcBef>
            </a:pP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感受童年的快乐与美好。</a:t>
            </a:r>
            <a:endParaRPr lang="zh-CN" altLang="en-US" sz="28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169" name="图片 33793" descr="图漫画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045" y="167640"/>
            <a:ext cx="2694305" cy="6611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8193" descr="古镇10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" y="83185"/>
            <a:ext cx="11838305" cy="6691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矩形 8199"/>
          <p:cNvSpPr>
            <a:spLocks noChangeArrowheads="1" noChangeShapeType="1" noTextEdit="1"/>
          </p:cNvSpPr>
          <p:nvPr/>
        </p:nvSpPr>
        <p:spPr bwMode="auto">
          <a:xfrm>
            <a:off x="5607050" y="4845685"/>
            <a:ext cx="4538345" cy="151511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noFill/>
                <a:rou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Flat4" dir="b"/>
            </a:scene3d>
            <a:sp3d extrusionH="176200" prstMaterial="legacyMatte">
              <a:extrusionClr>
                <a:schemeClr val="bg1"/>
              </a:extrusionClr>
            </a:sp3d>
          </a:bodyPr>
          <a:lstStyle/>
          <a:p>
            <a:pPr algn="ctr"/>
            <a:r>
              <a:rPr lang="zh-CN" altLang="en-US" sz="3600" dirty="0">
                <a:solidFill>
                  <a:srgbClr val="CC0000"/>
                </a:solidFill>
                <a:latin typeface="Arial" panose="020B0604020202020204"/>
                <a:cs typeface="Arial" panose="020B0604020202020204"/>
              </a:rPr>
              <a:t>社戏</a:t>
            </a:r>
            <a:endParaRPr lang="zh-CN" altLang="en-US" sz="3600" dirty="0">
              <a:solidFill>
                <a:srgbClr val="CC0000"/>
              </a:solidFill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brightnessContrast bright="1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4380" y="82551"/>
            <a:ext cx="7217228" cy="6858000"/>
          </a:xfrm>
          <a:prstGeom prst="rect">
            <a:avLst/>
          </a:prstGeom>
        </p:spPr>
      </p:pic>
      <p:sp>
        <p:nvSpPr>
          <p:cNvPr id="13328" name="文本框 13327"/>
          <p:cNvSpPr txBox="1"/>
          <p:nvPr/>
        </p:nvSpPr>
        <p:spPr>
          <a:xfrm>
            <a:off x="1904207" y="1643757"/>
            <a:ext cx="8672512" cy="5016758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endParaRPr lang="en-US" altLang="zh-CN" sz="3200" noProof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fontAlgn="base"/>
            <a:r>
              <a:rPr lang="zh-CN" altLang="en-US" sz="3200" noProof="1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归省          行辈         惮         絮 叨       怠慢  </a:t>
            </a:r>
            <a:endParaRPr lang="zh-CN" altLang="en-US" sz="3200" noProof="1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base"/>
            <a:r>
              <a:rPr lang="zh-CN" altLang="en-US" sz="3200" noProof="1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   </a:t>
            </a:r>
            <a:endParaRPr lang="zh-CN" altLang="en-US" sz="3200" noProof="1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base"/>
            <a:endParaRPr lang="zh-CN" altLang="en-US" sz="3200" noProof="1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base"/>
            <a:r>
              <a:rPr lang="zh-CN" altLang="en-US" sz="3200" noProof="1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 撺掇         凫水        </a:t>
            </a:r>
            <a:r>
              <a:rPr lang="zh-CN" altLang="en-US" sz="3200" noProof="1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  <a:sym typeface="宋体" panose="02010600030101010101" pitchFamily="2" charset="-122"/>
              </a:rPr>
              <a:t>潺潺        蕴  藻     皎洁</a:t>
            </a:r>
            <a:endParaRPr lang="zh-CN" altLang="en-US" sz="3200" noProof="1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fontAlgn="base"/>
            <a:r>
              <a:rPr lang="zh-CN" altLang="en-US" sz="3200" noProof="1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                                            </a:t>
            </a:r>
            <a:endParaRPr lang="zh-CN" altLang="en-US" sz="3200" noProof="1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base"/>
            <a:r>
              <a:rPr lang="zh-CN" altLang="en-US" sz="3200" noProof="1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   </a:t>
            </a:r>
            <a:endParaRPr lang="zh-CN" altLang="en-US" sz="3200" noProof="1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base"/>
            <a:r>
              <a:rPr lang="zh-CN" altLang="en-US" sz="3200" noProof="1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     漂缈     踱          宛转          撮                   </a:t>
            </a:r>
            <a:br>
              <a:rPr lang="zh-CN" altLang="en-US" sz="3200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</a:br>
            <a:endParaRPr lang="zh-CN" altLang="en-US" sz="3200" noProof="1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base"/>
            <a:endParaRPr lang="zh-CN" altLang="en-US" sz="3200" noProof="1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sp>
        <p:nvSpPr>
          <p:cNvPr id="13329" name="文本框 13328"/>
          <p:cNvSpPr txBox="1"/>
          <p:nvPr/>
        </p:nvSpPr>
        <p:spPr>
          <a:xfrm>
            <a:off x="2193132" y="1643757"/>
            <a:ext cx="812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 noProof="1">
                <a:solidFill>
                  <a:srgbClr val="99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xǐng</a:t>
            </a:r>
            <a:endParaRPr lang="en-US" altLang="zh-CN" sz="2400" noProof="1">
              <a:solidFill>
                <a:srgbClr val="9933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30" name="文本框 13329"/>
          <p:cNvSpPr txBox="1"/>
          <p:nvPr/>
        </p:nvSpPr>
        <p:spPr>
          <a:xfrm>
            <a:off x="3632994" y="1643757"/>
            <a:ext cx="82867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 noProof="1">
                <a:solidFill>
                  <a:srgbClr val="99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háng</a:t>
            </a:r>
            <a:endParaRPr lang="en-US" altLang="zh-CN" sz="2400" noProof="1">
              <a:solidFill>
                <a:srgbClr val="9933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31" name="文本框 13330"/>
          <p:cNvSpPr txBox="1"/>
          <p:nvPr/>
        </p:nvSpPr>
        <p:spPr>
          <a:xfrm>
            <a:off x="5140325" y="1601788"/>
            <a:ext cx="67627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 noProof="1">
                <a:solidFill>
                  <a:srgbClr val="99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dàn</a:t>
            </a:r>
            <a:endParaRPr lang="en-US" altLang="zh-CN" sz="2400" noProof="1">
              <a:solidFill>
                <a:srgbClr val="9933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32" name="文本框 13331"/>
          <p:cNvSpPr txBox="1"/>
          <p:nvPr/>
        </p:nvSpPr>
        <p:spPr>
          <a:xfrm>
            <a:off x="6659221" y="1643757"/>
            <a:ext cx="1116013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 noProof="1">
                <a:solidFill>
                  <a:srgbClr val="99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xù  dao</a:t>
            </a:r>
            <a:endParaRPr lang="en-US" altLang="zh-CN" sz="2400" noProof="1">
              <a:solidFill>
                <a:srgbClr val="9933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33" name="文本框 13332"/>
          <p:cNvSpPr txBox="1"/>
          <p:nvPr/>
        </p:nvSpPr>
        <p:spPr>
          <a:xfrm>
            <a:off x="8557419" y="1643757"/>
            <a:ext cx="59055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 noProof="1">
                <a:solidFill>
                  <a:srgbClr val="99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dài</a:t>
            </a:r>
            <a:endParaRPr lang="en-US" altLang="zh-CN" sz="2400" noProof="1">
              <a:solidFill>
                <a:srgbClr val="9933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34" name="文本框 13333"/>
          <p:cNvSpPr txBox="1"/>
          <p:nvPr/>
        </p:nvSpPr>
        <p:spPr>
          <a:xfrm>
            <a:off x="1904207" y="3125788"/>
            <a:ext cx="1379537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 noProof="1">
                <a:solidFill>
                  <a:srgbClr val="99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cuān duo</a:t>
            </a:r>
            <a:endParaRPr lang="en-US" altLang="zh-CN" sz="2400" noProof="1">
              <a:solidFill>
                <a:srgbClr val="9933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35" name="文本框 13334"/>
          <p:cNvSpPr txBox="1"/>
          <p:nvPr/>
        </p:nvSpPr>
        <p:spPr>
          <a:xfrm>
            <a:off x="3775869" y="3054351"/>
            <a:ext cx="455613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 noProof="1">
                <a:solidFill>
                  <a:srgbClr val="99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fú</a:t>
            </a:r>
            <a:endParaRPr lang="en-US" altLang="zh-CN" sz="2400" noProof="1">
              <a:solidFill>
                <a:srgbClr val="9933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36" name="文本框 13335"/>
          <p:cNvSpPr txBox="1"/>
          <p:nvPr/>
        </p:nvSpPr>
        <p:spPr>
          <a:xfrm>
            <a:off x="5478463" y="3054351"/>
            <a:ext cx="811212" cy="66992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 noProof="1">
                <a:solidFill>
                  <a:srgbClr val="99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chán</a:t>
            </a:r>
            <a:endParaRPr lang="en-US" altLang="zh-CN" sz="2400" noProof="1">
              <a:solidFill>
                <a:srgbClr val="9933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base"/>
            <a:endParaRPr lang="en-US" altLang="zh-CN" sz="2400" noProof="1">
              <a:solidFill>
                <a:srgbClr val="9933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37" name="文本框 13336"/>
          <p:cNvSpPr txBox="1"/>
          <p:nvPr/>
        </p:nvSpPr>
        <p:spPr>
          <a:xfrm>
            <a:off x="7217228" y="3054351"/>
            <a:ext cx="1193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 noProof="1">
                <a:solidFill>
                  <a:srgbClr val="99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yùn zǎo</a:t>
            </a:r>
            <a:endParaRPr lang="en-US" altLang="zh-CN" sz="2400" noProof="1">
              <a:solidFill>
                <a:srgbClr val="9933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39" name="文本框 13338"/>
          <p:cNvSpPr txBox="1"/>
          <p:nvPr/>
        </p:nvSpPr>
        <p:spPr>
          <a:xfrm>
            <a:off x="8557419" y="3054351"/>
            <a:ext cx="67627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 noProof="1">
                <a:solidFill>
                  <a:srgbClr val="99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jiǎo</a:t>
            </a:r>
            <a:endParaRPr lang="en-US" altLang="zh-CN" sz="2400" noProof="1">
              <a:solidFill>
                <a:srgbClr val="9933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40" name="文本框 13339"/>
          <p:cNvSpPr txBox="1"/>
          <p:nvPr/>
        </p:nvSpPr>
        <p:spPr>
          <a:xfrm>
            <a:off x="2032159" y="4471671"/>
            <a:ext cx="1463675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 noProof="1">
                <a:solidFill>
                  <a:srgbClr val="99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  <a:t>piāo miǎo</a:t>
            </a:r>
            <a:endParaRPr lang="en-US" altLang="zh-CN" sz="2400" noProof="1">
              <a:solidFill>
                <a:srgbClr val="9933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42" name="文本框 13341"/>
          <p:cNvSpPr txBox="1"/>
          <p:nvPr/>
        </p:nvSpPr>
        <p:spPr>
          <a:xfrm>
            <a:off x="3971131" y="4365626"/>
            <a:ext cx="676275" cy="66992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 noProof="1">
                <a:solidFill>
                  <a:srgbClr val="99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+mn-ea"/>
              </a:rPr>
              <a:t>duó</a:t>
            </a:r>
            <a:endParaRPr lang="en-US" altLang="zh-CN" sz="2400" noProof="1">
              <a:solidFill>
                <a:srgbClr val="9933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endParaRPr lang="en-US" altLang="zh-CN" sz="2400" noProof="1">
              <a:solidFill>
                <a:srgbClr val="9933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4" name="文本框 13343"/>
          <p:cNvSpPr txBox="1"/>
          <p:nvPr/>
        </p:nvSpPr>
        <p:spPr>
          <a:xfrm>
            <a:off x="5314315" y="4365626"/>
            <a:ext cx="728662" cy="66992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 noProof="1">
                <a:solidFill>
                  <a:srgbClr val="99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+mn-ea"/>
              </a:rPr>
              <a:t>wǎn</a:t>
            </a:r>
            <a:endParaRPr lang="en-US" altLang="zh-CN" sz="2400" noProof="1">
              <a:solidFill>
                <a:srgbClr val="9933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endParaRPr lang="en-US" altLang="zh-CN" sz="2400" noProof="1">
              <a:solidFill>
                <a:srgbClr val="9933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345" name="文本框 13344"/>
          <p:cNvSpPr txBox="1"/>
          <p:nvPr/>
        </p:nvSpPr>
        <p:spPr>
          <a:xfrm>
            <a:off x="7011194" y="4349751"/>
            <a:ext cx="642937" cy="66992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2400" dirty="0" err="1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en-US" altLang="zh-CN" sz="2400" dirty="0" err="1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uō</a:t>
            </a:r>
            <a:endParaRPr lang="en-US" altLang="zh-CN" sz="2400" dirty="0">
              <a:solidFill>
                <a:srgbClr val="99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fontAlgn="base"/>
            <a:endParaRPr lang="en-US" altLang="zh-CN" sz="2400" dirty="0">
              <a:solidFill>
                <a:srgbClr val="99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257" name="矩形 13347"/>
          <p:cNvSpPr>
            <a:spLocks noChangeArrowheads="1" noChangeShapeType="1" noTextEdit="1"/>
          </p:cNvSpPr>
          <p:nvPr/>
        </p:nvSpPr>
        <p:spPr bwMode="auto">
          <a:xfrm>
            <a:off x="1904365" y="339090"/>
            <a:ext cx="3409950" cy="837565"/>
          </a:xfrm>
          <a:prstGeom prst="rect">
            <a:avLst/>
          </a:prstGeom>
          <a:solidFill>
            <a:srgbClr val="FFFF00"/>
          </a:solidFill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algn="ctr"/>
            <a:r>
              <a:rPr lang="zh-CN" altLang="en-US" sz="4800" kern="10">
                <a:ln w="15875">
                  <a:solidFill>
                    <a:schemeClr val="bg1"/>
                  </a:solidFill>
                  <a:round/>
                </a:ln>
                <a:solidFill>
                  <a:srgbClr val="FF0000">
                    <a:alpha val="92000"/>
                  </a:srgbClr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 panose="020B0604020202020204"/>
                <a:cs typeface="Arial" panose="020B0604020202020204"/>
              </a:rPr>
              <a:t>辨析字音</a:t>
            </a:r>
            <a:endParaRPr lang="zh-CN" altLang="en-US" sz="4800" kern="10">
              <a:ln w="15875">
                <a:solidFill>
                  <a:schemeClr val="bg1"/>
                </a:solidFill>
                <a:round/>
              </a:ln>
              <a:solidFill>
                <a:srgbClr val="FF0000">
                  <a:alpha val="92000"/>
                </a:srgbClr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9" grpId="0"/>
      <p:bldP spid="13330" grpId="0"/>
      <p:bldP spid="13331" grpId="0"/>
      <p:bldP spid="13332" grpId="0"/>
      <p:bldP spid="13333" grpId="0"/>
      <p:bldP spid="13334" grpId="0"/>
      <p:bldP spid="13335" grpId="0"/>
      <p:bldP spid="13336" grpId="0"/>
      <p:bldP spid="13337" grpId="0"/>
      <p:bldP spid="13339" grpId="0"/>
      <p:bldP spid="13340" grpId="0"/>
      <p:bldP spid="13342" grpId="0"/>
      <p:bldP spid="13344" grpId="0"/>
      <p:bldP spid="133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brightnessContrast bright="1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17996" y="1"/>
            <a:ext cx="7217228" cy="6858000"/>
          </a:xfrm>
          <a:prstGeom prst="rect">
            <a:avLst/>
          </a:prstGeom>
        </p:spPr>
      </p:pic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sp>
        <p:nvSpPr>
          <p:cNvPr id="108546" name="文本框 108545"/>
          <p:cNvSpPr txBox="1">
            <a:spLocks noChangeArrowheads="1"/>
          </p:cNvSpPr>
          <p:nvPr/>
        </p:nvSpPr>
        <p:spPr bwMode="auto">
          <a:xfrm>
            <a:off x="1785938" y="749936"/>
            <a:ext cx="1768475" cy="5794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体裁：</a:t>
            </a:r>
            <a:endParaRPr lang="zh-CN" altLang="en-US" sz="32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47" name="文本框 108546"/>
          <p:cNvSpPr txBox="1">
            <a:spLocks noChangeArrowheads="1"/>
          </p:cNvSpPr>
          <p:nvPr/>
        </p:nvSpPr>
        <p:spPr bwMode="auto">
          <a:xfrm>
            <a:off x="1785938" y="1354773"/>
            <a:ext cx="2057400" cy="5794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人物：</a:t>
            </a:r>
            <a:endParaRPr lang="zh-CN" altLang="en-US" sz="32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48" name="文本框 108547"/>
          <p:cNvSpPr txBox="1">
            <a:spLocks noChangeArrowheads="1"/>
          </p:cNvSpPr>
          <p:nvPr/>
        </p:nvSpPr>
        <p:spPr bwMode="auto">
          <a:xfrm>
            <a:off x="1714500" y="3369311"/>
            <a:ext cx="1441450" cy="5794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情节：</a:t>
            </a:r>
            <a:endParaRPr lang="zh-CN" altLang="en-US" sz="32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49" name="文本框 108548"/>
          <p:cNvSpPr txBox="1">
            <a:spLocks noChangeArrowheads="1"/>
          </p:cNvSpPr>
          <p:nvPr/>
        </p:nvSpPr>
        <p:spPr bwMode="auto">
          <a:xfrm>
            <a:off x="1714500" y="5541011"/>
            <a:ext cx="1582738" cy="5794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环境：</a:t>
            </a:r>
            <a:endParaRPr lang="zh-CN" altLang="en-US" sz="32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50" name="文本框 108549"/>
          <p:cNvSpPr txBox="1">
            <a:spLocks noChangeArrowheads="1"/>
          </p:cNvSpPr>
          <p:nvPr/>
        </p:nvSpPr>
        <p:spPr bwMode="auto">
          <a:xfrm>
            <a:off x="4121150" y="1329373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迅哥儿</a:t>
            </a:r>
            <a:endParaRPr lang="zh-CN" altLang="en-US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51" name="文本框 108550"/>
          <p:cNvSpPr txBox="1">
            <a:spLocks noChangeArrowheads="1"/>
          </p:cNvSpPr>
          <p:nvPr/>
        </p:nvSpPr>
        <p:spPr bwMode="auto">
          <a:xfrm>
            <a:off x="5264150" y="1329373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双喜、阿发、六一公公</a:t>
            </a:r>
            <a:endParaRPr lang="zh-CN" altLang="en-US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52" name="文本框 108551"/>
          <p:cNvSpPr txBox="1">
            <a:spLocks noChangeArrowheads="1"/>
          </p:cNvSpPr>
          <p:nvPr/>
        </p:nvSpPr>
        <p:spPr bwMode="auto">
          <a:xfrm>
            <a:off x="3441700" y="2002473"/>
            <a:ext cx="1219200" cy="82232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看戏前</a:t>
            </a:r>
            <a:endParaRPr lang="zh-CN" altLang="en-US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base"/>
            <a:r>
              <a:rPr lang="en-US" altLang="zh-CN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1-4</a:t>
            </a:r>
            <a:endParaRPr lang="en-US" altLang="zh-CN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53" name="文本框 108552"/>
          <p:cNvSpPr txBox="1">
            <a:spLocks noChangeArrowheads="1"/>
          </p:cNvSpPr>
          <p:nvPr/>
        </p:nvSpPr>
        <p:spPr bwMode="auto">
          <a:xfrm>
            <a:off x="3370263" y="3442336"/>
            <a:ext cx="1219200" cy="82232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看戏</a:t>
            </a:r>
            <a:endParaRPr lang="zh-CN" altLang="en-US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base"/>
            <a:r>
              <a:rPr lang="en-US" altLang="zh-CN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5-30</a:t>
            </a:r>
            <a:endParaRPr lang="en-US" altLang="zh-CN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54" name="文本框 108553"/>
          <p:cNvSpPr txBox="1">
            <a:spLocks noChangeArrowheads="1"/>
          </p:cNvSpPr>
          <p:nvPr/>
        </p:nvSpPr>
        <p:spPr bwMode="auto">
          <a:xfrm>
            <a:off x="3514725" y="4810761"/>
            <a:ext cx="2159000" cy="730250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看戏后的余波</a:t>
            </a:r>
            <a:r>
              <a:rPr lang="zh-CN" altLang="en-US" sz="2400" b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：</a:t>
            </a:r>
            <a:endParaRPr lang="zh-CN" altLang="en-US" sz="2400" b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base"/>
            <a:r>
              <a:rPr lang="en-US" altLang="zh-CN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31-40</a:t>
            </a:r>
            <a:endParaRPr lang="en-US" altLang="zh-CN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55" name="左大括号 108554"/>
          <p:cNvSpPr/>
          <p:nvPr/>
        </p:nvSpPr>
        <p:spPr bwMode="auto">
          <a:xfrm>
            <a:off x="4594225" y="1858011"/>
            <a:ext cx="152400" cy="762000"/>
          </a:xfrm>
          <a:prstGeom prst="leftBrace">
            <a:avLst>
              <a:gd name="adj1" fmla="val 41458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algn="ctr" fontAlgn="base"/>
            <a:endParaRPr lang="zh-CN" altLang="en-US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56" name="左大括号 108555"/>
          <p:cNvSpPr/>
          <p:nvPr/>
        </p:nvSpPr>
        <p:spPr bwMode="auto">
          <a:xfrm>
            <a:off x="4451350" y="2937511"/>
            <a:ext cx="228600" cy="1600200"/>
          </a:xfrm>
          <a:prstGeom prst="leftBrace">
            <a:avLst>
              <a:gd name="adj1" fmla="val 58042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08557" name="文本框 108556"/>
          <p:cNvSpPr txBox="1">
            <a:spLocks noChangeArrowheads="1"/>
          </p:cNvSpPr>
          <p:nvPr/>
        </p:nvSpPr>
        <p:spPr bwMode="auto">
          <a:xfrm>
            <a:off x="5026025" y="178657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随母小住</a:t>
            </a:r>
            <a:endParaRPr lang="zh-CN" altLang="en-US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58" name="文本框 108557"/>
          <p:cNvSpPr txBox="1">
            <a:spLocks noChangeArrowheads="1"/>
          </p:cNvSpPr>
          <p:nvPr/>
        </p:nvSpPr>
        <p:spPr bwMode="auto">
          <a:xfrm>
            <a:off x="5099050" y="2289811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钓虾放牛</a:t>
            </a:r>
            <a:endParaRPr lang="zh-CN" altLang="en-US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59" name="文本框 108558"/>
          <p:cNvSpPr txBox="1">
            <a:spLocks noChangeArrowheads="1"/>
          </p:cNvSpPr>
          <p:nvPr/>
        </p:nvSpPr>
        <p:spPr bwMode="auto">
          <a:xfrm>
            <a:off x="5099050" y="2794636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戏前波折</a:t>
            </a:r>
            <a:endParaRPr lang="zh-CN" altLang="en-US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60" name="文本框 108559"/>
          <p:cNvSpPr txBox="1">
            <a:spLocks noChangeArrowheads="1"/>
          </p:cNvSpPr>
          <p:nvPr/>
        </p:nvSpPr>
        <p:spPr bwMode="auto">
          <a:xfrm>
            <a:off x="5170488" y="3297873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夏夜行船</a:t>
            </a:r>
            <a:endParaRPr lang="zh-CN" altLang="en-US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61" name="文本框 108560"/>
          <p:cNvSpPr txBox="1">
            <a:spLocks noChangeArrowheads="1"/>
          </p:cNvSpPr>
          <p:nvPr/>
        </p:nvSpPr>
        <p:spPr bwMode="auto">
          <a:xfrm>
            <a:off x="5170488" y="3802698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船头看戏</a:t>
            </a:r>
            <a:endParaRPr lang="zh-CN" altLang="en-US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62" name="文本框 108561"/>
          <p:cNvSpPr txBox="1">
            <a:spLocks noChangeArrowheads="1"/>
          </p:cNvSpPr>
          <p:nvPr/>
        </p:nvSpPr>
        <p:spPr bwMode="auto">
          <a:xfrm>
            <a:off x="5170488" y="4305936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归航偷豆</a:t>
            </a:r>
            <a:endParaRPr lang="zh-CN" altLang="en-US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63" name="文本框 108562"/>
          <p:cNvSpPr txBox="1">
            <a:spLocks noChangeArrowheads="1"/>
          </p:cNvSpPr>
          <p:nvPr/>
        </p:nvSpPr>
        <p:spPr bwMode="auto">
          <a:xfrm>
            <a:off x="5673725" y="4737736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六一公公送豆</a:t>
            </a:r>
            <a:endParaRPr lang="zh-CN" altLang="en-US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64" name="文本框 108563"/>
          <p:cNvSpPr txBox="1">
            <a:spLocks noChangeArrowheads="1"/>
          </p:cNvSpPr>
          <p:nvPr/>
        </p:nvSpPr>
        <p:spPr bwMode="auto">
          <a:xfrm>
            <a:off x="3155950" y="560292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400" b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§ </a:t>
            </a:r>
            <a:r>
              <a:rPr lang="en-US" altLang="zh-CN" sz="2400" b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11—13</a:t>
            </a:r>
            <a:endParaRPr lang="en-US" altLang="zh-CN" sz="2400" b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65" name="文本框 108564"/>
          <p:cNvSpPr txBox="1">
            <a:spLocks noChangeArrowheads="1"/>
          </p:cNvSpPr>
          <p:nvPr/>
        </p:nvSpPr>
        <p:spPr bwMode="auto">
          <a:xfrm>
            <a:off x="5099050" y="5602923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400" b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§ </a:t>
            </a:r>
            <a:r>
              <a:rPr lang="en-US" altLang="zh-CN" sz="2400" b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22—23</a:t>
            </a:r>
            <a:endParaRPr lang="en-US" altLang="zh-CN" sz="2400" b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8566" name="矩形 108565"/>
          <p:cNvSpPr>
            <a:spLocks noChangeArrowheads="1" noChangeShapeType="1" noTextEdit="1"/>
          </p:cNvSpPr>
          <p:nvPr/>
        </p:nvSpPr>
        <p:spPr bwMode="auto">
          <a:xfrm>
            <a:off x="217805" y="153035"/>
            <a:ext cx="2938145" cy="5969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algn="ctr"/>
            <a:r>
              <a:rPr lang="zh-CN" altLang="en-US" sz="2800" kern="10">
                <a:ln w="12700">
                  <a:solidFill>
                    <a:srgbClr val="EAEAEA"/>
                  </a:solidFill>
                  <a:miter lim="800000"/>
                </a:ln>
                <a:solidFill>
                  <a:schemeClr val="tx1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 panose="020B0604020202020204"/>
                <a:cs typeface="Arial" panose="020B0604020202020204"/>
              </a:rPr>
              <a:t>整体感知</a:t>
            </a:r>
            <a:endParaRPr lang="zh-CN" altLang="en-US" sz="2800" kern="10">
              <a:ln w="12700">
                <a:solidFill>
                  <a:srgbClr val="EAEAEA"/>
                </a:solidFill>
                <a:miter lim="800000"/>
              </a:ln>
              <a:solidFill>
                <a:schemeClr val="tx1"/>
              </a:soli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108567" name="文本框 108566"/>
          <p:cNvSpPr txBox="1">
            <a:spLocks noChangeArrowheads="1"/>
          </p:cNvSpPr>
          <p:nvPr/>
        </p:nvSpPr>
        <p:spPr bwMode="auto">
          <a:xfrm>
            <a:off x="4162425" y="849948"/>
            <a:ext cx="3311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400">
                <a:solidFill>
                  <a:schemeClr val="tx1"/>
                </a:solidFill>
                <a:ea typeface="宋体" panose="02010600030101010101" pitchFamily="2" charset="-122"/>
              </a:rPr>
              <a:t>短篇小说</a:t>
            </a:r>
            <a:endParaRPr lang="zh-CN" altLang="en-US" sz="24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4" name="左大括号 3"/>
          <p:cNvSpPr/>
          <p:nvPr/>
        </p:nvSpPr>
        <p:spPr bwMode="auto">
          <a:xfrm rot="10800000" flipH="1">
            <a:off x="3235325" y="2162811"/>
            <a:ext cx="76200" cy="2835275"/>
          </a:xfrm>
          <a:prstGeom prst="leftBrace">
            <a:avLst>
              <a:gd name="adj1" fmla="val 40137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algn="ctr" fontAlgn="base"/>
            <a:endParaRPr lang="zh-CN" altLang="en-US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左大括号 5"/>
          <p:cNvSpPr/>
          <p:nvPr/>
        </p:nvSpPr>
        <p:spPr bwMode="auto">
          <a:xfrm rot="10800000">
            <a:off x="8483600" y="1929448"/>
            <a:ext cx="152400" cy="762000"/>
          </a:xfrm>
          <a:prstGeom prst="leftBrace">
            <a:avLst>
              <a:gd name="adj1" fmla="val 41458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algn="ctr" fontAlgn="base"/>
            <a:endParaRPr lang="zh-CN" altLang="en-US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" name="左大括号 7"/>
          <p:cNvSpPr/>
          <p:nvPr/>
        </p:nvSpPr>
        <p:spPr bwMode="auto">
          <a:xfrm rot="10800000">
            <a:off x="8507413" y="2978786"/>
            <a:ext cx="127000" cy="1620837"/>
          </a:xfrm>
          <a:prstGeom prst="leftBrace">
            <a:avLst>
              <a:gd name="adj1" fmla="val 4136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algn="ctr" fontAlgn="base"/>
            <a:endParaRPr lang="zh-CN" altLang="en-US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290" name="文本框 8"/>
          <p:cNvSpPr txBox="1">
            <a:spLocks noChangeArrowheads="1"/>
          </p:cNvSpPr>
          <p:nvPr/>
        </p:nvSpPr>
        <p:spPr bwMode="auto">
          <a:xfrm>
            <a:off x="8732838" y="1980248"/>
            <a:ext cx="760412" cy="5175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ea typeface="宋体" panose="02010600030101010101" pitchFamily="2" charset="-122"/>
              </a:rPr>
              <a:t>盼</a:t>
            </a:r>
            <a:endParaRPr lang="zh-CN" altLang="en-US" sz="280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1291" name="文本框 9"/>
          <p:cNvSpPr txBox="1">
            <a:spLocks noChangeArrowheads="1"/>
          </p:cNvSpPr>
          <p:nvPr/>
        </p:nvSpPr>
        <p:spPr bwMode="auto">
          <a:xfrm>
            <a:off x="8842375" y="3442336"/>
            <a:ext cx="541338" cy="5175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ea typeface="宋体" panose="02010600030101010101" pitchFamily="2" charset="-122"/>
              </a:rPr>
              <a:t>看</a:t>
            </a:r>
            <a:endParaRPr lang="zh-CN" altLang="en-US" sz="280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1292" name="文本框 15"/>
          <p:cNvSpPr txBox="1">
            <a:spLocks noChangeArrowheads="1"/>
          </p:cNvSpPr>
          <p:nvPr/>
        </p:nvSpPr>
        <p:spPr bwMode="auto">
          <a:xfrm>
            <a:off x="8842375" y="4737736"/>
            <a:ext cx="541338" cy="519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ea typeface="宋体" panose="02010600030101010101" pitchFamily="2" charset="-122"/>
              </a:rPr>
              <a:t>念</a:t>
            </a:r>
            <a:endParaRPr lang="zh-CN" altLang="en-US" sz="280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8" name="左大括号 17"/>
          <p:cNvSpPr/>
          <p:nvPr/>
        </p:nvSpPr>
        <p:spPr bwMode="auto">
          <a:xfrm rot="10800000">
            <a:off x="8483600" y="4737736"/>
            <a:ext cx="161925" cy="463550"/>
          </a:xfrm>
          <a:prstGeom prst="leftBrace">
            <a:avLst>
              <a:gd name="adj1" fmla="val 4155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algn="ctr" fontAlgn="base"/>
            <a:endParaRPr lang="zh-CN" altLang="en-US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572" name="右箭头 109571"/>
          <p:cNvSpPr>
            <a:spLocks noChangeArrowheads="1"/>
          </p:cNvSpPr>
          <p:nvPr/>
        </p:nvSpPr>
        <p:spPr bwMode="auto">
          <a:xfrm rot="5400000">
            <a:off x="8791575" y="2916873"/>
            <a:ext cx="609600" cy="76200"/>
          </a:xfrm>
          <a:prstGeom prst="rightArrow">
            <a:avLst>
              <a:gd name="adj1" fmla="val 50000"/>
              <a:gd name="adj2" fmla="val 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180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21" name="右箭头 20"/>
          <p:cNvSpPr>
            <a:spLocks noChangeArrowheads="1"/>
          </p:cNvSpPr>
          <p:nvPr/>
        </p:nvSpPr>
        <p:spPr bwMode="auto">
          <a:xfrm rot="5400000">
            <a:off x="8791575" y="4285298"/>
            <a:ext cx="609600" cy="76200"/>
          </a:xfrm>
          <a:prstGeom prst="rightArrow">
            <a:avLst>
              <a:gd name="adj1" fmla="val 50000"/>
              <a:gd name="adj2" fmla="val 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180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67" grpId="0"/>
      <p:bldP spid="108550" grpId="0"/>
      <p:bldP spid="108551" grpId="0"/>
      <p:bldP spid="108547" grpId="0" bldLvl="0" animBg="1"/>
      <p:bldP spid="108548" grpId="0" bldLvl="0" animBg="1"/>
      <p:bldP spid="108549" grpId="0" bldLvl="0" animBg="1"/>
      <p:bldP spid="108552" grpId="0" bldLvl="0" animBg="1"/>
      <p:bldP spid="108553" grpId="0" bldLvl="0" animBg="1"/>
      <p:bldP spid="108554" grpId="0" bldLvl="0" animBg="1"/>
      <p:bldP spid="108557" grpId="0"/>
      <p:bldP spid="108558" grpId="0"/>
      <p:bldP spid="108559" grpId="0"/>
      <p:bldP spid="108560" grpId="0"/>
      <p:bldP spid="108561" grpId="0"/>
      <p:bldP spid="108562" grpId="0"/>
      <p:bldP spid="6" grpId="0" animBg="1"/>
      <p:bldP spid="11290" grpId="0" bldLvl="0" animBg="1"/>
      <p:bldP spid="8" grpId="0" animBg="1"/>
      <p:bldP spid="109572" grpId="0" animBg="1"/>
      <p:bldP spid="11291" grpId="0" bldLvl="0" animBg="1"/>
      <p:bldP spid="108563" grpId="0"/>
      <p:bldP spid="18" grpId="0" animBg="1"/>
      <p:bldP spid="21" grpId="0" animBg="1"/>
      <p:bldP spid="11292" grpId="0" bldLvl="0" animBg="1"/>
      <p:bldP spid="108564" grpId="0"/>
      <p:bldP spid="108565" grpId="0"/>
      <p:bldP spid="4" grpId="0" animBg="1"/>
      <p:bldP spid="108555" grpId="0" animBg="1"/>
      <p:bldP spid="10855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brightnessContrast bright="1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17996" y="1"/>
            <a:ext cx="7217228" cy="6858000"/>
          </a:xfrm>
          <a:prstGeom prst="rect">
            <a:avLst/>
          </a:prstGeom>
        </p:spPr>
      </p:pic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sp>
        <p:nvSpPr>
          <p:cNvPr id="109570" name="文本框 109569"/>
          <p:cNvSpPr txBox="1">
            <a:spLocks noChangeArrowheads="1"/>
          </p:cNvSpPr>
          <p:nvPr/>
        </p:nvSpPr>
        <p:spPr bwMode="auto">
          <a:xfrm>
            <a:off x="2009934" y="1068864"/>
            <a:ext cx="6985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zh-CN" altLang="en-US" sz="4400">
                <a:solidFill>
                  <a:srgbClr val="06039D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探究：</a:t>
            </a:r>
            <a:r>
              <a:rPr lang="zh-CN" altLang="en-US" sz="4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本文的线索是什么</a:t>
            </a:r>
            <a:r>
              <a:rPr lang="en-US" altLang="zh-CN" sz="4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?</a:t>
            </a:r>
            <a:endParaRPr lang="en-US" altLang="zh-CN" sz="44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571" name="文本框 109570"/>
          <p:cNvSpPr txBox="1">
            <a:spLocks noChangeArrowheads="1"/>
          </p:cNvSpPr>
          <p:nvPr/>
        </p:nvSpPr>
        <p:spPr bwMode="auto">
          <a:xfrm>
            <a:off x="2729072" y="3516789"/>
            <a:ext cx="71659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zh-CN" altLang="en-US" sz="36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社戏</a:t>
            </a:r>
            <a:r>
              <a:rPr lang="zh-CN" altLang="en-US" sz="3600" b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</a:t>
            </a:r>
            <a:r>
              <a:rPr lang="zh-CN" altLang="en-US" sz="36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社戏</a:t>
            </a:r>
            <a:r>
              <a:rPr lang="zh-CN" altLang="en-US" sz="3600" b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</a:t>
            </a:r>
            <a:r>
              <a:rPr lang="zh-CN" altLang="en-US" sz="36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社戏</a:t>
            </a:r>
            <a:r>
              <a:rPr lang="zh-CN" altLang="en-US" sz="3600" b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endParaRPr lang="zh-CN" altLang="en-US" sz="3600" b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572" name="右箭头 109571"/>
          <p:cNvSpPr>
            <a:spLocks noChangeArrowheads="1"/>
          </p:cNvSpPr>
          <p:nvPr/>
        </p:nvSpPr>
        <p:spPr bwMode="auto">
          <a:xfrm>
            <a:off x="4170522" y="3805714"/>
            <a:ext cx="609600" cy="76200"/>
          </a:xfrm>
          <a:prstGeom prst="rightArrow">
            <a:avLst>
              <a:gd name="adj1" fmla="val 50000"/>
              <a:gd name="adj2" fmla="val 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09573" name="右箭头 109572"/>
          <p:cNvSpPr>
            <a:spLocks noChangeArrowheads="1"/>
          </p:cNvSpPr>
          <p:nvPr/>
        </p:nvSpPr>
        <p:spPr bwMode="auto">
          <a:xfrm flipV="1">
            <a:off x="7121684" y="3805714"/>
            <a:ext cx="609600" cy="76200"/>
          </a:xfrm>
          <a:prstGeom prst="rightArrow">
            <a:avLst>
              <a:gd name="adj1" fmla="val 50000"/>
              <a:gd name="adj2" fmla="val 2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/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>
              <a:spcBef>
                <a:spcPct val="50000"/>
              </a:spcBef>
            </a:pPr>
            <a:endParaRPr lang="zh-CN" altLang="en-US" sz="1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09574" name="文本框 109573"/>
          <p:cNvSpPr txBox="1">
            <a:spLocks noChangeArrowheads="1"/>
          </p:cNvSpPr>
          <p:nvPr/>
        </p:nvSpPr>
        <p:spPr bwMode="auto">
          <a:xfrm>
            <a:off x="2081372" y="3518376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zh-CN" altLang="en-US" sz="3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盼</a:t>
            </a:r>
            <a:endParaRPr lang="zh-CN" altLang="en-US" sz="36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575" name="文本框 109574"/>
          <p:cNvSpPr txBox="1">
            <a:spLocks noChangeArrowheads="1"/>
          </p:cNvSpPr>
          <p:nvPr/>
        </p:nvSpPr>
        <p:spPr bwMode="auto">
          <a:xfrm>
            <a:off x="5178584" y="3516789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zh-CN" altLang="en-US" sz="3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看</a:t>
            </a:r>
            <a:endParaRPr lang="zh-CN" altLang="en-US" sz="36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9576" name="文本框 109575"/>
          <p:cNvSpPr txBox="1">
            <a:spLocks noChangeArrowheads="1"/>
          </p:cNvSpPr>
          <p:nvPr/>
        </p:nvSpPr>
        <p:spPr bwMode="auto">
          <a:xfrm>
            <a:off x="7913847" y="3518376"/>
            <a:ext cx="641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zh-CN" altLang="en-US" sz="36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念</a:t>
            </a:r>
            <a:endParaRPr lang="zh-CN" altLang="en-US" sz="36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/>
      <p:bldP spid="109574" grpId="0"/>
      <p:bldP spid="109575" grpId="0"/>
      <p:bldP spid="1095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brightnessContrast bright="1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17996" y="1"/>
            <a:ext cx="7217228" cy="6858000"/>
          </a:xfrm>
          <a:prstGeom prst="rect">
            <a:avLst/>
          </a:prstGeom>
        </p:spPr>
      </p:pic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sp>
        <p:nvSpPr>
          <p:cNvPr id="14337" name="矩形 39937"/>
          <p:cNvSpPr>
            <a:spLocks noChangeArrowheads="1"/>
          </p:cNvSpPr>
          <p:nvPr/>
        </p:nvSpPr>
        <p:spPr bwMode="auto">
          <a:xfrm>
            <a:off x="2279968" y="595471"/>
            <a:ext cx="5632450" cy="823913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3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3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．请同学朗读这一部分。</a:t>
            </a:r>
            <a:r>
              <a:rPr lang="zh-CN" altLang="en-US" sz="4800">
                <a:solidFill>
                  <a:schemeClr val="tx1"/>
                </a:solidFill>
                <a:ea typeface="宋体" panose="02010600030101010101" pitchFamily="2" charset="-122"/>
              </a:rPr>
              <a:t> </a:t>
            </a:r>
            <a:endParaRPr lang="zh-CN" altLang="en-US" sz="4800">
              <a:solidFill>
                <a:schemeClr val="tx1"/>
              </a:solidFill>
              <a:ea typeface="宋体" panose="02010600030101010101" pitchFamily="2" charset="-122"/>
            </a:endParaRPr>
          </a:p>
        </p:txBody>
      </p:sp>
      <p:sp>
        <p:nvSpPr>
          <p:cNvPr id="14338" name="矩形 39938"/>
          <p:cNvSpPr>
            <a:spLocks noChangeArrowheads="1"/>
          </p:cNvSpPr>
          <p:nvPr/>
        </p:nvSpPr>
        <p:spPr bwMode="auto">
          <a:xfrm>
            <a:off x="2135505" y="1676559"/>
            <a:ext cx="7524750" cy="2286000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3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36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．第一部分中有一个词既写出了平桥村在“我”心目中的地位，又写出了“我”对平桥村的情感，请同学们把这个词找出来。</a:t>
            </a:r>
            <a:endParaRPr lang="zh-CN" altLang="en-US" sz="360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9940" name="矩形 39939"/>
          <p:cNvSpPr>
            <a:spLocks noChangeArrowheads="1"/>
          </p:cNvSpPr>
          <p:nvPr/>
        </p:nvSpPr>
        <p:spPr bwMode="auto">
          <a:xfrm>
            <a:off x="5880418" y="4340384"/>
            <a:ext cx="3552825" cy="8223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48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(“</a:t>
            </a:r>
            <a:r>
              <a:rPr lang="zh-CN" altLang="en-US" sz="48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乐土”</a:t>
            </a:r>
            <a:r>
              <a:rPr lang="en-US" altLang="zh-CN" sz="48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en-US" altLang="zh-CN" sz="4800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en-US" altLang="zh-CN" sz="4800">
              <a:solidFill>
                <a:srgbClr val="FFFF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39940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  <a14:imgEffect>
                      <a14:brightnessContrast bright="1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17996" y="1"/>
            <a:ext cx="7217228" cy="6858000"/>
          </a:xfrm>
          <a:prstGeom prst="rect">
            <a:avLst/>
          </a:prstGeom>
        </p:spPr>
      </p:pic>
      <p:sp>
        <p:nvSpPr>
          <p:cNvPr id="3" name="Text Box 4"/>
          <p:cNvSpPr txBox="1"/>
          <p:nvPr/>
        </p:nvSpPr>
        <p:spPr>
          <a:xfrm>
            <a:off x="3239135" y="6138545"/>
            <a:ext cx="8993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广西柳州市第八中学       邓洪文       </a:t>
            </a:r>
            <a:r>
              <a:rPr lang="en-US" altLang="zh-CN" sz="28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 </a:t>
            </a:r>
            <a:endParaRPr lang="en-US" altLang="zh-CN" sz="28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</p:txBody>
      </p:sp>
      <p:sp>
        <p:nvSpPr>
          <p:cNvPr id="15361" name="矩形 40962"/>
          <p:cNvSpPr>
            <a:spLocks noChangeArrowheads="1"/>
          </p:cNvSpPr>
          <p:nvPr/>
        </p:nvSpPr>
        <p:spPr bwMode="auto">
          <a:xfrm>
            <a:off x="1614964" y="608807"/>
            <a:ext cx="8642350" cy="1189037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en-US" altLang="zh-CN" sz="3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3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．文章写平桥村是“我”的乐土，“乐”的具体表现有哪些</a:t>
            </a:r>
            <a:r>
              <a:rPr lang="en-US" altLang="zh-CN" sz="36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? </a:t>
            </a:r>
            <a:endParaRPr lang="en-US" altLang="zh-CN" sz="36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0964" name="矩形 40963"/>
          <p:cNvSpPr>
            <a:spLocks noChangeArrowheads="1"/>
          </p:cNvSpPr>
          <p:nvPr/>
        </p:nvSpPr>
        <p:spPr bwMode="auto">
          <a:xfrm>
            <a:off x="1436370" y="2456498"/>
            <a:ext cx="9072880" cy="255333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prstShdw prst="shdw13" dist="53882" dir="13500000">
              <a:srgbClr val="808080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1pPr>
            <a:lvl2pPr marL="4572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2pPr>
            <a:lvl3pPr marL="9144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3pPr>
            <a:lvl4pPr marL="13716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4pPr>
            <a:lvl5pPr marL="1828800" algn="l" rtl="0" fontAlgn="ctr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+mn-cs"/>
              </a:defRPr>
            </a:lvl9pPr>
          </a:lstStyle>
          <a:p>
            <a:pPr fontAlgn="base"/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）“我”在这里是公共的客，可以得到优待；</a:t>
            </a:r>
            <a:endParaRPr lang="zh-CN" altLang="en-US" sz="32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）可以免念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诗经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之类难懂的书； </a:t>
            </a:r>
            <a:endParaRPr lang="zh-CN" altLang="en-US" sz="32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 可以钓虾、放牛、看戏，体验丰富多彩的生活情趣</a:t>
            </a:r>
            <a:endParaRPr lang="zh-CN" altLang="en-US" sz="32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base"/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32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）没有封建礼教的约束，但有热情好客的朋友。 </a:t>
            </a:r>
            <a:endParaRPr lang="zh-CN" altLang="en-US" sz="32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</p:bldLst>
  </p:timing>
</p:sld>
</file>

<file path=ppt/tags/tag1.xml><?xml version="1.0" encoding="utf-8"?>
<p:tagLst xmlns:p="http://schemas.openxmlformats.org/presentationml/2006/main">
  <p:tag name="KSO_WM_TEMPLATE_CATEGORY" val="custom"/>
  <p:tag name="KSO_WM_TEMPLATE_INDEX" val="160162"/>
</p:tagLst>
</file>

<file path=ppt/tags/tag2.xml><?xml version="1.0" encoding="utf-8"?>
<p:tagLst xmlns:p="http://schemas.openxmlformats.org/presentationml/2006/main">
  <p:tag name="KSO_WM_BEAUTIFY_FLAG" val="#wm#"/>
  <p:tag name="KSO_WM_TEMPLATE_CATEGORY" val="custom"/>
  <p:tag name="KSO_WM_TEMPLATE_INDEX" val="160162"/>
</p:tagLst>
</file>

<file path=ppt/theme/theme1.xml><?xml version="1.0" encoding="utf-8"?>
<a:theme xmlns:a="http://schemas.openxmlformats.org/drawingml/2006/main" name="www.33ppt.com 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中国风">
      <a:majorFont>
        <a:latin typeface="华文细黑"/>
        <a:ea typeface="方正清刻本悦宋简体"/>
        <a:cs typeface=""/>
      </a:majorFont>
      <a:minorFont>
        <a:latin typeface="华文细黑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kumimoji="1" sz="4400" dirty="0" smtClean="0">
            <a:solidFill>
              <a:schemeClr val="tx1">
                <a:lumMod val="95000"/>
                <a:lumOff val="5000"/>
              </a:schemeClr>
            </a:solidFill>
            <a:latin typeface="yuweij Medium" charset="0"/>
            <a:ea typeface="yuweij Medium" charset="0"/>
            <a:cs typeface="yuweij Medium" charset="0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1135</Words>
  <Application>WPS 演示</Application>
  <PresentationFormat>自定义</PresentationFormat>
  <Paragraphs>159</Paragraphs>
  <Slides>11</Slides>
  <Notes>46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33" baseType="lpstr">
      <vt:lpstr>Arial</vt:lpstr>
      <vt:lpstr>宋体</vt:lpstr>
      <vt:lpstr>Wingdings</vt:lpstr>
      <vt:lpstr>yuweij Medium</vt:lpstr>
      <vt:lpstr>Arial</vt:lpstr>
      <vt:lpstr>Times New Roman</vt:lpstr>
      <vt:lpstr>微软雅黑</vt:lpstr>
      <vt:lpstr>华文新魏</vt:lpstr>
      <vt:lpstr>李旭科书法 v1.4</vt:lpstr>
      <vt:lpstr>黑体</vt:lpstr>
      <vt:lpstr>幼圆</vt:lpstr>
      <vt:lpstr>Arial Unicode MS</vt:lpstr>
      <vt:lpstr>Segoe Print</vt:lpstr>
      <vt:lpstr>Calibri</vt:lpstr>
      <vt:lpstr>新宋体</vt:lpstr>
      <vt:lpstr>仿宋_GB2312</vt:lpstr>
      <vt:lpstr>文鼎粗圆</vt:lpstr>
      <vt:lpstr>华文中宋</vt:lpstr>
      <vt:lpstr>仿宋</vt:lpstr>
      <vt:lpstr>方正清刻本悦宋简体</vt:lpstr>
      <vt:lpstr>华文细黑</vt:lpstr>
      <vt:lpstr>www.33ppt.com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www.33ppt.com</dc:title>
  <dc:creator/>
  <cp:lastModifiedBy>Administrator</cp:lastModifiedBy>
  <cp:revision>122</cp:revision>
  <cp:lastPrinted>2016-07-13T07:14:00Z</cp:lastPrinted>
  <dcterms:created xsi:type="dcterms:W3CDTF">2016-04-30T07:28:00Z</dcterms:created>
  <dcterms:modified xsi:type="dcterms:W3CDTF">2019-02-26T03:23:12Z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  <property fmtid="{D5CDD505-2E9C-101B-9397-08002B2CF9AE}" pid="3" name="KSORubyTemplateID">
    <vt:lpwstr>13</vt:lpwstr>
  </property>
</Properties>
</file>