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21"/>
  </p:handoutMasterIdLst>
  <p:sldIdLst>
    <p:sldId id="470" r:id="rId3"/>
    <p:sldId id="591" r:id="rId4"/>
    <p:sldId id="610" r:id="rId5"/>
    <p:sldId id="622" r:id="rId7"/>
    <p:sldId id="623" r:id="rId8"/>
    <p:sldId id="624" r:id="rId9"/>
    <p:sldId id="625" r:id="rId10"/>
    <p:sldId id="592" r:id="rId11"/>
    <p:sldId id="627" r:id="rId12"/>
    <p:sldId id="593" r:id="rId13"/>
    <p:sldId id="594" r:id="rId14"/>
    <p:sldId id="629" r:id="rId15"/>
    <p:sldId id="612" r:id="rId16"/>
    <p:sldId id="630" r:id="rId17"/>
    <p:sldId id="631" r:id="rId18"/>
    <p:sldId id="632" r:id="rId19"/>
    <p:sldId id="669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216"/>
      </p:cViewPr>
      <p:guideLst>
        <p:guide orient="horz" pos="2062"/>
        <p:guide pos="28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B4C29B4A-6FB2-4720-A69D-4AED572749B8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6AA800C7-F171-4119-814A-FAA0ED6FE03F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Rectangle 7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algn="r"/>
            <a:fld id="{9A0DB2DC-4C9A-4742-B13C-FB6460FD3503}" type="slidenum">
              <a:rPr lang="en-US" altLang="zh-CN" sz="1200"/>
            </a:fld>
            <a:endParaRPr lang="en-US" altLang="zh-CN" sz="1200"/>
          </a:p>
        </p:txBody>
      </p:sp>
      <p:sp>
        <p:nvSpPr>
          <p:cNvPr id="15362" name="Rectangle 2"/>
          <p:cNvSpPr>
            <a:spLocks noGrp="1" noRot="1" noTextEdit="1"/>
          </p:cNvSpPr>
          <p:nvPr>
            <p:ph type="sldImg"/>
          </p:nvPr>
        </p:nvSpPr>
        <p:spPr/>
      </p:sp>
      <p:sp>
        <p:nvSpPr>
          <p:cNvPr id="15363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Rectangle 7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algn="r"/>
            <a:fld id="{9A0DB2DC-4C9A-4742-B13C-FB6460FD3503}" type="slidenum">
              <a:rPr lang="en-US" altLang="zh-CN" sz="1200"/>
            </a:fld>
            <a:endParaRPr lang="en-US" altLang="zh-CN" sz="1200"/>
          </a:p>
        </p:txBody>
      </p:sp>
      <p:sp>
        <p:nvSpPr>
          <p:cNvPr id="29698" name="Rectangle 2"/>
          <p:cNvSpPr>
            <a:spLocks noGrp="1" noRot="1" noTextEdit="1"/>
          </p:cNvSpPr>
          <p:nvPr>
            <p:ph type="sldImg"/>
          </p:nvPr>
        </p:nvSpPr>
        <p:spPr/>
      </p:sp>
      <p:sp>
        <p:nvSpPr>
          <p:cNvPr id="2969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49519-402F-4ECC-8D69-B142C67801E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1A602-7727-42CB-BC7F-9DD1A1A2753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2327D-E316-4A55-9911-BAD630C1422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0A745-5724-4523-B3D6-A2386622BA7F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0C8E9-89CA-41EF-81F1-344A7D0C689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55654-DDBA-4FEE-B143-65C5EFBCA1AD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4C052-1075-426D-AAE3-83FFBC35C6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7644C-7A1E-480E-A18A-C74C949FF5B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2A92B-CD56-4674-BE7A-4BDF6B439B1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74065-EB19-423F-B24A-849C04740AF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8C607-7631-4193-9B36-9D8A953AA7A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tile tx="0" ty="0" sx="100000" sy="100000" flip="none" algn="b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zh-CN" smtClean="0"/>
              <a:t> </a:t>
            </a:r>
            <a:r>
              <a:rPr lang="zh-CN" altLang="en-US" smtClean="0"/>
              <a:t>语文</a:t>
            </a:r>
            <a:r>
              <a:rPr lang="en-US" altLang="zh-CN" smtClean="0"/>
              <a:t>PPT</a:t>
            </a:r>
            <a:r>
              <a:rPr lang="zh-CN" altLang="en-US" smtClean="0"/>
              <a:t>课件资料店 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282A6A21-CBCD-4081-8C64-8C0614EB044B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jpeg"/><Relationship Id="rId1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1.GIF"/><Relationship Id="rId2" Type="http://schemas.openxmlformats.org/officeDocument/2006/relationships/image" Target="../media/image5.png"/><Relationship Id="rId1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片头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5565" y="-76835"/>
            <a:ext cx="9210675" cy="7078980"/>
          </a:xfrm>
          <a:prstGeom prst="rect">
            <a:avLst/>
          </a:prstGeom>
        </p:spPr>
      </p:pic>
      <p:sp>
        <p:nvSpPr>
          <p:cNvPr id="9219" name="文本框 3"/>
          <p:cNvSpPr txBox="1"/>
          <p:nvPr/>
        </p:nvSpPr>
        <p:spPr>
          <a:xfrm>
            <a:off x="353378" y="528082"/>
            <a:ext cx="6150769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教材版本：人教版八年级下册</a:t>
            </a:r>
            <a:endParaRPr lang="zh-CN" altLang="zh-CN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20" name="文本框 4"/>
          <p:cNvSpPr txBox="1"/>
          <p:nvPr/>
        </p:nvSpPr>
        <p:spPr>
          <a:xfrm>
            <a:off x="1580277" y="1799670"/>
            <a:ext cx="5787628" cy="553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zh-CN" sz="3000" b="1" dirty="0">
                <a:latin typeface="微软雅黑" panose="020B0503020204020204" charset="-122"/>
                <a:ea typeface="微软雅黑" panose="020B0503020204020204" charset="-122"/>
              </a:rPr>
              <a:t>录课单元：第三单元</a:t>
            </a:r>
            <a:endParaRPr lang="zh-CN" altLang="zh-CN" sz="30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21" name="文本框 5"/>
          <p:cNvSpPr txBox="1"/>
          <p:nvPr/>
        </p:nvSpPr>
        <p:spPr>
          <a:xfrm>
            <a:off x="2270125" y="3446780"/>
            <a:ext cx="451929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课《</a:t>
            </a:r>
            <a:r>
              <a:rPr lang="zh-CN" altLang="en-US" sz="40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小石潭记</a:t>
            </a:r>
            <a:r>
              <a:rPr lang="zh-CN" altLang="en-US" sz="40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》</a:t>
            </a:r>
            <a:endParaRPr lang="zh-CN" altLang="en-US" sz="4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222" name="文本框 6"/>
          <p:cNvSpPr txBox="1"/>
          <p:nvPr/>
        </p:nvSpPr>
        <p:spPr>
          <a:xfrm>
            <a:off x="5079206" y="5361623"/>
            <a:ext cx="3571875" cy="460375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zh-CN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执教教师：邓洪文</a:t>
            </a:r>
            <a:endParaRPr lang="zh-CN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p>
            <a:pPr algn="l"/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写作背景</a:t>
            </a:r>
            <a:endParaRPr lang="zh-CN" altLang="en-US" sz="3400" b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222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52095" y="1261745"/>
            <a:ext cx="8229600" cy="4928235"/>
          </a:xfrm>
          <a:solidFill>
            <a:schemeClr val="accent5"/>
          </a:solidFill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v"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作者曾被贬为永州司马，结合自己的经历和遭遇，写下了精美的山水游记多篇，合称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《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永州八记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》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《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小石潭记</a:t>
            </a:r>
            <a:r>
              <a:rPr kumimoji="0" lang="en-US" altLang="zh-CN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》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就是其中最著名的一篇。</a:t>
            </a: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v"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作者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参与改革，失败被贬，心中愤懑难平，因而凄苦是他感情的主调，而寄情山水正是为了摆脱这种抑郁的心情：</a:t>
            </a: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所以才会有发现小石潭时心乐之，观鱼时觉得鱼似与游者相乐的愉悦心情；但这种欢快毕竟是暂时的，一经凄清环境的触发，便会凄神寒骨，悄怆幽邃，忧伤、悲凉的心境便会自然流露出来。就很自然的融情入景了。</a:t>
            </a:r>
            <a:endParaRPr kumimoji="0" lang="zh-CN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Text Box 2"/>
          <p:cNvSpPr txBox="1"/>
          <p:nvPr/>
        </p:nvSpPr>
        <p:spPr>
          <a:xfrm>
            <a:off x="471170" y="487998"/>
            <a:ext cx="2830513" cy="63976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6666"/>
                </a:solidFill>
                <a:latin typeface="宋体" panose="02010600030101010101" pitchFamily="2" charset="-122"/>
              </a:rPr>
              <a:t>检查预习</a:t>
            </a:r>
            <a:endParaRPr lang="zh-CN" altLang="en-US" sz="3600" b="1" dirty="0">
              <a:solidFill>
                <a:srgbClr val="006666"/>
              </a:solidFill>
              <a:latin typeface="宋体" panose="02010600030101010101" pitchFamily="2" charset="-122"/>
            </a:endParaRPr>
          </a:p>
        </p:txBody>
      </p:sp>
      <p:sp>
        <p:nvSpPr>
          <p:cNvPr id="10242" name="Text Box 3"/>
          <p:cNvSpPr txBox="1"/>
          <p:nvPr/>
        </p:nvSpPr>
        <p:spPr>
          <a:xfrm>
            <a:off x="266700" y="1538923"/>
            <a:ext cx="8610600" cy="39322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篁</a:t>
            </a:r>
            <a:r>
              <a:rPr lang="zh-CN" altLang="en-US" sz="2800" b="1" dirty="0">
                <a:latin typeface="宋体" panose="02010600030101010101" pitchFamily="2" charset="-122"/>
              </a:rPr>
              <a:t>竹（       ）        清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冽</a:t>
            </a:r>
            <a:r>
              <a:rPr lang="zh-CN" altLang="en-US" sz="2800" b="1" dirty="0">
                <a:latin typeface="宋体" panose="02010600030101010101" pitchFamily="2" charset="-122"/>
              </a:rPr>
              <a:t>（      ）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卷</a:t>
            </a:r>
            <a:r>
              <a:rPr lang="zh-CN" altLang="en-US" sz="2800" b="1" dirty="0">
                <a:latin typeface="宋体" panose="02010600030101010101" pitchFamily="2" charset="-122"/>
              </a:rPr>
              <a:t>（    ）石底         为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坻</a:t>
            </a:r>
            <a:r>
              <a:rPr lang="zh-CN" altLang="en-US" sz="2800" b="1" dirty="0">
                <a:latin typeface="宋体" panose="02010600030101010101" pitchFamily="2" charset="-122"/>
              </a:rPr>
              <a:t>（      ）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为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嵁 </a:t>
            </a:r>
            <a:r>
              <a:rPr lang="zh-CN" altLang="en-US" sz="2800" b="1" dirty="0">
                <a:latin typeface="宋体" panose="02010600030101010101" pitchFamily="2" charset="-122"/>
              </a:rPr>
              <a:t>（      ）        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佁</a:t>
            </a:r>
            <a:r>
              <a:rPr lang="zh-CN" altLang="en-US" sz="2800" b="1" dirty="0">
                <a:latin typeface="宋体" panose="02010600030101010101" pitchFamily="2" charset="-122"/>
              </a:rPr>
              <a:t>然（   ）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参差</a:t>
            </a:r>
            <a:r>
              <a:rPr lang="zh-CN" altLang="en-US" sz="2800" b="1" dirty="0">
                <a:latin typeface="宋体" panose="02010600030101010101" pitchFamily="2" charset="-122"/>
              </a:rPr>
              <a:t>（       ）披拂    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俶</a:t>
            </a:r>
            <a:r>
              <a:rPr lang="zh-CN" altLang="en-US" sz="2800" b="1" dirty="0">
                <a:latin typeface="宋体" panose="02010600030101010101" pitchFamily="2" charset="-122"/>
              </a:rPr>
              <a:t>（     ）而远逝 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悄</a:t>
            </a:r>
            <a:r>
              <a:rPr lang="zh-CN" altLang="en-US" sz="2800" b="1" dirty="0">
                <a:latin typeface="宋体" panose="02010600030101010101" pitchFamily="2" charset="-122"/>
              </a:rPr>
              <a:t>（    ）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怆</a:t>
            </a:r>
            <a:r>
              <a:rPr lang="zh-CN" altLang="en-US" sz="2800" b="1" dirty="0">
                <a:latin typeface="宋体" panose="02010600030101010101" pitchFamily="2" charset="-122"/>
              </a:rPr>
              <a:t>（      ）   幽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邃</a:t>
            </a:r>
            <a:r>
              <a:rPr lang="zh-CN" altLang="en-US" sz="2800" b="1" dirty="0">
                <a:latin typeface="宋体" panose="02010600030101010101" pitchFamily="2" charset="-122"/>
              </a:rPr>
              <a:t>（      ） 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翕</a:t>
            </a:r>
            <a:r>
              <a:rPr lang="en-US" altLang="zh-CN" sz="2800" b="1">
                <a:latin typeface="宋体" panose="02010600030101010101" pitchFamily="2" charset="-122"/>
              </a:rPr>
              <a:t>(      )</a:t>
            </a:r>
            <a:r>
              <a:rPr lang="zh-CN" altLang="en-US" sz="2800" b="1" dirty="0">
                <a:latin typeface="宋体" panose="02010600030101010101" pitchFamily="2" charset="-122"/>
              </a:rPr>
              <a:t>忽 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84996" name="Text Box 4"/>
          <p:cNvSpPr txBox="1"/>
          <p:nvPr/>
        </p:nvSpPr>
        <p:spPr>
          <a:xfrm>
            <a:off x="1547813" y="1643063"/>
            <a:ext cx="1295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huáng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4997" name="Text Box 5"/>
          <p:cNvSpPr txBox="1"/>
          <p:nvPr/>
        </p:nvSpPr>
        <p:spPr>
          <a:xfrm>
            <a:off x="5676900" y="1662113"/>
            <a:ext cx="990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liè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4998" name="Text Box 6"/>
          <p:cNvSpPr txBox="1"/>
          <p:nvPr/>
        </p:nvSpPr>
        <p:spPr>
          <a:xfrm>
            <a:off x="5829300" y="2347913"/>
            <a:ext cx="838200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chí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4999" name="Text Box 7"/>
          <p:cNvSpPr txBox="1"/>
          <p:nvPr/>
        </p:nvSpPr>
        <p:spPr>
          <a:xfrm>
            <a:off x="1768475" y="2865438"/>
            <a:ext cx="811213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kān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0" name="Text Box 8"/>
          <p:cNvSpPr txBox="1"/>
          <p:nvPr/>
        </p:nvSpPr>
        <p:spPr>
          <a:xfrm>
            <a:off x="5599113" y="2887663"/>
            <a:ext cx="914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yǐ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1" name="Text Box 9"/>
          <p:cNvSpPr txBox="1"/>
          <p:nvPr/>
        </p:nvSpPr>
        <p:spPr>
          <a:xfrm>
            <a:off x="6083300" y="4230688"/>
            <a:ext cx="838200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suì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2" name="Text Box 10"/>
          <p:cNvSpPr txBox="1"/>
          <p:nvPr/>
        </p:nvSpPr>
        <p:spPr>
          <a:xfrm>
            <a:off x="1404938" y="3584575"/>
            <a:ext cx="1584325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cēn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</a:rPr>
              <a:t> </a:t>
            </a: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cī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3" name="Text Box 11"/>
          <p:cNvSpPr txBox="1"/>
          <p:nvPr/>
        </p:nvSpPr>
        <p:spPr>
          <a:xfrm>
            <a:off x="5251450" y="3584575"/>
            <a:ext cx="91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chù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4" name="Text Box 12"/>
          <p:cNvSpPr txBox="1"/>
          <p:nvPr/>
        </p:nvSpPr>
        <p:spPr>
          <a:xfrm>
            <a:off x="973138" y="4230688"/>
            <a:ext cx="1300162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qiǎo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5" name="Text Box 13"/>
          <p:cNvSpPr txBox="1"/>
          <p:nvPr/>
        </p:nvSpPr>
        <p:spPr>
          <a:xfrm>
            <a:off x="2832100" y="4230688"/>
            <a:ext cx="131603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chuàng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6" name="Text Box 14"/>
          <p:cNvSpPr txBox="1"/>
          <p:nvPr/>
        </p:nvSpPr>
        <p:spPr>
          <a:xfrm>
            <a:off x="973138" y="2232025"/>
            <a:ext cx="11715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ju</a:t>
            </a: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ǎ</a:t>
            </a: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n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5007" name="Text Box 15"/>
          <p:cNvSpPr txBox="1"/>
          <p:nvPr/>
        </p:nvSpPr>
        <p:spPr>
          <a:xfrm>
            <a:off x="1139825" y="4838700"/>
            <a:ext cx="838200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xī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7" grpId="0"/>
      <p:bldP spid="84998" grpId="0"/>
      <p:bldP spid="84999" grpId="0"/>
      <p:bldP spid="85000" grpId="0"/>
      <p:bldP spid="85001" grpId="0"/>
      <p:bldP spid="85002" grpId="0"/>
      <p:bldP spid="85003" grpId="0"/>
      <p:bldP spid="85004" grpId="0"/>
      <p:bldP spid="85005" grpId="0"/>
      <p:bldP spid="85006" grpId="0"/>
      <p:bldP spid="8500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0227" name="Rectangle 3"/>
          <p:cNvSpPr>
            <a:spLocks noGrp="1"/>
          </p:cNvSpPr>
          <p:nvPr>
            <p:ph type="body"/>
          </p:nvPr>
        </p:nvSpPr>
        <p:spPr>
          <a:xfrm>
            <a:off x="538163" y="1279208"/>
            <a:ext cx="2879725" cy="5184775"/>
          </a:xfrm>
        </p:spPr>
        <p:txBody>
          <a:bodyPr wrap="square" lIns="91440" tIns="45720" rIns="91440" bIns="45720" anchor="t"/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篁竹：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坻：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屿：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嵁：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翠蔓：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佁然：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悄怆幽邃：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10000"/>
              </a:lnSpc>
              <a:buNone/>
            </a:pPr>
            <a:r>
              <a:rPr lang="zh-CN" altLang="en-US" b="1">
                <a:solidFill>
                  <a:srgbClr val="0066FF"/>
                </a:solidFill>
                <a:ea typeface="楷体_GB2312" pitchFamily="49" charset="-122"/>
              </a:rPr>
              <a:t>俶尔远逝：</a:t>
            </a:r>
            <a:endParaRPr lang="zh-CN" altLang="en-US" b="1">
              <a:solidFill>
                <a:srgbClr val="0066FF"/>
              </a:solidFill>
              <a:ea typeface="楷体_GB2312" pitchFamily="49" charset="-122"/>
            </a:endParaRPr>
          </a:p>
        </p:txBody>
      </p:sp>
      <p:pic>
        <p:nvPicPr>
          <p:cNvPr id="180228" name="Picture 4" descr="图片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7618" y="418148"/>
            <a:ext cx="3097212" cy="800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0226" name="Rectangle 2"/>
          <p:cNvSpPr>
            <a:spLocks noGrp="1"/>
          </p:cNvSpPr>
          <p:nvPr>
            <p:ph type="title"/>
          </p:nvPr>
        </p:nvSpPr>
        <p:spPr>
          <a:xfrm>
            <a:off x="1512570" y="426403"/>
            <a:ext cx="2736850" cy="792162"/>
          </a:xfrm>
          <a:effectLst>
            <a:outerShdw dist="35921" dir="2699999" algn="ctr" rotWithShape="0">
              <a:schemeClr val="bg2"/>
            </a:outerShdw>
          </a:effectLst>
        </p:spPr>
        <p:txBody>
          <a:bodyPr wrap="square" lIns="91440" tIns="45720" rIns="91440" bIns="45720" anchor="ctr"/>
          <a:p>
            <a:r>
              <a:rPr lang="zh-CN" altLang="en-US" sz="4200" b="1">
                <a:solidFill>
                  <a:srgbClr val="FF0000"/>
                </a:solidFill>
                <a:ea typeface="华文行楷" panose="02010800040101010101" pitchFamily="2" charset="-122"/>
              </a:rPr>
              <a:t>字词解释</a:t>
            </a:r>
            <a:endParaRPr lang="zh-CN" altLang="en-US" sz="4200" b="1">
              <a:solidFill>
                <a:srgbClr val="FF0000"/>
              </a:solidFill>
              <a:ea typeface="华文行楷" panose="02010800040101010101" pitchFamily="2" charset="-122"/>
            </a:endParaRPr>
          </a:p>
        </p:txBody>
      </p:sp>
      <p:sp>
        <p:nvSpPr>
          <p:cNvPr id="180229" name="Rectangle 5"/>
          <p:cNvSpPr/>
          <p:nvPr/>
        </p:nvSpPr>
        <p:spPr>
          <a:xfrm>
            <a:off x="1547813" y="1401445"/>
            <a:ext cx="411543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成林的竹子。篁，竹林。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0230" name="Rectangle 6"/>
          <p:cNvSpPr/>
          <p:nvPr/>
        </p:nvSpPr>
        <p:spPr>
          <a:xfrm>
            <a:off x="1193800" y="1996758"/>
            <a:ext cx="26574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水中高地。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0231" name="Rectangle 7"/>
          <p:cNvSpPr/>
          <p:nvPr/>
        </p:nvSpPr>
        <p:spPr>
          <a:xfrm>
            <a:off x="1147763" y="2644458"/>
            <a:ext cx="16240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小岛。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0232" name="Rectangle 8"/>
          <p:cNvSpPr/>
          <p:nvPr/>
        </p:nvSpPr>
        <p:spPr>
          <a:xfrm>
            <a:off x="1187450" y="3292158"/>
            <a:ext cx="33845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不平的岩石。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0233" name="Rectangle 9"/>
          <p:cNvSpPr/>
          <p:nvPr/>
        </p:nvSpPr>
        <p:spPr>
          <a:xfrm>
            <a:off x="1619250" y="3939858"/>
            <a:ext cx="30956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翠绿的藤蔓。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0234" name="Rectangle 10"/>
          <p:cNvSpPr/>
          <p:nvPr/>
        </p:nvSpPr>
        <p:spPr>
          <a:xfrm>
            <a:off x="1619250" y="4592320"/>
            <a:ext cx="31686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愣住的样子。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0235" name="Rectangle 11"/>
          <p:cNvSpPr/>
          <p:nvPr/>
        </p:nvSpPr>
        <p:spPr>
          <a:xfrm>
            <a:off x="2359025" y="5797233"/>
            <a:ext cx="536765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忽然向远处游去。俶尔 ，忽然。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180237" name="Rectangle 13"/>
          <p:cNvSpPr/>
          <p:nvPr/>
        </p:nvSpPr>
        <p:spPr>
          <a:xfrm>
            <a:off x="2338388" y="5144770"/>
            <a:ext cx="375793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寂静得使人感到忧伤。</a:t>
            </a:r>
            <a:endParaRPr lang="zh-CN" altLang="en-US" sz="2800" b="1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pic>
        <p:nvPicPr>
          <p:cNvPr id="180240" name="Picture 16" descr="88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80" y="426085"/>
            <a:ext cx="720725" cy="720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2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2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02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0227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0227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0227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4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0227">
                                            <p:txEl>
                                              <p:charRg st="4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0227">
                                            <p:txEl>
                                              <p:charRg st="4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0227">
                                            <p:txEl>
                                              <p:charRg st="4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7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0227">
                                            <p:txEl>
                                              <p:charRg st="7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0227">
                                            <p:txEl>
                                              <p:charRg st="7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0227">
                                            <p:txEl>
                                              <p:charRg st="7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1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0227">
                                            <p:txEl>
                                              <p:charRg st="10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0227">
                                            <p:txEl>
                                              <p:charRg st="1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0227">
                                            <p:txEl>
                                              <p:charRg st="1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022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022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022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022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022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022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21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0227">
                                            <p:txEl>
                                              <p:charRg st="21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0227">
                                            <p:txEl>
                                              <p:charRg st="21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0227">
                                            <p:txEl>
                                              <p:charRg st="21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charRg st="27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0227">
                                            <p:txEl>
                                              <p:charRg st="27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0227">
                                            <p:txEl>
                                              <p:charRg st="27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0227">
                                            <p:txEl>
                                              <p:charRg st="27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180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8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0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80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0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0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0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900" decel="100000" fill="hold"/>
                                        <p:tgtEl>
                                          <p:spTgt spid="180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0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uiExpand="1" build="p"/>
      <p:bldP spid="180229" grpId="0"/>
      <p:bldP spid="180230" grpId="0"/>
      <p:bldP spid="180231" grpId="0"/>
      <p:bldP spid="180232" grpId="0"/>
      <p:bldP spid="180233" grpId="0"/>
      <p:bldP spid="180234" grpId="0"/>
      <p:bldP spid="180235" grpId="0"/>
      <p:bldP spid="1802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4" name="WordArt 4"/>
          <p:cNvSpPr>
            <a:spLocks noTextEdit="1"/>
          </p:cNvSpPr>
          <p:nvPr/>
        </p:nvSpPr>
        <p:spPr>
          <a:xfrm>
            <a:off x="808990" y="273368"/>
            <a:ext cx="4038600" cy="6016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  <a:normAutofit/>
          </a:bodyPr>
          <a:p>
            <a:pPr algn="ctr"/>
            <a:r>
              <a:rPr lang="zh-CN" altLang="en-US" sz="4000">
                <a:ln w="12700" cap="flat" cmpd="sng">
                  <a:solidFill>
                    <a:srgbClr val="99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993300"/>
                </a:solidFill>
                <a:effectLst>
                  <a:outerShdw dist="35921" dir="2699999" sy="50000" rotWithShape="0">
                    <a:srgbClr val="875B0D">
                      <a:alpha val="70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完成下列一词多义</a:t>
            </a:r>
            <a:endParaRPr lang="zh-CN" altLang="en-US" sz="4000">
              <a:ln w="12700" cap="flat" cmpd="sng">
                <a:solidFill>
                  <a:srgbClr val="993300"/>
                </a:solidFill>
                <a:prstDash val="solid"/>
                <a:headEnd type="none" w="med" len="med"/>
                <a:tailEnd type="none" w="med" len="med"/>
              </a:ln>
              <a:solidFill>
                <a:srgbClr val="993300"/>
              </a:solidFill>
              <a:effectLst>
                <a:outerShdw dist="35921" dir="2699999" sy="50000" rotWithShape="0">
                  <a:srgbClr val="875B0D">
                    <a:alpha val="7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605" name="Rectangle 5"/>
          <p:cNvSpPr/>
          <p:nvPr/>
        </p:nvSpPr>
        <p:spPr>
          <a:xfrm>
            <a:off x="971550" y="1341438"/>
            <a:ext cx="4752975" cy="4892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①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从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：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从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小丘西行百二十步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           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隶而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从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者    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en-US" sz="2400" b="1">
                <a:latin typeface="Arial" panose="020B0604020202020204" pitchFamily="34" charset="0"/>
                <a:ea typeface="楷体_GB2312" pitchFamily="49" charset="-122"/>
              </a:rPr>
              <a:t>②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为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：全石以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为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底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           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为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坻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为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屿    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r>
              <a:rPr lang="en-US" altLang="en-US" sz="2400" b="1">
                <a:latin typeface="Arial" panose="020B0604020202020204" pitchFamily="34" charset="0"/>
                <a:ea typeface="楷体_GB2312" pitchFamily="49" charset="-122"/>
              </a:rPr>
              <a:t> 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en-US" sz="2400" b="1">
                <a:latin typeface="Arial" panose="020B0604020202020204" pitchFamily="34" charset="0"/>
                <a:ea typeface="楷体_GB2312" pitchFamily="49" charset="-122"/>
              </a:rPr>
              <a:t>③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清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：水尤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清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冽    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           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以其境过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清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en-US" sz="2400" b="1">
                <a:latin typeface="Arial" panose="020B0604020202020204" pitchFamily="34" charset="0"/>
                <a:ea typeface="楷体_GB2312" pitchFamily="49" charset="-122"/>
              </a:rPr>
              <a:t>④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可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：潭中鱼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可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百许头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           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不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可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知其源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⑤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差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：参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差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披拂    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           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其岸势犬牙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差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互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⑥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以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：全石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以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为底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           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卷石底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以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出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  <a:p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           </a:t>
            </a:r>
            <a:r>
              <a:rPr lang="zh-CN" altLang="en-US" sz="2400" b="1">
                <a:solidFill>
                  <a:srgbClr val="993300"/>
                </a:solidFill>
                <a:latin typeface="Arial" panose="020B0604020202020204" pitchFamily="34" charset="0"/>
                <a:ea typeface="楷体_GB2312" pitchFamily="49" charset="-122"/>
              </a:rPr>
              <a:t>以</a:t>
            </a:r>
            <a:r>
              <a:rPr lang="zh-CN" altLang="en-US" sz="2400" b="1">
                <a:latin typeface="Arial" panose="020B0604020202020204" pitchFamily="34" charset="0"/>
                <a:ea typeface="楷体_GB2312" pitchFamily="49" charset="-122"/>
              </a:rPr>
              <a:t>其境过清               </a:t>
            </a:r>
            <a:r>
              <a:rPr lang="en-US" altLang="zh-CN" sz="2400" b="1">
                <a:latin typeface="Arial" panose="020B0604020202020204" pitchFamily="34" charset="0"/>
                <a:ea typeface="楷体_GB2312" pitchFamily="49" charset="-122"/>
              </a:rPr>
              <a:t>——</a:t>
            </a:r>
            <a:endParaRPr lang="en-US" altLang="zh-CN" sz="2400" b="1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08" name="Rectangle 8"/>
          <p:cNvSpPr/>
          <p:nvPr/>
        </p:nvSpPr>
        <p:spPr>
          <a:xfrm>
            <a:off x="5940425" y="5032375"/>
            <a:ext cx="65786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用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09" name="Rectangle 9"/>
          <p:cNvSpPr/>
          <p:nvPr/>
        </p:nvSpPr>
        <p:spPr>
          <a:xfrm>
            <a:off x="5940425" y="5373688"/>
            <a:ext cx="218821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相当于“而”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0" name="Rectangle 10"/>
          <p:cNvSpPr/>
          <p:nvPr/>
        </p:nvSpPr>
        <p:spPr>
          <a:xfrm>
            <a:off x="5940425" y="5734050"/>
            <a:ext cx="1008063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因为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1" name="Rectangle 11"/>
          <p:cNvSpPr/>
          <p:nvPr/>
        </p:nvSpPr>
        <p:spPr>
          <a:xfrm>
            <a:off x="5940425" y="2060575"/>
            <a:ext cx="122555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作为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2" name="Rectangle 12"/>
          <p:cNvSpPr/>
          <p:nvPr/>
        </p:nvSpPr>
        <p:spPr>
          <a:xfrm>
            <a:off x="5940425" y="2439988"/>
            <a:ext cx="96393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成为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3" name="Rectangle 13"/>
          <p:cNvSpPr/>
          <p:nvPr/>
        </p:nvSpPr>
        <p:spPr>
          <a:xfrm>
            <a:off x="5940425" y="2800350"/>
            <a:ext cx="96393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清凉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4" name="Rectangle 14"/>
          <p:cNvSpPr/>
          <p:nvPr/>
        </p:nvSpPr>
        <p:spPr>
          <a:xfrm>
            <a:off x="5940425" y="3160713"/>
            <a:ext cx="96393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冷清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5" name="Rectangle 15"/>
          <p:cNvSpPr/>
          <p:nvPr/>
        </p:nvSpPr>
        <p:spPr>
          <a:xfrm>
            <a:off x="5940425" y="3519488"/>
            <a:ext cx="96393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大约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6" name="Rectangle 16"/>
          <p:cNvSpPr/>
          <p:nvPr/>
        </p:nvSpPr>
        <p:spPr>
          <a:xfrm>
            <a:off x="5940425" y="3879850"/>
            <a:ext cx="963930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能够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7" name="Text Box 17"/>
          <p:cNvSpPr txBox="1"/>
          <p:nvPr/>
        </p:nvSpPr>
        <p:spPr>
          <a:xfrm>
            <a:off x="5940425" y="1341438"/>
            <a:ext cx="1008063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由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8" name="Text Box 18"/>
          <p:cNvSpPr txBox="1"/>
          <p:nvPr/>
        </p:nvSpPr>
        <p:spPr>
          <a:xfrm>
            <a:off x="5940425" y="1700213"/>
            <a:ext cx="1152525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跟随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19" name="Text Box 19"/>
          <p:cNvSpPr txBox="1"/>
          <p:nvPr/>
        </p:nvSpPr>
        <p:spPr>
          <a:xfrm>
            <a:off x="5940425" y="4292600"/>
            <a:ext cx="1584325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长短不一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5620" name="Text Box 20"/>
          <p:cNvSpPr txBox="1"/>
          <p:nvPr/>
        </p:nvSpPr>
        <p:spPr>
          <a:xfrm>
            <a:off x="5940425" y="4652963"/>
            <a:ext cx="1223963" cy="460375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交错</a:t>
            </a:r>
            <a:endParaRPr lang="zh-CN" altLang="en-US" sz="2400" b="1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/>
      <p:bldP spid="25608" grpId="0" bldLvl="0" animBg="1"/>
      <p:bldP spid="25609" grpId="0" bldLvl="0" animBg="1"/>
      <p:bldP spid="25610" grpId="0" bldLvl="0" animBg="1"/>
      <p:bldP spid="25611" grpId="0" bldLvl="0" animBg="1"/>
      <p:bldP spid="25612" grpId="0" bldLvl="0" animBg="1"/>
      <p:bldP spid="25613" grpId="0" bldLvl="0" animBg="1"/>
      <p:bldP spid="25614" grpId="0" bldLvl="0" animBg="1"/>
      <p:bldP spid="25615" grpId="0" bldLvl="0" animBg="1"/>
      <p:bldP spid="25616" grpId="0" bldLvl="0" animBg="1"/>
      <p:bldP spid="25617" grpId="0" bldLvl="0" animBg="1"/>
      <p:bldP spid="25619" grpId="0" bldLvl="0" animBg="1"/>
      <p:bldP spid="25620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2754" name="Rectangle 2"/>
          <p:cNvSpPr>
            <a:spLocks noGrp="1"/>
          </p:cNvSpPr>
          <p:nvPr>
            <p:ph type="title"/>
          </p:nvPr>
        </p:nvSpPr>
        <p:spPr>
          <a:xfrm>
            <a:off x="419100" y="487998"/>
            <a:ext cx="2962275" cy="671512"/>
          </a:xfrm>
        </p:spPr>
        <p:txBody>
          <a:bodyPr wrap="square" lIns="91440" tIns="45720" rIns="91440" bIns="45720"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A50021"/>
                </a:solidFill>
                <a:latin typeface="方正隶变简体" pitchFamily="2" charset="-122"/>
                <a:ea typeface="方正隶变简体" pitchFamily="2" charset="-122"/>
              </a:rPr>
              <a:t>一词多义</a:t>
            </a:r>
            <a:endParaRPr lang="zh-CN" altLang="en-US" b="1">
              <a:solidFill>
                <a:srgbClr val="A50021"/>
              </a:solidFill>
              <a:latin typeface="方正隶变简体" pitchFamily="2" charset="-122"/>
              <a:ea typeface="方正隶变简体" pitchFamily="2" charset="-122"/>
            </a:endParaRPr>
          </a:p>
        </p:txBody>
      </p:sp>
      <p:sp>
        <p:nvSpPr>
          <p:cNvPr id="202757" name="Rectangle 5"/>
          <p:cNvSpPr/>
          <p:nvPr/>
        </p:nvSpPr>
        <p:spPr>
          <a:xfrm>
            <a:off x="1376045" y="1740218"/>
            <a:ext cx="7993063" cy="424815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txBody>
          <a:bodyPr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①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全石以为底（介词，用）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②卷石底以出（承接，“而”不译） 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③以其境过清（介词，表原因） 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 marL="342900" indent="-342900">
              <a:lnSpc>
                <a:spcPct val="110000"/>
              </a:lnSpc>
            </a:pP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 marL="342900" indent="-342900">
              <a:lnSpc>
                <a:spcPct val="110000"/>
              </a:lnSpc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①全石以为底（动词，当“作为”讲） 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②为坻，为屿，为堪，为岩。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（动词，“成为”）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202758" name="Rectangle 6"/>
          <p:cNvSpPr/>
          <p:nvPr/>
        </p:nvSpPr>
        <p:spPr>
          <a:xfrm>
            <a:off x="418783" y="1650048"/>
            <a:ext cx="1008062" cy="72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0066FF"/>
                </a:solidFill>
                <a:latin typeface="Times New Roman" panose="02020603050405020304" pitchFamily="18" charset="0"/>
                <a:ea typeface="楷体_GB2312" pitchFamily="49" charset="-122"/>
              </a:rPr>
              <a:t>以：</a:t>
            </a:r>
            <a:endParaRPr lang="zh-CN" altLang="en-US" sz="3200" b="1">
              <a:solidFill>
                <a:srgbClr val="0066FF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2759" name="Rectangle 7"/>
          <p:cNvSpPr/>
          <p:nvPr/>
        </p:nvSpPr>
        <p:spPr>
          <a:xfrm>
            <a:off x="476568" y="4060190"/>
            <a:ext cx="1008062" cy="7191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0066FF"/>
                </a:solidFill>
                <a:latin typeface="Times New Roman" panose="02020603050405020304" pitchFamily="18" charset="0"/>
                <a:ea typeface="楷体_GB2312" pitchFamily="49" charset="-122"/>
              </a:rPr>
              <a:t>为：</a:t>
            </a:r>
            <a:endParaRPr lang="zh-CN" altLang="en-US" sz="3200" b="1">
              <a:solidFill>
                <a:srgbClr val="0066FF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275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275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275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275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13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02757">
                                            <p:txEl>
                                              <p:charRg st="13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02757">
                                            <p:txEl>
                                              <p:charRg st="13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02757">
                                            <p:txEl>
                                              <p:charRg st="13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02757">
                                            <p:txEl>
                                              <p:charRg st="13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13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13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31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2757">
                                            <p:txEl>
                                              <p:charRg st="31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.000000"/>
                                          </p:val>
                                        </p:tav>
                                        <p:tav tm="69900">
                                          <p:val>
                                            <p:fltVal val="45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48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2757">
                                            <p:txEl>
                                              <p:charRg st="48" end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2757">
                                            <p:txEl>
                                              <p:charRg st="48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2757">
                                            <p:txEl>
                                              <p:charRg st="48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6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>
                                            <p:txEl>
                                              <p:charRg st="81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2757">
                                            <p:txEl>
                                              <p:charRg st="81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2757">
                                            <p:txEl>
                                              <p:charRg st="81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2757">
                                            <p:txEl>
                                              <p:charRg st="81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2757">
                                            <p:txEl>
                                              <p:charRg st="81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2757">
                                            <p:txEl>
                                              <p:charRg st="81" end="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 bldLvl="0" animBg="1"/>
      <p:bldP spid="202758" grpId="0"/>
      <p:bldP spid="2027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3778" name="Rectangle 2"/>
          <p:cNvSpPr>
            <a:spLocks noGrp="1"/>
          </p:cNvSpPr>
          <p:nvPr>
            <p:ph type="body"/>
          </p:nvPr>
        </p:nvSpPr>
        <p:spPr>
          <a:xfrm>
            <a:off x="972820" y="1072833"/>
            <a:ext cx="7570788" cy="3816350"/>
          </a:xfrm>
        </p:spPr>
        <p:txBody>
          <a:bodyPr wrap="square" lIns="91440" tIns="45720" rIns="91440" bIns="45720" anchor="t"/>
          <a:p>
            <a:pPr>
              <a:lnSpc>
                <a:spcPct val="120000"/>
              </a:lnSpc>
              <a:buNone/>
            </a:pPr>
            <a:r>
              <a:rPr lang="en-US" altLang="zh-CN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①</a:t>
            </a: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下见小潭，水尤清冽（形容词，清凉）</a:t>
            </a:r>
            <a:endParaRPr lang="zh-CN" altLang="en-US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②以其境过清（形容词，冷清） </a:t>
            </a:r>
            <a:endParaRPr lang="zh-CN" altLang="en-US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①潭中鱼可百许头（副词，大约） </a:t>
            </a:r>
            <a:endParaRPr lang="zh-CN" altLang="en-US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②不可知其源（助动词，能够）</a:t>
            </a:r>
            <a:r>
              <a:rPr lang="zh-CN" altLang="en-US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①参差披拂（形容词，长短不一）</a:t>
            </a:r>
            <a:endParaRPr lang="zh-CN" altLang="en-US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②其岸势犬牙差互（动词，交错）</a:t>
            </a:r>
            <a:endParaRPr lang="zh-CN" altLang="en-US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203779" name="Rectangle 3"/>
          <p:cNvSpPr/>
          <p:nvPr/>
        </p:nvSpPr>
        <p:spPr>
          <a:xfrm>
            <a:off x="334645" y="3808095"/>
            <a:ext cx="1152525" cy="6477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差：</a:t>
            </a:r>
            <a:endParaRPr lang="zh-CN" altLang="en-US" sz="3200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3780" name="Rectangle 4"/>
          <p:cNvSpPr/>
          <p:nvPr/>
        </p:nvSpPr>
        <p:spPr>
          <a:xfrm>
            <a:off x="263208" y="2439670"/>
            <a:ext cx="1079500" cy="7191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可：</a:t>
            </a:r>
            <a:endParaRPr lang="zh-CN" altLang="en-US" sz="3200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3781" name="Rectangle 5"/>
          <p:cNvSpPr/>
          <p:nvPr/>
        </p:nvSpPr>
        <p:spPr>
          <a:xfrm>
            <a:off x="334645" y="1072833"/>
            <a:ext cx="1054100" cy="72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3200" b="1">
                <a:solidFill>
                  <a:srgbClr val="0066FF"/>
                </a:solidFill>
                <a:latin typeface="楷体_GB2312" pitchFamily="49" charset="-122"/>
                <a:ea typeface="楷体_GB2312" pitchFamily="49" charset="-122"/>
              </a:rPr>
              <a:t>清：</a:t>
            </a:r>
            <a:endParaRPr lang="zh-CN" altLang="en-US" sz="3200" b="1">
              <a:solidFill>
                <a:srgbClr val="0066FF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19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3778">
                                            <p:txEl>
                                              <p:charRg st="19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3778">
                                            <p:txEl>
                                              <p:charRg st="19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3778">
                                            <p:txEl>
                                              <p:charRg st="19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35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52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3778">
                                            <p:txEl>
                                              <p:charRg st="52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3778">
                                            <p:txEl>
                                              <p:charRg st="52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3778">
                                            <p:txEl>
                                              <p:charRg st="52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3778">
                                            <p:txEl>
                                              <p:charRg st="52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2037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68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03778">
                                            <p:txEl>
                                              <p:charRg st="68" end="8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03778">
                                            <p:txEl>
                                              <p:charRg st="68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03778">
                                            <p:txEl>
                                              <p:charRg st="68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03778">
                                            <p:txEl>
                                              <p:charRg st="68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charRg st="8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3778">
                                            <p:txEl>
                                              <p:charRg st="8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3778">
                                            <p:txEl>
                                              <p:charRg st="8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/>
      <p:bldP spid="203780" grpId="0"/>
      <p:bldP spid="20378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02" name="Text Box 2"/>
          <p:cNvSpPr txBox="1"/>
          <p:nvPr/>
        </p:nvSpPr>
        <p:spPr>
          <a:xfrm>
            <a:off x="763588" y="1899603"/>
            <a:ext cx="3200400" cy="20612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200" b="1">
                <a:solidFill>
                  <a:srgbClr val="0066FF"/>
                </a:solidFill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lang="zh-CN" altLang="en-US" sz="3200" b="1">
                <a:solidFill>
                  <a:srgbClr val="0066FF"/>
                </a:solidFill>
                <a:latin typeface="Times New Roman" panose="02020603050405020304" pitchFamily="18" charset="0"/>
                <a:ea typeface="楷体_GB2312" pitchFamily="49" charset="-122"/>
              </a:rPr>
              <a:t>、乃记之而去</a:t>
            </a:r>
            <a:endParaRPr lang="zh-CN" altLang="en-US" sz="3200" b="1">
              <a:solidFill>
                <a:srgbClr val="0066FF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endParaRPr lang="zh-CN" altLang="en-US" sz="3200" b="1">
              <a:solidFill>
                <a:srgbClr val="0066FF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endParaRPr lang="zh-CN" altLang="en-US" sz="3200" b="1">
              <a:solidFill>
                <a:srgbClr val="0066FF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r>
              <a:rPr lang="en-US" altLang="zh-CN" sz="3200" b="1">
                <a:solidFill>
                  <a:srgbClr val="0066FF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lang="zh-CN" altLang="en-US" sz="3200" b="1">
                <a:solidFill>
                  <a:srgbClr val="0066FF"/>
                </a:solidFill>
                <a:latin typeface="Times New Roman" panose="02020603050405020304" pitchFamily="18" charset="0"/>
                <a:ea typeface="楷体_GB2312" pitchFamily="49" charset="-122"/>
              </a:rPr>
              <a:t>、小生</a:t>
            </a:r>
            <a:endParaRPr lang="zh-CN" altLang="en-US" sz="3200" b="1">
              <a:solidFill>
                <a:srgbClr val="0066FF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204803" name="Text Box 3"/>
          <p:cNvSpPr txBox="1"/>
          <p:nvPr/>
        </p:nvSpPr>
        <p:spPr>
          <a:xfrm>
            <a:off x="3571875" y="1899603"/>
            <a:ext cx="2089150" cy="12725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古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: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离开；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今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: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前往。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204804" name="Text Box 4"/>
          <p:cNvSpPr txBox="1"/>
          <p:nvPr/>
        </p:nvSpPr>
        <p:spPr>
          <a:xfrm>
            <a:off x="2452688" y="3268028"/>
            <a:ext cx="5224462" cy="12725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古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: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年轻人；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今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: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戏曲艺术中的一种角色。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204805" name="Rectangle 5"/>
          <p:cNvSpPr>
            <a:spLocks noGrp="1"/>
          </p:cNvSpPr>
          <p:nvPr>
            <p:ph type="title"/>
          </p:nvPr>
        </p:nvSpPr>
        <p:spPr>
          <a:xfrm>
            <a:off x="662623" y="544830"/>
            <a:ext cx="2520950" cy="671513"/>
          </a:xfrm>
        </p:spPr>
        <p:txBody>
          <a:bodyPr wrap="square" lIns="91440" tIns="45720" rIns="91440" bIns="45720"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A50021"/>
                </a:solidFill>
                <a:latin typeface="方正隶变简体" pitchFamily="2" charset="-122"/>
                <a:ea typeface="方正隶变简体" pitchFamily="2" charset="-122"/>
              </a:rPr>
              <a:t>古今异义</a:t>
            </a:r>
            <a:endParaRPr lang="zh-CN" altLang="en-US" b="1">
              <a:solidFill>
                <a:srgbClr val="A50021"/>
              </a:solidFill>
              <a:latin typeface="方正隶变简体" pitchFamily="2" charset="-122"/>
              <a:ea typeface="方正隶变简体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1"/>
      <p:bldP spid="204803" grpId="0"/>
      <p:bldP spid="20480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片尾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080" y="-51435"/>
            <a:ext cx="9154795" cy="632142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656398" y="2332990"/>
            <a:ext cx="5669280" cy="20840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柳州市第八中学录制</a:t>
            </a:r>
            <a:br>
              <a:rPr lang="zh-CN" altLang="en-US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</a:br>
            <a:br>
              <a:rPr lang="zh-CN" altLang="en-US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</a:br>
            <a:r>
              <a:rPr lang="en-US" altLang="zh-CN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2019</a:t>
            </a:r>
            <a:r>
              <a:rPr lang="zh-CN" altLang="en-US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年</a:t>
            </a:r>
            <a:r>
              <a:rPr lang="en-US" altLang="zh-CN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3</a:t>
            </a:r>
            <a:r>
              <a:rPr lang="zh-CN" altLang="en-US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月</a:t>
            </a:r>
            <a:r>
              <a:rPr lang="en-US" altLang="zh-CN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2</a:t>
            </a:r>
            <a:r>
              <a:rPr lang="en-US" altLang="zh-CN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5</a:t>
            </a:r>
            <a:r>
              <a:rPr lang="zh-CN" altLang="en-US" sz="480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  <a:sym typeface="+mn-ea"/>
              </a:rPr>
              <a:t>日</a:t>
            </a:r>
            <a:endParaRPr kumimoji="1" lang="zh-CN" altLang="en-US" sz="480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50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27" name="文本框 2"/>
          <p:cNvSpPr txBox="1">
            <a:spLocks noChangeArrowheads="1"/>
          </p:cNvSpPr>
          <p:nvPr/>
        </p:nvSpPr>
        <p:spPr bwMode="auto">
          <a:xfrm>
            <a:off x="484188" y="2316163"/>
            <a:ext cx="7454900" cy="11890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7200" b="1" kern="1200" cap="none" spc="0" normalizeH="0" baseline="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10 </a:t>
            </a:r>
            <a:r>
              <a:rPr kumimoji="0" lang="zh-CN" altLang="en-US" sz="7200" b="1" kern="1200" cap="none" spc="0" normalizeH="0" baseline="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小石潭记</a:t>
            </a:r>
            <a:endParaRPr kumimoji="0" lang="zh-CN" altLang="en-US" sz="7200" b="1" kern="120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83" name="Picture 11" descr="柳宗元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3537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6" name="Text Box 4"/>
          <p:cNvSpPr txBox="1"/>
          <p:nvPr/>
        </p:nvSpPr>
        <p:spPr>
          <a:xfrm>
            <a:off x="4211003" y="901700"/>
            <a:ext cx="38163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6000">
                <a:latin typeface="Arial" panose="020B0604020202020204" pitchFamily="34" charset="0"/>
                <a:ea typeface="隶书" panose="02010509060101010101" pitchFamily="49" charset="-122"/>
              </a:rPr>
              <a:t>小石潭记</a:t>
            </a:r>
            <a:endParaRPr lang="zh-CN" altLang="en-US" sz="6000"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3077" name="Text Box 5"/>
          <p:cNvSpPr txBox="1"/>
          <p:nvPr/>
        </p:nvSpPr>
        <p:spPr>
          <a:xfrm>
            <a:off x="5078730" y="3045778"/>
            <a:ext cx="172878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>
                <a:latin typeface="Arial" panose="020B0604020202020204" pitchFamily="34" charset="0"/>
                <a:ea typeface="隶书" panose="02010509060101010101" pitchFamily="49" charset="-122"/>
              </a:rPr>
              <a:t>柳宗元</a:t>
            </a:r>
            <a:endParaRPr lang="zh-CN" altLang="en-US" sz="3600"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9634" name="Picture 2" descr="江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0200" y="765175"/>
            <a:ext cx="4535488" cy="5689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9635" name="Rectangle 3"/>
          <p:cNvSpPr/>
          <p:nvPr/>
        </p:nvSpPr>
        <p:spPr>
          <a:xfrm>
            <a:off x="1638618" y="1032510"/>
            <a:ext cx="1512887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400">
                <a:solidFill>
                  <a:srgbClr val="A50021"/>
                </a:solidFill>
                <a:latin typeface="方正隶变简体" pitchFamily="2" charset="-122"/>
                <a:ea typeface="方正隶变简体" pitchFamily="2" charset="-122"/>
              </a:rPr>
              <a:t>江雪</a:t>
            </a:r>
            <a:endParaRPr lang="zh-CN" altLang="en-US" sz="4400">
              <a:solidFill>
                <a:srgbClr val="A50021"/>
              </a:solidFill>
              <a:latin typeface="方正隶变简体" pitchFamily="2" charset="-122"/>
              <a:ea typeface="方正隶变简体" pitchFamily="2" charset="-122"/>
            </a:endParaRPr>
          </a:p>
        </p:txBody>
      </p:sp>
      <p:sp>
        <p:nvSpPr>
          <p:cNvPr id="69636" name="Rectangle 4"/>
          <p:cNvSpPr/>
          <p:nvPr/>
        </p:nvSpPr>
        <p:spPr>
          <a:xfrm>
            <a:off x="875348" y="2382838"/>
            <a:ext cx="2663825" cy="245364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千山鸟飞绝，</a:t>
            </a:r>
            <a:endParaRPr lang="zh-CN" altLang="en-US" sz="32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万径人踪灭。 </a:t>
            </a:r>
            <a:b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</a:br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孤舟蓑笠翁，</a:t>
            </a:r>
            <a:endParaRPr lang="zh-CN" altLang="en-US" sz="32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独钓寒江雪。</a:t>
            </a:r>
            <a:endParaRPr lang="zh-CN" altLang="en-US" sz="3200" b="1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/>
      <p:bldP spid="6963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6740" name="Picture 4" descr="图片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7678" y="380365"/>
            <a:ext cx="3097212" cy="800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6738" name="Rectangle 2"/>
          <p:cNvSpPr>
            <a:spLocks noGrp="1"/>
          </p:cNvSpPr>
          <p:nvPr>
            <p:ph type="title"/>
          </p:nvPr>
        </p:nvSpPr>
        <p:spPr>
          <a:xfrm>
            <a:off x="1805623" y="312420"/>
            <a:ext cx="2819400" cy="935038"/>
          </a:xfrm>
          <a:effectLst>
            <a:outerShdw dist="35921" dir="2699999" algn="ctr" rotWithShape="0">
              <a:schemeClr val="bg2"/>
            </a:outerShdw>
          </a:effectLst>
        </p:spPr>
        <p:txBody>
          <a:bodyPr wrap="square" lIns="91440" tIns="45720" rIns="91440" bIns="45720" anchor="ctr"/>
          <a:p>
            <a:r>
              <a:rPr lang="zh-CN" altLang="en-US" sz="4200" b="1" dirty="0">
                <a:solidFill>
                  <a:srgbClr val="FF0000"/>
                </a:solidFill>
                <a:ea typeface="华文行楷" panose="02010800040101010101" pitchFamily="2" charset="-122"/>
              </a:rPr>
              <a:t>学习目标</a:t>
            </a:r>
            <a:endParaRPr lang="zh-CN" altLang="en-US" sz="4200" b="1" dirty="0">
              <a:solidFill>
                <a:srgbClr val="FF0000"/>
              </a:solidFill>
              <a:ea typeface="华文行楷" panose="02010800040101010101" pitchFamily="2" charset="-122"/>
            </a:endParaRPr>
          </a:p>
        </p:txBody>
      </p:sp>
      <p:sp>
        <p:nvSpPr>
          <p:cNvPr id="116741" name="Rectangle 5"/>
          <p:cNvSpPr/>
          <p:nvPr/>
        </p:nvSpPr>
        <p:spPr>
          <a:xfrm>
            <a:off x="386080" y="1744345"/>
            <a:ext cx="8299450" cy="363474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zh-CN" sz="3200">
                <a:solidFill>
                  <a:srgbClr val="6600CC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 </a:t>
            </a:r>
            <a:r>
              <a:rPr lang="zh-CN" altLang="en-US" sz="3200">
                <a:solidFill>
                  <a:srgbClr val="6600CC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知识与能力目标：</a:t>
            </a:r>
            <a:endParaRPr lang="zh-CN" altLang="en-US" sz="3200">
              <a:solidFill>
                <a:srgbClr val="6600CC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rgbClr val="FF00FF"/>
                </a:solidFill>
                <a:latin typeface="楷体_GB2312" pitchFamily="49" charset="-122"/>
                <a:ea typeface="楷体_GB2312" pitchFamily="49" charset="-122"/>
              </a:rPr>
              <a:t>　　借助注释和工具书理解基本内容。 </a:t>
            </a:r>
            <a:endParaRPr lang="zh-CN" altLang="en-US" sz="3200">
              <a:solidFill>
                <a:srgbClr val="FF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>
                <a:solidFill>
                  <a:srgbClr val="6600CC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 过程与方法目标：</a:t>
            </a:r>
            <a:endParaRPr lang="zh-CN" altLang="en-US" sz="3200">
              <a:solidFill>
                <a:srgbClr val="6600CC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rgbClr val="FF00FF"/>
                </a:solidFill>
                <a:latin typeface="楷体_GB2312" pitchFamily="49" charset="-122"/>
                <a:ea typeface="楷体_GB2312" pitchFamily="49" charset="-122"/>
              </a:rPr>
              <a:t>　　体会游记散文借景抒情的特点。</a:t>
            </a:r>
            <a:endParaRPr lang="zh-CN" altLang="en-US" sz="3200">
              <a:solidFill>
                <a:srgbClr val="FF00FF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>
                <a:solidFill>
                  <a:srgbClr val="6600CC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 情感、态度与价值观目标</a:t>
            </a:r>
            <a:r>
              <a:rPr lang="en-US" altLang="zh-CN" sz="3200">
                <a:solidFill>
                  <a:srgbClr val="6600CC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:</a:t>
            </a:r>
            <a:endParaRPr lang="en-US" altLang="zh-CN" sz="3200">
              <a:solidFill>
                <a:srgbClr val="6600CC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rgbClr val="FF00FF"/>
                </a:solidFill>
                <a:latin typeface="楷体_GB2312" pitchFamily="49" charset="-122"/>
                <a:ea typeface="楷体_GB2312" pitchFamily="49" charset="-122"/>
              </a:rPr>
              <a:t>　　感受大自然的美，培养健康的审美情趣。</a:t>
            </a:r>
            <a:endParaRPr lang="zh-CN" altLang="en-US" sz="3200">
              <a:solidFill>
                <a:srgbClr val="FF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116742" name="Picture 6" descr="图片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823" y="312420"/>
            <a:ext cx="863600" cy="863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6741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10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29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6741">
                                            <p:txEl>
                                              <p:charRg st="29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39" end="5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56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16741">
                                            <p:txEl>
                                              <p:charRg st="56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charRg st="70" end="9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7764" name="Picture 4" descr="图片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5315" y="501015"/>
            <a:ext cx="3744913" cy="8556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7762" name="Rectangle 2"/>
          <p:cNvSpPr>
            <a:spLocks noGrp="1"/>
          </p:cNvSpPr>
          <p:nvPr>
            <p:ph type="title"/>
          </p:nvPr>
        </p:nvSpPr>
        <p:spPr>
          <a:xfrm>
            <a:off x="2029778" y="501015"/>
            <a:ext cx="3394075" cy="863600"/>
          </a:xfrm>
          <a:effectLst>
            <a:outerShdw dist="35921" dir="2699999" algn="ctr" rotWithShape="0">
              <a:schemeClr val="bg2"/>
            </a:outerShdw>
          </a:effectLst>
        </p:spPr>
        <p:txBody>
          <a:bodyPr wrap="square" lIns="91440" tIns="45720" rIns="91440" bIns="45720" anchor="ctr"/>
          <a:p>
            <a:r>
              <a:rPr lang="zh-CN" altLang="en-US" sz="4200" b="1" dirty="0">
                <a:solidFill>
                  <a:srgbClr val="FF0000"/>
                </a:solidFill>
                <a:ea typeface="华文行楷" panose="02010800040101010101" pitchFamily="2" charset="-122"/>
              </a:rPr>
              <a:t>学习重难点</a:t>
            </a:r>
            <a:endParaRPr lang="zh-CN" altLang="en-US" sz="4200" b="1" dirty="0">
              <a:solidFill>
                <a:srgbClr val="FF0000"/>
              </a:solidFill>
              <a:ea typeface="华文行楷" panose="02010800040101010101" pitchFamily="2" charset="-122"/>
            </a:endParaRPr>
          </a:p>
        </p:txBody>
      </p:sp>
      <p:sp>
        <p:nvSpPr>
          <p:cNvPr id="117766" name="Rectangle 6"/>
          <p:cNvSpPr/>
          <p:nvPr/>
        </p:nvSpPr>
        <p:spPr>
          <a:xfrm>
            <a:off x="170180" y="1871345"/>
            <a:ext cx="8546465" cy="304419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　　</a:t>
            </a:r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1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、掌握抓住景物特征加以细致描摹的方法与融情于景、情景交融的</a:t>
            </a:r>
            <a:r>
              <a:rPr lang="zh-CN" altLang="en-US" sz="32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写作方法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。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　　</a:t>
            </a:r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、</a:t>
            </a:r>
            <a:r>
              <a:rPr lang="zh-CN" altLang="en-US" sz="32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积累一定数量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的文言实词与虚词，掌握其音与义，了解常见的</a:t>
            </a:r>
            <a:r>
              <a:rPr lang="zh-CN" altLang="en-US" sz="32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文言句式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特点。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　   </a:t>
            </a:r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3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、</a:t>
            </a:r>
            <a:r>
              <a:rPr lang="zh-CN" altLang="en-US" sz="32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背诵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及体会文章写景抒情的方法。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117767" name="Picture 7" descr="图片4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353" y="494665"/>
            <a:ext cx="1225550" cy="901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3060" name="Picture 4" descr="图片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83423" y="502285"/>
            <a:ext cx="2952750" cy="8556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3059" name="Rectangle 3"/>
          <p:cNvSpPr>
            <a:spLocks noGrp="1"/>
          </p:cNvSpPr>
          <p:nvPr>
            <p:ph type="title"/>
          </p:nvPr>
        </p:nvSpPr>
        <p:spPr>
          <a:xfrm>
            <a:off x="2116773" y="502285"/>
            <a:ext cx="2674937" cy="863600"/>
          </a:xfrm>
          <a:effectLst>
            <a:outerShdw dist="35921" dir="2699999" algn="ctr" rotWithShape="0">
              <a:schemeClr val="bg2"/>
            </a:outerShdw>
          </a:effectLst>
        </p:spPr>
        <p:txBody>
          <a:bodyPr wrap="square" lIns="91440" tIns="45720" rIns="91440" bIns="45720" anchor="ctr"/>
          <a:p>
            <a:r>
              <a:rPr lang="zh-CN" altLang="en-US" sz="4200" b="1" dirty="0">
                <a:solidFill>
                  <a:srgbClr val="FF0000"/>
                </a:solidFill>
                <a:ea typeface="华文行楷" panose="02010800040101010101" pitchFamily="2" charset="-122"/>
              </a:rPr>
              <a:t>文体介绍</a:t>
            </a:r>
            <a:endParaRPr lang="zh-CN" altLang="en-US" sz="4200" b="1" dirty="0">
              <a:solidFill>
                <a:srgbClr val="FF0000"/>
              </a:solidFill>
              <a:ea typeface="华文行楷" panose="02010800040101010101" pitchFamily="2" charset="-122"/>
            </a:endParaRPr>
          </a:p>
        </p:txBody>
      </p:sp>
      <p:sp>
        <p:nvSpPr>
          <p:cNvPr id="173063" name="Rectangle 7"/>
          <p:cNvSpPr/>
          <p:nvPr/>
        </p:nvSpPr>
        <p:spPr>
          <a:xfrm>
            <a:off x="656590" y="2005965"/>
            <a:ext cx="7818755" cy="245364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pPr>
              <a:lnSpc>
                <a:spcPct val="120000"/>
              </a:lnSpc>
            </a:pP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　　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记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是古代的一种文体，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主要是记载事物，往往通过</a:t>
            </a:r>
            <a:r>
              <a:rPr lang="zh-CN" altLang="en-US" sz="3200"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记事、记物、写景、记人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来抒发作者的感情或见解，即景抒情，托物言志。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173065" name="Picture 9" descr="fg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923" y="429260"/>
            <a:ext cx="1008062" cy="854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3066" name="Picture 10" descr="5(7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250" y="4508500"/>
            <a:ext cx="5761038" cy="1441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ldLvl="0" animBg="1"/>
      <p:bldP spid="173063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图片 1" descr="liuzongyua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4798" y="1704023"/>
            <a:ext cx="3211512" cy="36687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3496310" y="699135"/>
            <a:ext cx="5338763" cy="4887595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accent1"/>
            </a:solidFill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         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柳宗元（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773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～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819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），唐代著名文学家、哲学家。字子厚，唐代河东（今山西省永济市）人，代宗大历八年（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773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年）出生于京城长安，贞元九年（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793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）中进士，宪宗元和十四年（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819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年）客死于柳州，享年不到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50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岁。因为他是河东人，世称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柳河东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。又因官终柳州刺史，又称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柳柳州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。唐宋八大家之一，与韩愈共同倡导唐代古文运动，并称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韩柳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。著有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《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柳河东集</a:t>
            </a:r>
            <a:r>
              <a:rPr lang="en-US" altLang="zh-CN" sz="2400" b="1">
                <a:latin typeface="Times New Roman" panose="02020603050405020304" pitchFamily="18" charset="0"/>
                <a:sym typeface="Arial" panose="020B0604020202020204" pitchFamily="34" charset="0"/>
              </a:rPr>
              <a:t>》</a:t>
            </a:r>
            <a:r>
              <a:rPr lang="zh-CN" altLang="en-US" sz="2400" b="1" dirty="0">
                <a:latin typeface="Times New Roman" panose="02020603050405020304" pitchFamily="18" charset="0"/>
                <a:sym typeface="Arial" panose="020B0604020202020204" pitchFamily="34" charset="0"/>
              </a:rPr>
              <a:t>。</a:t>
            </a:r>
            <a:r>
              <a:rPr lang="zh-CN" altLang="en-US" sz="2400" dirty="0">
                <a:latin typeface="Times New Roman" panose="02020603050405020304" pitchFamily="18" charset="0"/>
                <a:sym typeface="Arial" panose="020B0604020202020204" pitchFamily="34" charset="0"/>
              </a:rPr>
              <a:t> </a:t>
            </a:r>
            <a:endParaRPr lang="zh-CN" altLang="en-US" sz="2400" dirty="0">
              <a:latin typeface="Times New Roman" panose="02020603050405020304" pitchFamily="18" charset="0"/>
              <a:sym typeface="Arial" panose="020B0604020202020204" pitchFamily="34" charset="0"/>
            </a:endParaRPr>
          </a:p>
        </p:txBody>
      </p:sp>
      <p:pic>
        <p:nvPicPr>
          <p:cNvPr id="4116" name="Picture 20" descr="图片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665" y="174308"/>
            <a:ext cx="2952750" cy="8556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14" name="Rectangle 18"/>
          <p:cNvSpPr>
            <a:spLocks noGrp="1"/>
          </p:cNvSpPr>
          <p:nvPr/>
        </p:nvSpPr>
        <p:spPr>
          <a:xfrm>
            <a:off x="1410653" y="174308"/>
            <a:ext cx="2674937" cy="922337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35921" dir="2699999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200" b="1" dirty="0">
                <a:solidFill>
                  <a:srgbClr val="FF0000"/>
                </a:solidFill>
                <a:ea typeface="华文行楷" panose="02010800040101010101" pitchFamily="2" charset="-122"/>
              </a:rPr>
              <a:t>作者简介</a:t>
            </a:r>
            <a:endParaRPr lang="zh-CN" altLang="en-US" sz="4200" b="1" dirty="0">
              <a:solidFill>
                <a:srgbClr val="FF0000"/>
              </a:solidFill>
              <a:ea typeface="华文行楷" panose="02010800040101010101" pitchFamily="2" charset="-122"/>
            </a:endParaRPr>
          </a:p>
        </p:txBody>
      </p:sp>
      <p:pic>
        <p:nvPicPr>
          <p:cNvPr id="4117" name="Picture 21" descr="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28" y="323533"/>
            <a:ext cx="1079500" cy="6413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190500" y="5767070"/>
            <a:ext cx="8763000" cy="52197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代表作有</a:t>
            </a:r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《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永州八记</a:t>
            </a:r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》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、</a:t>
            </a:r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《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三戒</a:t>
            </a:r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》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、</a:t>
            </a:r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《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捕蛇者说</a:t>
            </a:r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》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+mn-ea"/>
              </a:rPr>
              <a:t>等。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83" name="Rectangle 3"/>
          <p:cNvSpPr>
            <a:spLocks noGrp="1"/>
          </p:cNvSpPr>
          <p:nvPr>
            <p:ph type="body"/>
          </p:nvPr>
        </p:nvSpPr>
        <p:spPr>
          <a:xfrm>
            <a:off x="287338" y="772478"/>
            <a:ext cx="8497887" cy="2441575"/>
          </a:xfrm>
          <a:solidFill>
            <a:schemeClr val="accent5"/>
          </a:solidFill>
        </p:spPr>
        <p:txBody>
          <a:bodyPr wrap="square" lIns="91440" tIns="45720" rIns="91440" bIns="45720" anchor="t">
            <a:spAutoFit/>
          </a:bodyPr>
          <a:p>
            <a:pPr marL="0" indent="0">
              <a:lnSpc>
                <a:spcPct val="110000"/>
              </a:lnSpc>
              <a:spcBef>
                <a:spcPct val="50000"/>
              </a:spcBef>
              <a:buNone/>
            </a:pP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           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柳宗元的山水游记在中国文学史上具有独特的地位，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为人称道的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《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永州八记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》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是他被贬谪到永州以后写的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始得西山宴游记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钴潭记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钴潭西小丘记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至小丘西小石潭记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袁家渴记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石渠记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石涧记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》《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小石城山记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》</a:t>
            </a:r>
            <a:r>
              <a:rPr lang="zh-CN" altLang="en-US" sz="2800" b="1">
                <a:solidFill>
                  <a:srgbClr val="3333FF"/>
                </a:solidFill>
                <a:latin typeface="Times New Roman" panose="02020603050405020304" pitchFamily="18" charset="0"/>
              </a:rPr>
              <a:t>。</a:t>
            </a:r>
            <a:endParaRPr lang="zh-CN" altLang="en-US" sz="2800" b="1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2884" name="Picture 4" descr="200854213147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3445" y="3450273"/>
            <a:ext cx="4824413" cy="2933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charRg st="0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883">
                                            <p:txEl>
                                              <p:charRg st="0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83">
                                            <p:txEl>
                                              <p:charRg st="0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uiExpand="1" build="p"/>
    </p:bldLst>
  </p:timing>
</p:sld>
</file>

<file path=ppt/tags/tag1.xml><?xml version="1.0" encoding="utf-8"?>
<p:tagLst xmlns:p="http://schemas.openxmlformats.org/presentationml/2006/main">
  <p:tag name="KSO_WM_TEMPLATE_CATEGORY" val="custom"/>
  <p:tag name="KSO_WM_TEMPLATE_INDEX" val="160162"/>
</p:tagLst>
</file>

<file path=ppt/tags/tag2.xml><?xml version="1.0" encoding="utf-8"?>
<p:tagLst xmlns:p="http://schemas.openxmlformats.org/presentationml/2006/main">
  <p:tag name="KSO_WM_BEAUTIFY_FLAG" val="#wm#"/>
  <p:tag name="KSO_WM_TEMPLATE_CATEGORY" val="custom"/>
  <p:tag name="KSO_WM_TEMPLATE_INDEX" val="160162"/>
</p:tagLst>
</file>

<file path=ppt/theme/theme1.xml><?xml version="1.0" encoding="utf-8"?>
<a:theme xmlns:a="http://schemas.openxmlformats.org/drawingml/2006/main" name=" 语文PPT课件资料店 ">
  <a:themeElements>
    <a:clrScheme name=" 语文PPT课件资料店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 语文PPT课件资料店 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 语文PPT课件资料店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语文PPT课件资料店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语文PPT课件资料店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语文PPT课件资料店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语文PPT课件资料店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语文PPT课件资料店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语文PPT课件资料店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语文PPT课件资料店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语文PPT课件资料店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语文PPT课件资料店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语文PPT课件资料店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语文PPT课件资料店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1852</Words>
  <Application>WPS 演示</Application>
  <PresentationFormat>全屏显示(4:3)</PresentationFormat>
  <Paragraphs>197</Paragraphs>
  <Slides>17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隶书</vt:lpstr>
      <vt:lpstr>方正隶变简体</vt:lpstr>
      <vt:lpstr>楷体_GB2312</vt:lpstr>
      <vt:lpstr>华文行楷</vt:lpstr>
      <vt:lpstr>Times New Roman</vt:lpstr>
      <vt:lpstr>Arial Unicode MS</vt:lpstr>
      <vt:lpstr>新宋体</vt:lpstr>
      <vt:lpstr>仿宋_GB2312</vt:lpstr>
      <vt:lpstr>仿宋</vt:lpstr>
      <vt:lpstr>华文新魏</vt:lpstr>
      <vt:lpstr>黑体</vt:lpstr>
      <vt:lpstr>BatangChe</vt:lpstr>
      <vt:lpstr>Comic Sans MS</vt:lpstr>
      <vt:lpstr>华文细黑</vt:lpstr>
      <vt:lpstr>华文琥珀</vt:lpstr>
      <vt:lpstr>幼圆</vt:lpstr>
      <vt:lpstr>华文隶书</vt:lpstr>
      <vt:lpstr>方正姚体</vt:lpstr>
      <vt:lpstr> 语文PPT课件资料店 </vt:lpstr>
      <vt:lpstr>PowerPoint 演示文稿</vt:lpstr>
      <vt:lpstr>PowerPoint 演示文稿</vt:lpstr>
      <vt:lpstr>PowerPoint 演示文稿</vt:lpstr>
      <vt:lpstr>PowerPoint 演示文稿</vt:lpstr>
      <vt:lpstr>学习目标</vt:lpstr>
      <vt:lpstr>学习重难点</vt:lpstr>
      <vt:lpstr>文体介绍</vt:lpstr>
      <vt:lpstr>PowerPoint 演示文稿</vt:lpstr>
      <vt:lpstr>PowerPoint 演示文稿</vt:lpstr>
      <vt:lpstr>写作背景</vt:lpstr>
      <vt:lpstr>PowerPoint 演示文稿</vt:lpstr>
      <vt:lpstr>字词解释</vt:lpstr>
      <vt:lpstr>PowerPoint 演示文稿</vt:lpstr>
      <vt:lpstr>一词多义</vt:lpstr>
      <vt:lpstr>PowerPoint 演示文稿</vt:lpstr>
      <vt:lpstr>古今异义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语文PPT课件资料店</dc:creator>
  <cp:lastModifiedBy>Administrator</cp:lastModifiedBy>
  <cp:revision>138</cp:revision>
  <dcterms:created xsi:type="dcterms:W3CDTF">2018-02-04T11:13:00Z</dcterms:created>
  <dcterms:modified xsi:type="dcterms:W3CDTF">2019-03-26T14:26:53Z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2052-11.3.0.8513</vt:lpwstr>
  </property>
</Properties>
</file>