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642" r:id="rId3"/>
    <p:sldId id="643" r:id="rId4"/>
    <p:sldId id="593" r:id="rId6"/>
    <p:sldId id="594" r:id="rId7"/>
    <p:sldId id="597" r:id="rId8"/>
    <p:sldId id="604" r:id="rId9"/>
    <p:sldId id="644" r:id="rId10"/>
    <p:sldId id="645" r:id="rId11"/>
    <p:sldId id="605" r:id="rId12"/>
    <p:sldId id="646" r:id="rId13"/>
    <p:sldId id="647" r:id="rId14"/>
    <p:sldId id="648" r:id="rId15"/>
    <p:sldId id="65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39D"/>
    <a:srgbClr val="0945A5"/>
    <a:srgbClr val="DEDEDE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3"/>
    <p:restoredTop sz="95313"/>
  </p:normalViewPr>
  <p:slideViewPr>
    <p:cSldViewPr snapToGrid="0" snapToObjects="1" showGuides="1">
      <p:cViewPr varScale="1">
        <p:scale>
          <a:sx n="65" d="100"/>
          <a:sy n="65" d="100"/>
        </p:scale>
        <p:origin x="-480" y="-114"/>
      </p:cViewPr>
      <p:guideLst>
        <p:guide orient="horz" pos="2043"/>
        <p:guide pos="37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BD85A-FF0E-42D8-933D-A6DC630536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0D63-7D56-4687-AC7F-C18CB57CA7D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kumimoji="1"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algn="r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microsoft.com/office/2007/relationships/hdphoto" Target="../media/image5.wdp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microsoft.com/office/2007/relationships/hdphoto" Target="../media/image5.wdp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片头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0965" y="-62865"/>
            <a:ext cx="12280900" cy="6919595"/>
          </a:xfrm>
          <a:prstGeom prst="rect">
            <a:avLst/>
          </a:prstGeom>
        </p:spPr>
      </p:pic>
      <p:sp>
        <p:nvSpPr>
          <p:cNvPr id="9219" name="文本框 3"/>
          <p:cNvSpPr txBox="1"/>
          <p:nvPr/>
        </p:nvSpPr>
        <p:spPr>
          <a:xfrm>
            <a:off x="1144270" y="647383"/>
            <a:ext cx="82010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3200" b="1" dirty="0">
                <a:latin typeface="Arial" panose="020B0604020202020204" pitchFamily="34" charset="0"/>
              </a:rPr>
              <a:t>教材版本：人教版八年级下册</a:t>
            </a:r>
            <a:endParaRPr lang="zh-CN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9220" name="文本框 4"/>
          <p:cNvSpPr txBox="1"/>
          <p:nvPr/>
        </p:nvSpPr>
        <p:spPr>
          <a:xfrm>
            <a:off x="2237423" y="2027873"/>
            <a:ext cx="7716837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录课单元：第一单元</a:t>
            </a:r>
            <a:endParaRPr lang="zh-CN" altLang="zh-CN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1" name="文本框 5"/>
          <p:cNvSpPr txBox="1"/>
          <p:nvPr/>
        </p:nvSpPr>
        <p:spPr>
          <a:xfrm>
            <a:off x="3902710" y="3224848"/>
            <a:ext cx="4951413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第一课：《社戏》</a:t>
            </a:r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2" name="文本框 6"/>
          <p:cNvSpPr txBox="1"/>
          <p:nvPr/>
        </p:nvSpPr>
        <p:spPr>
          <a:xfrm>
            <a:off x="6500495" y="4745990"/>
            <a:ext cx="4762500" cy="521970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800" b="1" dirty="0">
                <a:latin typeface="Arial" panose="020B0604020202020204" pitchFamily="34" charset="0"/>
              </a:rPr>
              <a:t>执教教师：邓洪文</a:t>
            </a:r>
            <a:endParaRPr lang="zh-CN" altLang="zh-CN" sz="2800" b="1" dirty="0">
              <a:latin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pic>
        <p:nvPicPr>
          <p:cNvPr id="21505" name="图片 33793" descr="图漫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" y="86995"/>
            <a:ext cx="2111375" cy="671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24255" y="1380490"/>
            <a:ext cx="2214880" cy="20612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艺术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源</a:t>
            </a:r>
            <a:endParaRPr lang="zh-CN" altLang="en-US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于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生活又</a:t>
            </a:r>
            <a:endParaRPr lang="zh-CN" altLang="en-US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高于生活</a:t>
            </a:r>
            <a:r>
              <a:rPr lang="en-US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en-US" altLang="zh-CN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573621" y="2745740"/>
            <a:ext cx="7029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ea typeface="宋体" panose="02010600030101010101" pitchFamily="2" charset="-122"/>
              </a:rPr>
              <a:t>2</a:t>
            </a:r>
            <a:r>
              <a:rPr lang="zh-CN" altLang="en-US" sz="3200">
                <a:ea typeface="宋体" panose="02010600030101010101" pitchFamily="2" charset="-122"/>
              </a:rPr>
              <a:t>、社戏好看吗？你从那些词句看出来的？</a:t>
            </a: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573621" y="4018597"/>
            <a:ext cx="36753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ea typeface="宋体" panose="02010600030101010101" pitchFamily="2" charset="-122"/>
              </a:rPr>
              <a:t>3</a:t>
            </a:r>
            <a:r>
              <a:rPr lang="zh-CN" altLang="en-US" sz="3200">
                <a:ea typeface="宋体" panose="02010600030101010101" pitchFamily="2" charset="-122"/>
              </a:rPr>
              <a:t>、作者为何要写？</a:t>
            </a: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573621" y="5011420"/>
            <a:ext cx="449199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ea typeface="宋体" panose="02010600030101010101" pitchFamily="2" charset="-122"/>
              </a:rPr>
              <a:t>4</a:t>
            </a:r>
            <a:r>
              <a:rPr lang="zh-CN" altLang="en-US" sz="3200">
                <a:ea typeface="宋体" panose="02010600030101010101" pitchFamily="2" charset="-122"/>
              </a:rPr>
              <a:t>、这样安排有何作用？</a:t>
            </a: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573621" y="359727"/>
            <a:ext cx="5308600" cy="5835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32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1</a:t>
            </a:r>
            <a:r>
              <a:rPr lang="zh-CN" altLang="en-US" sz="32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、文中的迅哥儿是鲁迅吗？</a:t>
            </a:r>
            <a:endParaRPr lang="zh-CN" altLang="en-US" sz="3200" noProof="1"/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297555" y="1045210"/>
            <a:ext cx="7919085" cy="15684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</a:rPr>
              <a:t>      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</a:rPr>
              <a:t>不是。本文是小说，作者取材于自己的童年生活，却在生活基础上进行了艺术概括。</a:t>
            </a:r>
            <a:endParaRPr lang="zh-CN" altLang="en-US" sz="32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pic>
        <p:nvPicPr>
          <p:cNvPr id="21505" name="图片 33793" descr="图漫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" y="86995"/>
            <a:ext cx="2111375" cy="671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24255" y="1380490"/>
            <a:ext cx="2214880" cy="20612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艺术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源</a:t>
            </a:r>
            <a:endParaRPr lang="zh-CN" altLang="en-US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于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生活又</a:t>
            </a:r>
            <a:endParaRPr lang="zh-CN" altLang="en-US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高于生活</a:t>
            </a:r>
            <a:r>
              <a:rPr lang="en-US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en-US" altLang="zh-CN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239770" y="648970"/>
            <a:ext cx="7331075" cy="132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ea typeface="宋体" panose="02010600030101010101" pitchFamily="2" charset="-122"/>
              </a:rPr>
              <a:t>2</a:t>
            </a:r>
            <a:r>
              <a:rPr lang="zh-CN" altLang="en-US" sz="3200">
                <a:ea typeface="宋体" panose="02010600030101010101" pitchFamily="2" charset="-122"/>
              </a:rPr>
              <a:t>、社戏好看吗？</a:t>
            </a:r>
            <a:endParaRPr lang="zh-CN" altLang="en-US" sz="3200"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ea typeface="宋体" panose="02010600030101010101" pitchFamily="2" charset="-122"/>
              </a:rPr>
              <a:t>你从那些词句看出来的？</a:t>
            </a: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444240" y="2390140"/>
            <a:ext cx="5937885" cy="341503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3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不好看。</a:t>
            </a:r>
            <a:endParaRPr lang="zh-CN" altLang="en-US" sz="36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（正）不翻筋斗、没有最爱、最怕老旦。</a:t>
            </a:r>
            <a:endParaRPr lang="zh-CN" altLang="en-US" sz="36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6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（侧）喃喃的骂、不住的吁气、打哈欠、各管自己谈话</a:t>
            </a:r>
            <a:endParaRPr lang="zh-CN" altLang="en-US" sz="36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pic>
        <p:nvPicPr>
          <p:cNvPr id="21505" name="图片 33793" descr="图漫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" y="86995"/>
            <a:ext cx="2111375" cy="671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24255" y="1380490"/>
            <a:ext cx="2214880" cy="20612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艺术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源</a:t>
            </a:r>
            <a:endParaRPr lang="zh-CN" altLang="en-US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于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生活又</a:t>
            </a:r>
            <a:endParaRPr lang="zh-CN" altLang="en-US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高于生活</a:t>
            </a:r>
            <a:r>
              <a:rPr lang="en-US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en-US" altLang="zh-CN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436461" y="589597"/>
            <a:ext cx="36753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ea typeface="宋体" panose="02010600030101010101" pitchFamily="2" charset="-122"/>
              </a:rPr>
              <a:t>3</a:t>
            </a:r>
            <a:r>
              <a:rPr lang="zh-CN" altLang="en-US" sz="3200">
                <a:ea typeface="宋体" panose="02010600030101010101" pitchFamily="2" charset="-122"/>
              </a:rPr>
              <a:t>、作者为何要写？</a:t>
            </a: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436461" y="1504632"/>
            <a:ext cx="7532370" cy="132207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</a:rPr>
              <a:t>一路上有喜欢的</a:t>
            </a:r>
            <a:r>
              <a:rPr lang="zh-CN" altLang="en-US" sz="3200">
                <a:solidFill>
                  <a:srgbClr val="FF0000"/>
                </a:solidFill>
                <a:ea typeface="宋体" panose="02010600030101010101" pitchFamily="2" charset="-122"/>
              </a:rPr>
              <a:t>景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</a:rPr>
              <a:t>物和喜欢的</a:t>
            </a:r>
            <a:r>
              <a:rPr lang="zh-CN" altLang="en-US" sz="3200">
                <a:solidFill>
                  <a:srgbClr val="FF0000"/>
                </a:solidFill>
                <a:ea typeface="宋体" panose="02010600030101010101" pitchFamily="2" charset="-122"/>
              </a:rPr>
              <a:t>人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</a:rPr>
              <a:t>物作陪。</a:t>
            </a:r>
            <a:endParaRPr lang="zh-CN" altLang="en-US" sz="320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</a:rPr>
              <a:t>景美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</a:rPr>
              <a:t>——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</a:rPr>
              <a:t>人美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</a:rPr>
              <a:t>——</a:t>
            </a:r>
            <a:r>
              <a:rPr lang="zh-CN" altLang="en-US" sz="3200">
                <a:solidFill>
                  <a:schemeClr val="tx1"/>
                </a:solidFill>
                <a:ea typeface="宋体" panose="02010600030101010101" pitchFamily="2" charset="-122"/>
              </a:rPr>
              <a:t>情更美。</a:t>
            </a:r>
            <a:endParaRPr lang="en-US" altLang="zh-CN" sz="32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pic>
        <p:nvPicPr>
          <p:cNvPr id="21505" name="图片 33793" descr="图漫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" y="86995"/>
            <a:ext cx="2111375" cy="671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24255" y="1380490"/>
            <a:ext cx="2214880" cy="20612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艺术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源</a:t>
            </a:r>
            <a:endParaRPr lang="zh-CN" altLang="en-US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于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生活又</a:t>
            </a:r>
            <a:endParaRPr lang="zh-CN" altLang="en-US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高于生活</a:t>
            </a:r>
            <a:r>
              <a:rPr lang="en-US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en-US" altLang="zh-CN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497421" y="796925"/>
            <a:ext cx="449199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ea typeface="宋体" panose="02010600030101010101" pitchFamily="2" charset="-122"/>
              </a:rPr>
              <a:t>4</a:t>
            </a:r>
            <a:r>
              <a:rPr lang="zh-CN" altLang="en-US" sz="3200">
                <a:ea typeface="宋体" panose="02010600030101010101" pitchFamily="2" charset="-122"/>
              </a:rPr>
              <a:t>、这样安排有何作用？</a:t>
            </a: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3497580" y="1999615"/>
            <a:ext cx="6847205" cy="206121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为中心服务</a:t>
            </a:r>
            <a:r>
              <a:rPr lang="en-US" altLang="zh-CN" sz="3200">
                <a:solidFill>
                  <a:schemeClr val="tx1"/>
                </a:solidFill>
                <a:ea typeface="宋体" panose="02010600030101010101" pitchFamily="2" charset="-122"/>
                <a:sym typeface="Arial" panose="020B0604020202020204" pitchFamily="34" charset="0"/>
              </a:rPr>
              <a:t>——</a:t>
            </a:r>
            <a:endParaRPr lang="en-US" altLang="zh-CN" sz="3200">
              <a:solidFill>
                <a:schemeClr val="tx1"/>
              </a:solidFill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表达作者对美好自由的生活的怀念，  </a:t>
            </a:r>
            <a:endParaRPr lang="zh-CN" altLang="en-US" sz="3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对农家小朋友诚挚情谊的眷恋。</a:t>
            </a:r>
            <a:endParaRPr lang="zh-CN" altLang="en-US" sz="32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17996" y="1"/>
            <a:ext cx="7217228" cy="6858000"/>
          </a:xfrm>
          <a:prstGeom prst="rect">
            <a:avLst/>
          </a:prstGeom>
        </p:spPr>
      </p:pic>
      <p:sp>
        <p:nvSpPr>
          <p:cNvPr id="3" name="Text Box 4"/>
          <p:cNvSpPr txBox="1"/>
          <p:nvPr/>
        </p:nvSpPr>
        <p:spPr>
          <a:xfrm>
            <a:off x="678426" y="5161280"/>
            <a:ext cx="106040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2019</a:t>
            </a: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年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月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26</a:t>
            </a: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日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77515" y="1435100"/>
            <a:ext cx="5905500" cy="286131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 eaLnBrk="1" hangingPunct="1"/>
            <a:r>
              <a:rPr lang="zh-CN" altLang="en-US" sz="18000" b="1" dirty="0">
                <a:solidFill>
                  <a:srgbClr val="FF0000"/>
                </a:solidFill>
                <a:latin typeface="李旭科书法 v1.4" panose="02000603000000000000" charset="-122"/>
                <a:ea typeface="李旭科书法 v1.4" panose="02000603000000000000" charset="-122"/>
                <a:cs typeface="李旭科书法 v1.4" panose="02000603000000000000" charset="-122"/>
                <a:sym typeface="+mn-ea"/>
              </a:rPr>
              <a:t>社戏 </a:t>
            </a:r>
            <a:endParaRPr kumimoji="1" lang="zh-CN" altLang="en-US" sz="18000" b="1" dirty="0" smtClean="0">
              <a:solidFill>
                <a:srgbClr val="FF0000"/>
              </a:solidFill>
              <a:latin typeface="李旭科书法 v1.4" panose="02000603000000000000" charset="-122"/>
              <a:ea typeface="李旭科书法 v1.4" panose="02000603000000000000" charset="-122"/>
              <a:cs typeface="李旭科书法 v1.4" panose="02000603000000000000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Brush/>
                    </a14:imgEffect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17996" y="1"/>
            <a:ext cx="7217228" cy="6858000"/>
          </a:xfrm>
          <a:prstGeom prst="rect">
            <a:avLst/>
          </a:prstGeom>
        </p:spPr>
      </p:pic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16385" name="文本框 93185"/>
          <p:cNvSpPr txBox="1">
            <a:spLocks noChangeArrowheads="1"/>
          </p:cNvSpPr>
          <p:nvPr/>
        </p:nvSpPr>
        <p:spPr bwMode="auto">
          <a:xfrm>
            <a:off x="2145030" y="333375"/>
            <a:ext cx="568261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36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第二课时</a:t>
            </a:r>
            <a:endParaRPr lang="zh-CN" altLang="en-US" sz="36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1" name="文本框 93186"/>
          <p:cNvSpPr txBox="1">
            <a:spLocks noChangeArrowheads="1"/>
          </p:cNvSpPr>
          <p:nvPr/>
        </p:nvSpPr>
        <p:spPr bwMode="auto">
          <a:xfrm>
            <a:off x="1584960" y="2042160"/>
            <a:ext cx="5920105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109574" name="文本框 109573"/>
          <p:cNvSpPr txBox="1">
            <a:spLocks noChangeArrowheads="1"/>
          </p:cNvSpPr>
          <p:nvPr/>
        </p:nvSpPr>
        <p:spPr bwMode="auto">
          <a:xfrm>
            <a:off x="1862455" y="3100070"/>
            <a:ext cx="64833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盼</a:t>
            </a:r>
            <a:endParaRPr lang="zh-CN" altLang="en-US" sz="3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571" name="文本框 109570"/>
          <p:cNvSpPr txBox="1">
            <a:spLocks noChangeArrowheads="1"/>
          </p:cNvSpPr>
          <p:nvPr/>
        </p:nvSpPr>
        <p:spPr bwMode="auto">
          <a:xfrm>
            <a:off x="2376805" y="3106420"/>
            <a:ext cx="724979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社戏</a:t>
            </a:r>
            <a:r>
              <a:rPr lang="zh-CN" altLang="en-US" sz="3600" b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社戏</a:t>
            </a:r>
            <a:r>
              <a:rPr lang="zh-CN" altLang="en-US" sz="3600" b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</a:t>
            </a:r>
            <a:r>
              <a:rPr lang="zh-CN" altLang="en-US" sz="36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社戏</a:t>
            </a:r>
            <a:r>
              <a:rPr lang="zh-CN" altLang="en-US" sz="3600" b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endParaRPr lang="zh-CN" altLang="en-US" sz="3600" b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575" name="文本框 109574"/>
          <p:cNvSpPr txBox="1">
            <a:spLocks noChangeArrowheads="1"/>
          </p:cNvSpPr>
          <p:nvPr/>
        </p:nvSpPr>
        <p:spPr bwMode="auto">
          <a:xfrm>
            <a:off x="4815205" y="3100070"/>
            <a:ext cx="64833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看</a:t>
            </a:r>
            <a:endParaRPr lang="zh-CN" altLang="en-US" sz="3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576" name="文本框 109575"/>
          <p:cNvSpPr txBox="1">
            <a:spLocks noChangeArrowheads="1"/>
          </p:cNvSpPr>
          <p:nvPr/>
        </p:nvSpPr>
        <p:spPr bwMode="auto">
          <a:xfrm>
            <a:off x="7766050" y="3100070"/>
            <a:ext cx="64833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36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念</a:t>
            </a:r>
            <a:endParaRPr lang="zh-CN" altLang="en-US" sz="36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9572" name="右箭头 109571"/>
          <p:cNvSpPr>
            <a:spLocks noChangeArrowheads="1"/>
          </p:cNvSpPr>
          <p:nvPr/>
        </p:nvSpPr>
        <p:spPr bwMode="auto">
          <a:xfrm>
            <a:off x="3878580" y="3583305"/>
            <a:ext cx="616585" cy="102235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0" name="右箭头 9"/>
          <p:cNvSpPr>
            <a:spLocks noChangeArrowheads="1"/>
          </p:cNvSpPr>
          <p:nvPr/>
        </p:nvSpPr>
        <p:spPr bwMode="auto">
          <a:xfrm>
            <a:off x="6974205" y="3583305"/>
            <a:ext cx="616585" cy="102235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6395" name="文本框 13"/>
          <p:cNvSpPr txBox="1">
            <a:spLocks noChangeArrowheads="1"/>
          </p:cNvSpPr>
          <p:nvPr/>
        </p:nvSpPr>
        <p:spPr bwMode="auto">
          <a:xfrm>
            <a:off x="1995170" y="4295140"/>
            <a:ext cx="1631315" cy="52197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</a:rPr>
              <a:t>（铺垫）</a:t>
            </a:r>
            <a:endParaRPr lang="zh-CN" altLang="en-US" sz="280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6396" name="文本框 15"/>
          <p:cNvSpPr txBox="1">
            <a:spLocks noChangeArrowheads="1"/>
          </p:cNvSpPr>
          <p:nvPr/>
        </p:nvSpPr>
        <p:spPr bwMode="auto">
          <a:xfrm>
            <a:off x="4874895" y="4223385"/>
            <a:ext cx="1631315" cy="52197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</a:rPr>
              <a:t>（精彩）</a:t>
            </a:r>
            <a:endParaRPr lang="zh-CN" altLang="en-US" sz="280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6397" name="文本框 16"/>
          <p:cNvSpPr txBox="1">
            <a:spLocks noChangeArrowheads="1"/>
          </p:cNvSpPr>
          <p:nvPr/>
        </p:nvSpPr>
        <p:spPr bwMode="auto">
          <a:xfrm>
            <a:off x="7827645" y="4151630"/>
            <a:ext cx="1631315" cy="52197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>
                <a:solidFill>
                  <a:srgbClr val="3C8C93"/>
                </a:solidFill>
                <a:ea typeface="宋体" panose="02010600030101010101" pitchFamily="2" charset="-122"/>
              </a:rPr>
              <a:t>（</a:t>
            </a:r>
            <a:r>
              <a:rPr lang="zh-CN" altLang="en-US" sz="2800">
                <a:solidFill>
                  <a:srgbClr val="FF0000"/>
                </a:solidFill>
                <a:ea typeface="宋体" panose="02010600030101010101" pitchFamily="2" charset="-122"/>
              </a:rPr>
              <a:t>回味</a:t>
            </a:r>
            <a:r>
              <a:rPr lang="zh-CN" altLang="en-US" sz="2800">
                <a:solidFill>
                  <a:srgbClr val="3C8C93"/>
                </a:solidFill>
                <a:ea typeface="宋体" panose="02010600030101010101" pitchFamily="2" charset="-122"/>
              </a:rPr>
              <a:t>）</a:t>
            </a:r>
            <a:endParaRPr lang="zh-CN" altLang="en-US" sz="2800">
              <a:solidFill>
                <a:srgbClr val="3C8C93"/>
              </a:solidFill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510790" y="1504950"/>
            <a:ext cx="2456180" cy="7683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algn="ctr" fontAlgn="base"/>
            <a:r>
              <a:rPr lang="zh-CN" altLang="en-US" sz="4400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温习旧知</a:t>
            </a:r>
            <a:endParaRPr lang="zh-CN" altLang="en-US" sz="4400" noProof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 bldLvl="0" animBg="1"/>
      <p:bldP spid="16396" grpId="0" bldLvl="0" animBg="1"/>
      <p:bldP spid="16397" grpId="0" bldLvl="0" animBg="1"/>
      <p:bldP spid="109574" grpId="0"/>
      <p:bldP spid="1095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/>
          <p:nvPr/>
        </p:nvSpPr>
        <p:spPr>
          <a:xfrm>
            <a:off x="3338195" y="588581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sp>
        <p:nvSpPr>
          <p:cNvPr id="51203" name="矩形 51202"/>
          <p:cNvSpPr>
            <a:spLocks noChangeArrowheads="1"/>
          </p:cNvSpPr>
          <p:nvPr/>
        </p:nvSpPr>
        <p:spPr bwMode="auto">
          <a:xfrm>
            <a:off x="2727802" y="3602515"/>
            <a:ext cx="83534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zh-CN" altLang="en-US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一层</a:t>
            </a:r>
            <a:r>
              <a:rPr lang="en-US" altLang="zh-CN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(4—9)</a:t>
            </a:r>
            <a:r>
              <a:rPr lang="zh-CN" altLang="en-US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    戏前波折；</a:t>
            </a:r>
            <a:endParaRPr lang="zh-CN" altLang="en-US" sz="36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二层</a:t>
            </a:r>
            <a:r>
              <a:rPr lang="en-US" altLang="zh-CN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(10—13)</a:t>
            </a:r>
            <a:r>
              <a:rPr lang="zh-CN" altLang="en-US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：月夜行船</a:t>
            </a:r>
            <a:endParaRPr lang="zh-CN" altLang="en-US" sz="36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三层</a:t>
            </a:r>
            <a:r>
              <a:rPr lang="en-US" altLang="zh-CN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(14—21)</a:t>
            </a:r>
            <a:r>
              <a:rPr lang="zh-CN" altLang="en-US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：船头看戏；</a:t>
            </a:r>
            <a:endParaRPr lang="zh-CN" altLang="en-US" sz="36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四层</a:t>
            </a:r>
            <a:r>
              <a:rPr lang="en-US" altLang="zh-CN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(22—30)</a:t>
            </a:r>
            <a:r>
              <a:rPr lang="zh-CN" altLang="en-US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：归航偷豆。 </a:t>
            </a:r>
            <a:endParaRPr lang="zh-CN" altLang="en-US" sz="36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727802" y="1164115"/>
            <a:ext cx="6440487" cy="5175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、看戏过程有没有直接写看戏的精彩？</a:t>
            </a:r>
            <a:endParaRPr lang="zh-CN" altLang="en-US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727802" y="1740377"/>
            <a:ext cx="6083300" cy="5175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2</a:t>
            </a:r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、在写看戏的前后还写了哪些内容？</a:t>
            </a:r>
            <a:endParaRPr lang="en-US" altLang="zh-CN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矩形 51201"/>
          <p:cNvSpPr>
            <a:spLocks noChangeArrowheads="1"/>
          </p:cNvSpPr>
          <p:nvPr/>
        </p:nvSpPr>
        <p:spPr bwMode="auto">
          <a:xfrm>
            <a:off x="2583339" y="2437290"/>
            <a:ext cx="8351838" cy="9445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3</a:t>
            </a:r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、整个看戏过程主要写了哪几件事</a:t>
            </a:r>
            <a:r>
              <a:rPr lang="en-US" altLang="zh-CN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endParaRPr lang="en-US" altLang="zh-CN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（请分别用四个字概括）</a:t>
            </a:r>
            <a:endParaRPr lang="zh-CN" altLang="en-US" sz="28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10538" y="464026"/>
            <a:ext cx="3756660" cy="701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algn="ctr" fontAlgn="base"/>
            <a:r>
              <a:rPr lang="zh-CN" altLang="en-US" sz="4000" noProof="1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一读思路之清晰</a:t>
            </a:r>
            <a:endParaRPr lang="zh-CN" altLang="en-US" sz="4000" noProof="1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38154" y="188437"/>
            <a:ext cx="2225040" cy="70104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algn="ctr" fontAlgn="base"/>
            <a:r>
              <a:rPr lang="zh-CN" altLang="en-US" sz="4000" noProof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学习新知</a:t>
            </a:r>
            <a:endParaRPr lang="zh-CN" altLang="en-US" sz="4000" noProof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12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pic>
        <p:nvPicPr>
          <p:cNvPr id="19457" name="图片 33793" descr="图漫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" y="-64135"/>
            <a:ext cx="2927350" cy="704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文本框 4"/>
          <p:cNvSpPr txBox="1">
            <a:spLocks noChangeArrowheads="1"/>
          </p:cNvSpPr>
          <p:nvPr/>
        </p:nvSpPr>
        <p:spPr bwMode="auto">
          <a:xfrm>
            <a:off x="2581910" y="1034415"/>
            <a:ext cx="7452360" cy="70675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  <a:sym typeface="宋体" panose="02010600030101010101" pitchFamily="2" charset="-122"/>
              </a:rPr>
              <a:t>“文似看山不喜平”</a:t>
            </a:r>
            <a:endParaRPr lang="zh-CN" altLang="en-US" sz="4000">
              <a:solidFill>
                <a:srgbClr val="FF0000"/>
              </a:solidFill>
              <a:latin typeface="新宋体" panose="02010609030101010101" pitchFamily="49" charset="-122"/>
              <a:ea typeface="新宋体" panose="0201060903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581910" y="1927860"/>
            <a:ext cx="7900670" cy="10763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 b="0">
                <a:solidFill>
                  <a:schemeClr val="tx1"/>
                </a:solidFill>
                <a:latin typeface="新宋体" panose="02010609030101010101" pitchFamily="49" charset="-122"/>
                <a:ea typeface="新宋体" panose="02010609030101010101" pitchFamily="49" charset="-122"/>
                <a:sym typeface="宋体" panose="02010600030101010101" pitchFamily="2" charset="-122"/>
              </a:rPr>
              <a:t>   </a:t>
            </a:r>
            <a:r>
              <a:rPr lang="zh-CN" altLang="en-US" sz="3200" b="0">
                <a:solidFill>
                  <a:schemeClr val="tx1"/>
                </a:solidFill>
                <a:latin typeface="新宋体" panose="02010609030101010101" pitchFamily="49" charset="-122"/>
                <a:ea typeface="新宋体" panose="02010609030101010101" pitchFamily="49" charset="-122"/>
                <a:sym typeface="宋体" panose="02010600030101010101" pitchFamily="2" charset="-122"/>
              </a:rPr>
              <a:t>作者在“看戏”这部分没有平铺直叙，而是写得起伏有致。</a:t>
            </a:r>
            <a:endParaRPr lang="en-US" altLang="zh-CN" sz="3200">
              <a:solidFill>
                <a:schemeClr val="tx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465705" y="3187700"/>
            <a:ext cx="8133080" cy="15684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solidFill>
                  <a:schemeClr val="tx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    譬如第一层就写了看戏前的</a:t>
            </a:r>
            <a:r>
              <a:rPr lang="en-US" altLang="zh-CN" sz="3200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三次波折</a:t>
            </a:r>
            <a:r>
              <a:rPr lang="en-US" altLang="zh-CN" sz="3200">
                <a:solidFill>
                  <a:schemeClr val="tx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、</a:t>
            </a:r>
            <a:r>
              <a:rPr lang="en-US" altLang="zh-CN" sz="3200">
                <a:solidFill>
                  <a:srgbClr val="FF0000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三次转机</a:t>
            </a:r>
            <a:r>
              <a:rPr lang="en-US" altLang="zh-CN" sz="3200">
                <a:solidFill>
                  <a:schemeClr val="tx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。请同学们在书上找出来，并思考这样写的好处。 </a:t>
            </a:r>
            <a:endParaRPr lang="en-US" altLang="zh-CN" sz="3200">
              <a:solidFill>
                <a:schemeClr val="tx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45815" y="173990"/>
            <a:ext cx="4189095" cy="7683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algn="ctr" fontAlgn="base"/>
            <a:r>
              <a:rPr lang="zh-CN" altLang="en-US" sz="4400" noProof="1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二读构思之巧妙</a:t>
            </a:r>
            <a:endParaRPr lang="zh-CN" altLang="en-US" sz="4400" noProof="1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7" grpId="0" animBg="1"/>
      <p:bldP spid="1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pic>
        <p:nvPicPr>
          <p:cNvPr id="20481" name="图片 33793" descr="图漫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" y="279400"/>
            <a:ext cx="2694305" cy="605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8" name="文本框 115717"/>
          <p:cNvSpPr txBox="1">
            <a:spLocks noChangeArrowheads="1"/>
          </p:cNvSpPr>
          <p:nvPr/>
        </p:nvSpPr>
        <p:spPr bwMode="auto">
          <a:xfrm>
            <a:off x="2959100" y="671830"/>
            <a:ext cx="7210425" cy="181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endParaRPr lang="zh-CN" altLang="en-US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endParaRPr lang="zh-CN" altLang="en-US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endParaRPr lang="zh-CN" altLang="en-US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36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592513" y="1214438"/>
            <a:ext cx="10795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波折</a:t>
            </a:r>
            <a:endParaRPr lang="en-US" altLang="zh-CN" sz="2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7624763" y="1214438"/>
            <a:ext cx="89852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转机</a:t>
            </a:r>
            <a:endParaRPr lang="en-US" altLang="zh-CN" sz="2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0" name="右箭头 19"/>
          <p:cNvSpPr>
            <a:spLocks noChangeArrowheads="1"/>
          </p:cNvSpPr>
          <p:nvPr/>
        </p:nvSpPr>
        <p:spPr bwMode="auto">
          <a:xfrm flipV="1">
            <a:off x="4787900" y="1528445"/>
            <a:ext cx="2684780" cy="78105"/>
          </a:xfrm>
          <a:prstGeom prst="rightArrow">
            <a:avLst>
              <a:gd name="adj1" fmla="val 50000"/>
              <a:gd name="adj2" fmla="val 1988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29585" y="569595"/>
            <a:ext cx="6229350" cy="6451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p>
            <a:pPr algn="l" fontAlgn="base"/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找出看戏前的波折和转机。</a:t>
            </a:r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pic>
        <p:nvPicPr>
          <p:cNvPr id="20481" name="图片 33793" descr="图漫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" y="279400"/>
            <a:ext cx="2694305" cy="605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8" name="文本框 115717"/>
          <p:cNvSpPr txBox="1">
            <a:spLocks noChangeArrowheads="1"/>
          </p:cNvSpPr>
          <p:nvPr/>
        </p:nvSpPr>
        <p:spPr bwMode="auto">
          <a:xfrm>
            <a:off x="2959100" y="671513"/>
            <a:ext cx="7485063" cy="181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endParaRPr lang="zh-CN" altLang="en-US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endParaRPr lang="zh-CN" altLang="en-US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endParaRPr lang="zh-CN" altLang="en-US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36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5719" name="文本框 115718"/>
          <p:cNvSpPr txBox="1">
            <a:spLocks noChangeArrowheads="1"/>
          </p:cNvSpPr>
          <p:nvPr/>
        </p:nvSpPr>
        <p:spPr bwMode="auto">
          <a:xfrm>
            <a:off x="3500120" y="1357313"/>
            <a:ext cx="2325688" cy="193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40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40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240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叫不到船</a:t>
            </a:r>
            <a:endParaRPr lang="zh-CN" altLang="en-US" sz="2400">
              <a:solidFill>
                <a:srgbClr val="3C8C93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240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不准和别人同去</a:t>
            </a:r>
            <a:endParaRPr lang="zh-CN" altLang="en-US" sz="2400">
              <a:solidFill>
                <a:srgbClr val="3C8C93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240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外祖母要担心 </a:t>
            </a:r>
            <a:endParaRPr lang="zh-CN" altLang="en-US" sz="2400">
              <a:solidFill>
                <a:srgbClr val="3C8C93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endParaRPr lang="zh-CN" altLang="en-US" sz="2400">
              <a:solidFill>
                <a:srgbClr val="3C8C93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435725" y="1357313"/>
            <a:ext cx="4359275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   </a:t>
            </a:r>
            <a:endParaRPr lang="zh-CN" altLang="en-US" sz="2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fontAlgn="base"/>
            <a:r>
              <a:rPr lang="zh-CN" altLang="en-US" sz="240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八叔的航船回来了，</a:t>
            </a:r>
            <a:endParaRPr lang="zh-CN" altLang="en-US" sz="2400">
              <a:solidFill>
                <a:srgbClr val="3C8C93"/>
              </a:solidFill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fontAlgn="base"/>
            <a:r>
              <a:rPr lang="zh-CN" altLang="en-US" sz="240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少年们 愿意和“我”一同去，</a:t>
            </a:r>
            <a:endParaRPr lang="zh-CN" altLang="en-US" sz="2400">
              <a:solidFill>
                <a:srgbClr val="3C8C93"/>
              </a:solidFill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fontAlgn="base"/>
            <a:r>
              <a:rPr lang="zh-CN" altLang="en-US" sz="240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双喜写包票，保证不出事。</a:t>
            </a:r>
            <a:r>
              <a:rPr lang="zh-CN" altLang="en-US" sz="2400">
                <a:solidFill>
                  <a:srgbClr val="3C8C9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</a:t>
            </a:r>
            <a:endParaRPr lang="zh-CN" altLang="en-US" sz="2400">
              <a:solidFill>
                <a:srgbClr val="3C8C93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fontAlgn="base">
              <a:spcBef>
                <a:spcPct val="50000"/>
              </a:spcBef>
            </a:pPr>
            <a:endParaRPr lang="zh-CN" altLang="en-US" sz="2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09572" name="右箭头 109571"/>
          <p:cNvSpPr>
            <a:spLocks noChangeArrowheads="1"/>
          </p:cNvSpPr>
          <p:nvPr/>
        </p:nvSpPr>
        <p:spPr bwMode="auto">
          <a:xfrm>
            <a:off x="5826125" y="2292350"/>
            <a:ext cx="609600" cy="78105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1" name="右箭头 10"/>
          <p:cNvSpPr>
            <a:spLocks noChangeArrowheads="1"/>
          </p:cNvSpPr>
          <p:nvPr/>
        </p:nvSpPr>
        <p:spPr bwMode="auto">
          <a:xfrm>
            <a:off x="5826125" y="2724150"/>
            <a:ext cx="609600" cy="78105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3" name="右箭头 12"/>
          <p:cNvSpPr>
            <a:spLocks noChangeArrowheads="1"/>
          </p:cNvSpPr>
          <p:nvPr/>
        </p:nvSpPr>
        <p:spPr bwMode="auto">
          <a:xfrm>
            <a:off x="5826125" y="1860550"/>
            <a:ext cx="609600" cy="78105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592513" y="1214438"/>
            <a:ext cx="10795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波折</a:t>
            </a:r>
            <a:endParaRPr lang="en-US" altLang="zh-CN" sz="2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7624763" y="1214438"/>
            <a:ext cx="89852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转机</a:t>
            </a:r>
            <a:endParaRPr lang="en-US" altLang="zh-CN" sz="2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0" name="右箭头 19"/>
          <p:cNvSpPr>
            <a:spLocks noChangeArrowheads="1"/>
          </p:cNvSpPr>
          <p:nvPr/>
        </p:nvSpPr>
        <p:spPr bwMode="auto">
          <a:xfrm flipV="1">
            <a:off x="4787900" y="1528445"/>
            <a:ext cx="2684780" cy="78105"/>
          </a:xfrm>
          <a:prstGeom prst="rightArrow">
            <a:avLst>
              <a:gd name="adj1" fmla="val 50000"/>
              <a:gd name="adj2" fmla="val 1988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29585" y="569595"/>
            <a:ext cx="6229350" cy="6451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p>
            <a:pPr algn="l" fontAlgn="base"/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找出看戏前的波折和转机。</a:t>
            </a:r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pic>
        <p:nvPicPr>
          <p:cNvPr id="20481" name="图片 33793" descr="图漫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" y="279400"/>
            <a:ext cx="2694305" cy="605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8" name="文本框 115717"/>
          <p:cNvSpPr txBox="1">
            <a:spLocks noChangeArrowheads="1"/>
          </p:cNvSpPr>
          <p:nvPr/>
        </p:nvSpPr>
        <p:spPr bwMode="auto">
          <a:xfrm>
            <a:off x="2959100" y="671513"/>
            <a:ext cx="7485063" cy="181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endParaRPr lang="zh-CN" altLang="en-US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endParaRPr lang="zh-CN" altLang="en-US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endParaRPr lang="zh-CN" altLang="en-US" sz="28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360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5719" name="文本框 115718"/>
          <p:cNvSpPr txBox="1">
            <a:spLocks noChangeArrowheads="1"/>
          </p:cNvSpPr>
          <p:nvPr/>
        </p:nvSpPr>
        <p:spPr bwMode="auto">
          <a:xfrm>
            <a:off x="3500120" y="1357313"/>
            <a:ext cx="2325688" cy="1938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40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400">
              <a:solidFill>
                <a:srgbClr val="3333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240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叫不到船</a:t>
            </a:r>
            <a:endParaRPr lang="zh-CN" altLang="en-US" sz="2400">
              <a:solidFill>
                <a:srgbClr val="3C8C93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240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不准和别人同去</a:t>
            </a:r>
            <a:endParaRPr lang="zh-CN" altLang="en-US" sz="2400">
              <a:solidFill>
                <a:srgbClr val="3C8C93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240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外祖母要担心 </a:t>
            </a:r>
            <a:endParaRPr lang="zh-CN" altLang="en-US" sz="2400">
              <a:solidFill>
                <a:srgbClr val="3C8C93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endParaRPr lang="zh-CN" altLang="en-US" sz="2400">
              <a:solidFill>
                <a:srgbClr val="3C8C93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5720" name="文本框 115719"/>
          <p:cNvSpPr txBox="1">
            <a:spLocks noChangeArrowheads="1"/>
          </p:cNvSpPr>
          <p:nvPr/>
        </p:nvSpPr>
        <p:spPr bwMode="auto">
          <a:xfrm>
            <a:off x="2959100" y="3902075"/>
            <a:ext cx="7484745" cy="181483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800" b="0">
                <a:solidFill>
                  <a:srgbClr val="000003"/>
                </a:solidFill>
                <a:latin typeface="Times New Roman" panose="02020603050405020304" pitchFamily="18" charset="0"/>
                <a:ea typeface="仿宋_GB2312" pitchFamily="49" charset="-122"/>
              </a:rPr>
              <a:t>    </a:t>
            </a:r>
            <a:r>
              <a:rPr lang="en-US" altLang="zh-CN" sz="2800" b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一是</a:t>
            </a:r>
            <a:r>
              <a:rPr lang="zh-CN" altLang="en-US" sz="28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情节波澜曲折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，既</a:t>
            </a:r>
            <a:r>
              <a:rPr lang="zh-CN" altLang="en-US" sz="28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烘托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了看戏的急切心情，又为下文写看社戏做下铺垫，</a:t>
            </a:r>
            <a:endParaRPr lang="zh-CN" altLang="en-US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/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  二是初步</a:t>
            </a:r>
            <a:r>
              <a:rPr lang="zh-CN" altLang="en-US" sz="28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表现了人物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—小伙伴们的热情能干的特点。</a:t>
            </a:r>
            <a:r>
              <a:rPr lang="zh-CN" altLang="en-US" sz="2800" b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2800" b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435725" y="1357313"/>
            <a:ext cx="4359275" cy="2122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   </a:t>
            </a:r>
            <a:endParaRPr lang="zh-CN" altLang="en-US" sz="24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fontAlgn="base"/>
            <a:r>
              <a:rPr lang="zh-CN" altLang="en-US" sz="240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八叔的航船回来了，</a:t>
            </a:r>
            <a:endParaRPr lang="zh-CN" altLang="en-US" sz="2400">
              <a:solidFill>
                <a:srgbClr val="3C8C93"/>
              </a:solidFill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fontAlgn="base"/>
            <a:r>
              <a:rPr lang="zh-CN" altLang="en-US" sz="240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少年们 愿意和“我”一同去，</a:t>
            </a:r>
            <a:endParaRPr lang="zh-CN" altLang="en-US" sz="2400">
              <a:solidFill>
                <a:srgbClr val="3C8C93"/>
              </a:solidFill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fontAlgn="base"/>
            <a:r>
              <a:rPr lang="zh-CN" altLang="en-US" sz="2400">
                <a:solidFill>
                  <a:srgbClr val="3C8C93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双喜写包票，保证不出事。</a:t>
            </a:r>
            <a:r>
              <a:rPr lang="zh-CN" altLang="en-US" sz="2400">
                <a:solidFill>
                  <a:srgbClr val="3C8C93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Arial" panose="020B0604020202020204" pitchFamily="34" charset="0"/>
              </a:rPr>
              <a:t> </a:t>
            </a:r>
            <a:endParaRPr lang="zh-CN" altLang="en-US" sz="2400">
              <a:solidFill>
                <a:srgbClr val="3C8C93"/>
              </a:solidFill>
              <a:latin typeface="Times New Roman" panose="02020603050405020304" pitchFamily="18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fontAlgn="base">
              <a:spcBef>
                <a:spcPct val="50000"/>
              </a:spcBef>
            </a:pPr>
            <a:endParaRPr lang="zh-CN" altLang="en-US" sz="24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09572" name="右箭头 109571"/>
          <p:cNvSpPr>
            <a:spLocks noChangeArrowheads="1"/>
          </p:cNvSpPr>
          <p:nvPr/>
        </p:nvSpPr>
        <p:spPr bwMode="auto">
          <a:xfrm>
            <a:off x="5826125" y="2292350"/>
            <a:ext cx="609600" cy="78105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1" name="右箭头 10"/>
          <p:cNvSpPr>
            <a:spLocks noChangeArrowheads="1"/>
          </p:cNvSpPr>
          <p:nvPr/>
        </p:nvSpPr>
        <p:spPr bwMode="auto">
          <a:xfrm>
            <a:off x="5826125" y="2724150"/>
            <a:ext cx="609600" cy="78105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3" name="右箭头 12"/>
          <p:cNvSpPr>
            <a:spLocks noChangeArrowheads="1"/>
          </p:cNvSpPr>
          <p:nvPr/>
        </p:nvSpPr>
        <p:spPr bwMode="auto">
          <a:xfrm>
            <a:off x="5826125" y="1860550"/>
            <a:ext cx="609600" cy="78105"/>
          </a:xfrm>
          <a:prstGeom prst="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592513" y="1214438"/>
            <a:ext cx="107950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波折</a:t>
            </a:r>
            <a:endParaRPr lang="en-US" altLang="zh-CN" sz="2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7624763" y="1214438"/>
            <a:ext cx="89852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转机</a:t>
            </a:r>
            <a:endParaRPr lang="en-US" altLang="zh-CN" sz="2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0" name="右箭头 19"/>
          <p:cNvSpPr>
            <a:spLocks noChangeArrowheads="1"/>
          </p:cNvSpPr>
          <p:nvPr/>
        </p:nvSpPr>
        <p:spPr bwMode="auto">
          <a:xfrm flipV="1">
            <a:off x="4787900" y="1528445"/>
            <a:ext cx="2684780" cy="78105"/>
          </a:xfrm>
          <a:prstGeom prst="rightArrow">
            <a:avLst>
              <a:gd name="adj1" fmla="val 50000"/>
              <a:gd name="adj2" fmla="val 1988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endParaRPr lang="zh-CN" altLang="en-US" sz="180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034665" y="3046095"/>
            <a:ext cx="4879340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p>
            <a:pPr algn="l"/>
            <a:r>
              <a:rPr lang="en-US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sz="32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、思考戏前波折的好处。</a:t>
            </a:r>
            <a:endParaRPr lang="zh-CN" altLang="en-US" sz="32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华文新魏" panose="0201080004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29585" y="569595"/>
            <a:ext cx="6229350" cy="6451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p>
            <a:pPr algn="l" fontAlgn="base"/>
            <a:r>
              <a:rPr lang="en-US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找出看戏前的波折和转机。</a:t>
            </a:r>
            <a:endParaRPr lang="zh-CN" altLang="en-US" sz="36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0" grpId="0" bldLvl="0" animBg="1"/>
      <p:bldP spid="2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/>
          <p:nvPr/>
        </p:nvSpPr>
        <p:spPr>
          <a:xfrm>
            <a:off x="3239135" y="6138545"/>
            <a:ext cx="8993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广西柳州市第八中学       邓洪文       </a:t>
            </a:r>
            <a:r>
              <a:rPr lang="en-US" altLang="zh-CN" sz="28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 </a:t>
            </a:r>
            <a:endParaRPr lang="en-US" altLang="zh-CN" sz="28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</p:txBody>
      </p:sp>
      <p:pic>
        <p:nvPicPr>
          <p:cNvPr id="21505" name="图片 33793" descr="图漫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" y="86995"/>
            <a:ext cx="2111375" cy="6716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24255" y="1380490"/>
            <a:ext cx="2214880" cy="206121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艺术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源</a:t>
            </a:r>
            <a:endParaRPr lang="zh-CN" altLang="en-US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于</a:t>
            </a: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生活又</a:t>
            </a:r>
            <a:endParaRPr lang="zh-CN" altLang="en-US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base">
              <a:spcBef>
                <a:spcPct val="50000"/>
              </a:spcBef>
            </a:pPr>
            <a:r>
              <a:rPr lang="zh-CN" altLang="en-US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高于生活</a:t>
            </a:r>
            <a:r>
              <a:rPr lang="en-US" altLang="zh-CN" sz="32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endParaRPr lang="en-US" altLang="zh-CN" sz="320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741896" y="1762760"/>
            <a:ext cx="7029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ea typeface="宋体" panose="02010600030101010101" pitchFamily="2" charset="-122"/>
              </a:rPr>
              <a:t>2</a:t>
            </a:r>
            <a:r>
              <a:rPr lang="zh-CN" altLang="en-US" sz="3200">
                <a:ea typeface="宋体" panose="02010600030101010101" pitchFamily="2" charset="-122"/>
              </a:rPr>
              <a:t>、社戏好看吗？你从那些词句看出来的？</a:t>
            </a: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741896" y="3335972"/>
            <a:ext cx="367538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ea typeface="宋体" panose="02010600030101010101" pitchFamily="2" charset="-122"/>
              </a:rPr>
              <a:t>3</a:t>
            </a:r>
            <a:r>
              <a:rPr lang="zh-CN" altLang="en-US" sz="3200">
                <a:ea typeface="宋体" panose="02010600030101010101" pitchFamily="2" charset="-122"/>
              </a:rPr>
              <a:t>、作者为何要写？</a:t>
            </a: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741896" y="4798060"/>
            <a:ext cx="449199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>
              <a:spcBef>
                <a:spcPct val="50000"/>
              </a:spcBef>
            </a:pPr>
            <a:r>
              <a:rPr lang="en-US" altLang="zh-CN" sz="3200">
                <a:ea typeface="宋体" panose="02010600030101010101" pitchFamily="2" charset="-122"/>
              </a:rPr>
              <a:t>4</a:t>
            </a:r>
            <a:r>
              <a:rPr lang="zh-CN" altLang="en-US" sz="3200">
                <a:ea typeface="宋体" panose="02010600030101010101" pitchFamily="2" charset="-122"/>
              </a:rPr>
              <a:t>、这样安排有何作用？</a:t>
            </a:r>
            <a:endParaRPr lang="zh-CN" altLang="en-US" sz="3200"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41896" y="573722"/>
            <a:ext cx="5308600" cy="5835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1pPr>
            <a:lvl2pPr marL="4572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2pPr>
            <a:lvl3pPr marL="9144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3pPr>
            <a:lvl4pPr marL="13716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4pPr>
            <a:lvl5pPr marL="1828800" algn="l" rtl="0" fontAlgn="ctr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cs"/>
              </a:defRPr>
            </a:lvl9pPr>
          </a:lstStyle>
          <a:p>
            <a:pPr fontAlgn="base"/>
            <a:r>
              <a:rPr lang="en-US" altLang="zh-CN" sz="32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1</a:t>
            </a:r>
            <a:r>
              <a:rPr lang="zh-CN" altLang="en-US" sz="32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、文中的迅哥儿是鲁迅吗？</a:t>
            </a:r>
            <a:endParaRPr lang="zh-CN" altLang="en-US" sz="3200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2" grpId="0"/>
    </p:bld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160162"/>
</p:tagLst>
</file>

<file path=ppt/theme/theme1.xml><?xml version="1.0" encoding="utf-8"?>
<a:theme xmlns:a="http://schemas.openxmlformats.org/drawingml/2006/main" name="www.33ppt.com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中国风">
      <a:majorFont>
        <a:latin typeface="华文细黑"/>
        <a:ea typeface="方正清刻本悦宋简体"/>
        <a:cs typeface=""/>
      </a:majorFont>
      <a:minorFont>
        <a:latin typeface="华文细黑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kumimoji="1" sz="4400" dirty="0" smtClean="0">
            <a:solidFill>
              <a:schemeClr val="tx1">
                <a:lumMod val="95000"/>
                <a:lumOff val="5000"/>
              </a:schemeClr>
            </a:solidFill>
            <a:latin typeface="yuweij Medium" charset="0"/>
            <a:ea typeface="yuweij Medium" charset="0"/>
            <a:cs typeface="yuweij Medium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1302</Words>
  <Application>WPS 演示</Application>
  <PresentationFormat>自定义</PresentationFormat>
  <Paragraphs>191</Paragraphs>
  <Slides>13</Slides>
  <Notes>46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5" baseType="lpstr">
      <vt:lpstr>Arial</vt:lpstr>
      <vt:lpstr>宋体</vt:lpstr>
      <vt:lpstr>Wingdings</vt:lpstr>
      <vt:lpstr>yuweij Medium</vt:lpstr>
      <vt:lpstr>Arial</vt:lpstr>
      <vt:lpstr>Times New Roman</vt:lpstr>
      <vt:lpstr>微软雅黑</vt:lpstr>
      <vt:lpstr>华文新魏</vt:lpstr>
      <vt:lpstr>李旭科书法 v1.4</vt:lpstr>
      <vt:lpstr>黑体</vt:lpstr>
      <vt:lpstr>幼圆</vt:lpstr>
      <vt:lpstr>Arial Unicode MS</vt:lpstr>
      <vt:lpstr>Segoe Print</vt:lpstr>
      <vt:lpstr>Calibri</vt:lpstr>
      <vt:lpstr>新宋体</vt:lpstr>
      <vt:lpstr>仿宋_GB2312</vt:lpstr>
      <vt:lpstr>文鼎粗圆</vt:lpstr>
      <vt:lpstr>华文中宋</vt:lpstr>
      <vt:lpstr>仿宋</vt:lpstr>
      <vt:lpstr>方正清刻本悦宋简体</vt:lpstr>
      <vt:lpstr>华文细黑</vt:lpstr>
      <vt:lpstr>www.33ppt.com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www.33ppt.com</dc:title>
  <dc:creator/>
  <cp:lastModifiedBy>Administrator</cp:lastModifiedBy>
  <cp:revision>122</cp:revision>
  <cp:lastPrinted>2016-07-13T07:14:00Z</cp:lastPrinted>
  <dcterms:created xsi:type="dcterms:W3CDTF">2016-04-30T07:28:00Z</dcterms:created>
  <dcterms:modified xsi:type="dcterms:W3CDTF">2019-02-26T03:24:19Z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  <property fmtid="{D5CDD505-2E9C-101B-9397-08002B2CF9AE}" pid="3" name="KSORubyTemplateID">
    <vt:lpwstr>13</vt:lpwstr>
  </property>
</Properties>
</file>