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2" r:id="rId4"/>
  </p:sldMasterIdLst>
  <p:notesMasterIdLst>
    <p:notesMasterId r:id="rId9"/>
  </p:notesMasterIdLst>
  <p:handoutMasterIdLst>
    <p:handoutMasterId r:id="rId25"/>
  </p:handoutMasterIdLst>
  <p:sldIdLst>
    <p:sldId id="781" r:id="rId5"/>
    <p:sldId id="783" r:id="rId6"/>
    <p:sldId id="567" r:id="rId7"/>
    <p:sldId id="528" r:id="rId8"/>
    <p:sldId id="449" r:id="rId10"/>
    <p:sldId id="411" r:id="rId11"/>
    <p:sldId id="414" r:id="rId12"/>
    <p:sldId id="415" r:id="rId13"/>
    <p:sldId id="574" r:id="rId14"/>
    <p:sldId id="575" r:id="rId15"/>
    <p:sldId id="421" r:id="rId16"/>
    <p:sldId id="513" r:id="rId17"/>
    <p:sldId id="515" r:id="rId18"/>
    <p:sldId id="787" r:id="rId19"/>
    <p:sldId id="788" r:id="rId20"/>
    <p:sldId id="559" r:id="rId21"/>
    <p:sldId id="522" r:id="rId22"/>
    <p:sldId id="564" r:id="rId23"/>
    <p:sldId id="786" r:id="rId24"/>
  </p:sldIdLst>
  <p:sldSz cx="9144000" cy="6858000" type="screen4x3"/>
  <p:notesSz cx="9144000" cy="6858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2400" b="0" i="0" u="none" kern="1200" baseline="0">
        <a:solidFill>
          <a:schemeClr val="bg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2400" b="0" i="0" u="none" kern="1200" baseline="0">
        <a:solidFill>
          <a:schemeClr val="bg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2400" b="0" i="0" u="none" kern="1200" baseline="0">
        <a:solidFill>
          <a:schemeClr val="bg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2400" b="0" i="0" u="none" kern="1200" baseline="0">
        <a:solidFill>
          <a:schemeClr val="bg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2400" b="0" i="0" u="none" kern="1200" baseline="0">
        <a:solidFill>
          <a:schemeClr val="bg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2400" b="0" i="0" u="none" kern="1200" baseline="0">
        <a:solidFill>
          <a:schemeClr val="bg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2400" b="0" i="0" u="none" kern="1200" baseline="0">
        <a:solidFill>
          <a:schemeClr val="bg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2400" b="0" i="0" u="none" kern="1200" baseline="0">
        <a:solidFill>
          <a:schemeClr val="bg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2400" b="0" i="0" u="none" kern="1200" baseline="0">
        <a:solidFill>
          <a:schemeClr val="bg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FF"/>
    <a:srgbClr val="FF00FF"/>
    <a:srgbClr val="FFFF00"/>
    <a:srgbClr val="00FFFF"/>
    <a:srgbClr val="000000"/>
    <a:srgbClr val="CC3300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0"/>
    <p:restoredTop sz="94660"/>
  </p:normalViewPr>
  <p:slideViewPr>
    <p:cSldViewPr snapToGrid="0" showGuides="1">
      <p:cViewPr varScale="1">
        <p:scale>
          <a:sx n="77" d="100"/>
          <a:sy n="77" d="100"/>
        </p:scale>
        <p:origin x="-47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 showFormatting="0">
    <p:cViewPr>
      <p:scale>
        <a:sx n="66" d="100"/>
        <a:sy n="66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8" Type="http://schemas.openxmlformats.org/officeDocument/2006/relationships/tableStyles" Target="tableStyles.xml"/><Relationship Id="rId27" Type="http://schemas.openxmlformats.org/officeDocument/2006/relationships/viewProps" Target="viewProps.xml"/><Relationship Id="rId26" Type="http://schemas.openxmlformats.org/officeDocument/2006/relationships/presProps" Target="presProps.xml"/><Relationship Id="rId25" Type="http://schemas.openxmlformats.org/officeDocument/2006/relationships/handoutMaster" Target="handoutMasters/handoutMaster1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0" Type="http://schemas.openxmlformats.org/officeDocument/2006/relationships/slide" Target="slides/slide15.xml"/><Relationship Id="rId2" Type="http://schemas.openxmlformats.org/officeDocument/2006/relationships/theme" Target="theme/theme1.xml"/><Relationship Id="rId19" Type="http://schemas.openxmlformats.org/officeDocument/2006/relationships/slide" Target="slides/slide14.xml"/><Relationship Id="rId18" Type="http://schemas.openxmlformats.org/officeDocument/2006/relationships/slide" Target="slides/slide1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strike="noStrike" noProof="1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l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181600" y="0"/>
            <a:ext cx="3962400" cy="3429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124" name="Rectangle 4"/>
          <p:cNvSpPr>
            <a:spLocks noGrp="1"/>
          </p:cNvSpPr>
          <p:nvPr>
            <p:ph type="sldImg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19200" y="3257550"/>
            <a:ext cx="6705600" cy="30861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单击此处编辑母版文本样式</a:t>
            </a:r>
            <a:endParaRPr kumimoji="0" lang="zh-CN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第二级</a:t>
            </a:r>
            <a:endParaRPr kumimoji="0" lang="zh-CN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第三级</a:t>
            </a:r>
            <a:endParaRPr kumimoji="0" lang="zh-CN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第四级</a:t>
            </a:r>
            <a:endParaRPr kumimoji="0" lang="zh-CN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第五级</a:t>
            </a:r>
            <a:endParaRPr kumimoji="0" lang="zh-CN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15100"/>
            <a:ext cx="3962400" cy="3429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l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181600" y="6515100"/>
            <a:ext cx="3962400" cy="3429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/>
          <a:p>
            <a:pPr lvl="0" algn="r" eaLnBrk="1" fontAlgn="base" hangingPunct="1"/>
            <a:fld id="{9A0DB2DC-4C9A-4742-B13C-FB6460FD3503}" type="slidenum">
              <a:rPr lang="zh-CN" altLang="zh-CN" sz="1200" strike="noStrike" noProof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</a:fld>
            <a:endParaRPr lang="zh-CN" altLang="zh-CN" sz="1200" strike="noStrike" noProof="1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7650" name="Rectangle 2"/>
          <p:cNvSpPr>
            <a:spLocks noGrp="1" noTextEdit="1"/>
          </p:cNvSpPr>
          <p:nvPr>
            <p:ph type="sldImg"/>
          </p:nvPr>
        </p:nvSpPr>
        <p:spPr/>
      </p:sp>
      <p:sp>
        <p:nvSpPr>
          <p:cNvPr id="27651" name="Rectangle 3"/>
          <p:cNvSpPr>
            <a:spLocks noGrp="1"/>
          </p:cNvSpPr>
          <p:nvPr>
            <p:ph type="body"/>
          </p:nvPr>
        </p:nvSpPr>
        <p:spPr>
          <a:xfrm>
            <a:off x="914400" y="3257550"/>
            <a:ext cx="7315200" cy="3086100"/>
          </a:xfrm>
        </p:spPr>
        <p:txBody>
          <a:bodyPr wrap="square" lIns="91440" tIns="45720" rIns="91440" bIns="45720" anchor="ctr"/>
          <a:p>
            <a:pPr lvl="0" eaLnBrk="1" hangingPunct="1"/>
            <a:r>
              <a:rPr lang="zh-CN" altLang="en-US" dirty="0"/>
              <a:t>了解作者</a:t>
            </a:r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PhAnim="0" showMasterSp="0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grpSp>
        <p:nvGrpSpPr>
          <p:cNvPr id="103426" name="组合 103425"/>
          <p:cNvGrpSpPr/>
          <p:nvPr/>
        </p:nvGrpSpPr>
        <p:grpSpPr>
          <a:xfrm>
            <a:off x="1658938" y="1600200"/>
            <a:ext cx="6837362" cy="3200400"/>
            <a:chOff x="0" y="0"/>
            <a:chExt cx="4307" cy="2016"/>
          </a:xfrm>
        </p:grpSpPr>
        <p:sp>
          <p:nvSpPr>
            <p:cNvPr id="103427" name="椭圆 103426"/>
            <p:cNvSpPr/>
            <p:nvPr/>
          </p:nvSpPr>
          <p:spPr>
            <a:xfrm flipH="1">
              <a:off x="3347" y="0"/>
              <a:ext cx="960" cy="96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</a:ln>
          </p:spPr>
          <p:txBody>
            <a:bodyPr wrap="none" anchor="ctr"/>
            <a:p>
              <a:pPr lvl="0" algn="ctr"/>
              <a:endParaRPr lang="zh-CN" altLang="en-US" dirty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03428" name="椭圆 103427"/>
            <p:cNvSpPr/>
            <p:nvPr/>
          </p:nvSpPr>
          <p:spPr>
            <a:xfrm flipH="1">
              <a:off x="2219" y="0"/>
              <a:ext cx="960" cy="96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</a:ln>
          </p:spPr>
          <p:txBody>
            <a:bodyPr wrap="none" anchor="ctr"/>
            <a:p>
              <a:pPr lvl="0" algn="ctr"/>
              <a:endParaRPr lang="zh-CN" altLang="en-US" dirty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03429" name="椭圆 103428"/>
            <p:cNvSpPr/>
            <p:nvPr/>
          </p:nvSpPr>
          <p:spPr>
            <a:xfrm flipH="1">
              <a:off x="1091" y="0"/>
              <a:ext cx="960" cy="960"/>
            </a:xfrm>
            <a:prstGeom prst="ellipse">
              <a:avLst/>
            </a:prstGeom>
            <a:noFill/>
            <a:ln w="28575" cap="flat" cmpd="sng">
              <a:solidFill>
                <a:schemeClr val="accent2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p>
              <a:pPr lvl="0" algn="ctr"/>
              <a:endParaRPr lang="zh-CN" altLang="en-US" dirty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03430" name="椭圆 103429"/>
            <p:cNvSpPr/>
            <p:nvPr/>
          </p:nvSpPr>
          <p:spPr>
            <a:xfrm flipH="1">
              <a:off x="1091" y="1056"/>
              <a:ext cx="960" cy="96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</a:ln>
          </p:spPr>
          <p:txBody>
            <a:bodyPr wrap="none" anchor="ctr"/>
            <a:p>
              <a:pPr lvl="0" algn="ctr"/>
              <a:endParaRPr lang="zh-CN" altLang="en-US" dirty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03431" name="椭圆 103430"/>
            <p:cNvSpPr/>
            <p:nvPr/>
          </p:nvSpPr>
          <p:spPr>
            <a:xfrm flipH="1">
              <a:off x="0" y="1056"/>
              <a:ext cx="960" cy="96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</a:ln>
          </p:spPr>
          <p:txBody>
            <a:bodyPr wrap="none" anchor="ctr"/>
            <a:p>
              <a:pPr lvl="0" algn="ctr"/>
              <a:endParaRPr lang="zh-CN" altLang="en-US" dirty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03432" name="椭圆 103431"/>
            <p:cNvSpPr/>
            <p:nvPr/>
          </p:nvSpPr>
          <p:spPr>
            <a:xfrm flipH="1">
              <a:off x="3347" y="1056"/>
              <a:ext cx="960" cy="960"/>
            </a:xfrm>
            <a:prstGeom prst="ellipse">
              <a:avLst/>
            </a:prstGeom>
            <a:noFill/>
            <a:ln w="28575" cap="flat" cmpd="sng">
              <a:solidFill>
                <a:schemeClr val="accent2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p>
              <a:pPr lvl="0" algn="ctr"/>
              <a:endParaRPr lang="zh-CN" altLang="en-US" dirty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103433" name="日期占位符 103432"/>
          <p:cNvSpPr>
            <a:spLocks noGrp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03434" name="页脚占位符 103433"/>
          <p:cNvSpPr>
            <a:spLocks noGrp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03435" name="灯片编号占位符 103434"/>
          <p:cNvSpPr>
            <a:spLocks noGrp="1"/>
          </p:cNvSpPr>
          <p:nvPr>
            <p:ph type="sldNum" sz="quarter" idx="4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03436" name="标题 103435"/>
          <p:cNvSpPr>
            <a:spLocks noGrp="1"/>
          </p:cNvSpPr>
          <p:nvPr>
            <p:ph type="ctrTitle"/>
          </p:nvPr>
        </p:nvSpPr>
        <p:spPr>
          <a:xfrm>
            <a:off x="685800" y="1219200"/>
            <a:ext cx="7772400" cy="1933575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>
            <a:lvl1pPr lvl="0" algn="r">
              <a:defRPr sz="4400"/>
            </a:lvl1pPr>
          </a:lstStyle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3437" name="副标题 103436"/>
          <p:cNvSpPr>
            <a:spLocks noGrp="1"/>
          </p:cNvSpPr>
          <p:nvPr>
            <p:ph type="subTitle" idx="1"/>
          </p:nvPr>
        </p:nvSpPr>
        <p:spPr>
          <a:xfrm>
            <a:off x="2057400" y="3505200"/>
            <a:ext cx="6400800" cy="17526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lvl1pPr marL="0" lvl="0" indent="0" algn="r">
              <a:buNone/>
              <a:defRPr/>
            </a:lvl1pPr>
            <a:lvl2pPr marL="457200" lvl="1" indent="0" algn="ctr">
              <a:buNone/>
              <a:defRPr/>
            </a:lvl2pPr>
            <a:lvl3pPr marL="914400" lvl="2" indent="0" algn="ctr">
              <a:buNone/>
              <a:defRPr/>
            </a:lvl3pPr>
            <a:lvl4pPr marL="1371600" lvl="3" indent="0" algn="ctr">
              <a:buNone/>
              <a:defRPr/>
            </a:lvl4pPr>
            <a:lvl5pPr marL="1828800" lvl="4" indent="0" algn="ctr">
              <a:buNone/>
              <a:defRPr/>
            </a:lvl5pPr>
          </a:lstStyle>
          <a:p>
            <a:pPr lvl="0"/>
            <a:r>
              <a:rPr lang="zh-CN" altLang="en-US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3072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3072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91313" y="333375"/>
            <a:ext cx="2078038" cy="579755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333375"/>
            <a:ext cx="6113647" cy="579755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3" Type="http://schemas.openxmlformats.org/officeDocument/2006/relationships/theme" Target="../theme/theme2.xml"/><Relationship Id="rId12" Type="http://schemas.openxmlformats.org/officeDocument/2006/relationships/image" Target="../media/image2.jpeg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0.xml"/><Relationship Id="rId7" Type="http://schemas.openxmlformats.org/officeDocument/2006/relationships/slideLayout" Target="../slideLayouts/slideLayout29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3" Type="http://schemas.openxmlformats.org/officeDocument/2006/relationships/theme" Target="../theme/theme3.xml"/><Relationship Id="rId12" Type="http://schemas.openxmlformats.org/officeDocument/2006/relationships/image" Target="../media/image3.png"/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hf sldNum="0" hdr="0" ftr="0" dt="0"/>
  <p:txStyles>
    <p:titleStyle>
      <a:lvl1pPr marL="0" lvl="0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v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Wingdings" panose="05000000000000000000" pitchFamily="2" charset="2"/>
        <a:buChar char="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v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anose="05000000000000000000" pitchFamily="2" charset="2"/>
        <a:buChar char="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hlink"/>
        </a:buClr>
        <a:buSzPct val="85000"/>
        <a:buFont typeface="Wingdings" panose="05000000000000000000" pitchFamily="2" charset="2"/>
        <a:buChar char="v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hlink"/>
        </a:buClr>
        <a:buSzPct val="85000"/>
        <a:buFont typeface="Wingdings" panose="05000000000000000000" pitchFamily="2" charset="2"/>
        <a:buChar char="v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hlink"/>
        </a:buClr>
        <a:buSzPct val="85000"/>
        <a:buFont typeface="Wingdings" panose="05000000000000000000" pitchFamily="2" charset="2"/>
        <a:buChar char="v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hlink"/>
        </a:buClr>
        <a:buSzPct val="85000"/>
        <a:buFont typeface="Wingdings" panose="05000000000000000000" pitchFamily="2" charset="2"/>
        <a:buChar char="v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hlink"/>
        </a:buClr>
        <a:buSzPct val="85000"/>
        <a:buFont typeface="Wingdings" panose="05000000000000000000" pitchFamily="2" charset="2"/>
        <a:buChar char="v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2400" b="0" i="0" u="none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457200" lvl="1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2400" b="0" i="0" u="none" kern="1200" baseline="0">
          <a:solidFill>
            <a:schemeClr val="bg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2400" b="0" i="0" u="none" kern="1200" baseline="0">
          <a:solidFill>
            <a:schemeClr val="bg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2400" b="0" i="0" u="none" kern="1200" baseline="0">
          <a:solidFill>
            <a:schemeClr val="bg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2400" b="0" i="0" u="none" kern="1200" baseline="0">
          <a:solidFill>
            <a:schemeClr val="bg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2400" b="0" i="0" u="none" kern="1200" baseline="0">
          <a:solidFill>
            <a:schemeClr val="bg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2400" b="0" i="0" u="none" kern="1200" baseline="0">
          <a:solidFill>
            <a:schemeClr val="bg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2400" b="0" i="0" u="none" kern="1200" baseline="0">
          <a:solidFill>
            <a:schemeClr val="bg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2400" b="0" i="0" u="none" kern="1200" baseline="0">
          <a:solidFill>
            <a:schemeClr val="bg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v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Wingdings" panose="05000000000000000000" pitchFamily="2" charset="2"/>
        <a:buChar char="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v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anose="05000000000000000000" pitchFamily="2" charset="2"/>
        <a:buChar char="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hlink"/>
        </a:buClr>
        <a:buSzPct val="85000"/>
        <a:buFont typeface="Wingdings" panose="05000000000000000000" pitchFamily="2" charset="2"/>
        <a:buChar char="v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hlink"/>
        </a:buClr>
        <a:buSzPct val="85000"/>
        <a:buFont typeface="Wingdings" panose="05000000000000000000" pitchFamily="2" charset="2"/>
        <a:buChar char="v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hlink"/>
        </a:buClr>
        <a:buSzPct val="85000"/>
        <a:buFont typeface="Wingdings" panose="05000000000000000000" pitchFamily="2" charset="2"/>
        <a:buChar char="v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hlink"/>
        </a:buClr>
        <a:buSzPct val="85000"/>
        <a:buFont typeface="Wingdings" panose="05000000000000000000" pitchFamily="2" charset="2"/>
        <a:buChar char="v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hlink"/>
        </a:buClr>
        <a:buSzPct val="85000"/>
        <a:buFont typeface="Wingdings" panose="05000000000000000000" pitchFamily="2" charset="2"/>
        <a:buChar char="v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ctr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2400" b="0" i="0" u="none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457200" lvl="1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400" b="0" i="0" u="none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914400" lvl="2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400" b="0" i="0" u="none" kern="1200" baseline="0">
          <a:solidFill>
            <a:schemeClr val="bg1"/>
          </a:solidFill>
          <a:latin typeface="+mn-lt"/>
          <a:ea typeface="+mn-ea"/>
          <a:cs typeface="+mn-cs"/>
        </a:defRPr>
      </a:lvl3pPr>
      <a:lvl4pPr marL="1371600" lvl="3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400" b="0" i="0" u="none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1828800" lvl="4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400" b="0" i="0" u="none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286000" lvl="5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400" b="0" i="0" u="none" kern="1200" baseline="0">
          <a:solidFill>
            <a:schemeClr val="bg1"/>
          </a:solidFill>
          <a:latin typeface="+mn-lt"/>
          <a:ea typeface="+mn-ea"/>
          <a:cs typeface="+mn-cs"/>
        </a:defRPr>
      </a:lvl6pPr>
      <a:lvl7pPr marL="2743200" lvl="6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400" b="0" i="0" u="none" kern="1200" baseline="0">
          <a:solidFill>
            <a:schemeClr val="bg1"/>
          </a:solidFill>
          <a:latin typeface="+mn-lt"/>
          <a:ea typeface="+mn-ea"/>
          <a:cs typeface="+mn-cs"/>
        </a:defRPr>
      </a:lvl7pPr>
      <a:lvl8pPr marL="3200400" lvl="7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400" b="0" i="0" u="none" kern="1200" baseline="0">
          <a:solidFill>
            <a:schemeClr val="bg1"/>
          </a:solidFill>
          <a:latin typeface="+mn-lt"/>
          <a:ea typeface="+mn-ea"/>
          <a:cs typeface="+mn-cs"/>
        </a:defRPr>
      </a:lvl8pPr>
      <a:lvl9pPr marL="3657600" lvl="8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400" b="0" i="0" u="none" kern="1200" baseline="0">
          <a:solidFill>
            <a:schemeClr val="bg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102402" name="图片 10240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2162175" cy="97155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02403" name="组合 102402"/>
          <p:cNvGrpSpPr/>
          <p:nvPr/>
        </p:nvGrpSpPr>
        <p:grpSpPr>
          <a:xfrm>
            <a:off x="611188" y="5300663"/>
            <a:ext cx="7615237" cy="1106487"/>
            <a:chOff x="0" y="0"/>
            <a:chExt cx="4797" cy="697"/>
          </a:xfrm>
        </p:grpSpPr>
        <p:sp>
          <p:nvSpPr>
            <p:cNvPr id="102404" name="椭圆 102403"/>
            <p:cNvSpPr/>
            <p:nvPr/>
          </p:nvSpPr>
          <p:spPr>
            <a:xfrm flipH="1">
              <a:off x="2392" y="0"/>
              <a:ext cx="696" cy="696"/>
            </a:xfrm>
            <a:prstGeom prst="ellipse">
              <a:avLst/>
            </a:prstGeom>
            <a:solidFill>
              <a:schemeClr val="accent2"/>
            </a:solidFill>
            <a:ln w="9525">
              <a:noFill/>
            </a:ln>
          </p:spPr>
          <p:txBody>
            <a:bodyPr wrap="none" anchor="ctr"/>
            <a:p>
              <a:pPr lvl="0" algn="ctr"/>
              <a:endParaRPr lang="zh-CN" altLang="en-US" dirty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02405" name="椭圆 102404"/>
            <p:cNvSpPr/>
            <p:nvPr/>
          </p:nvSpPr>
          <p:spPr>
            <a:xfrm flipH="1">
              <a:off x="4102" y="0"/>
              <a:ext cx="695" cy="696"/>
            </a:xfrm>
            <a:prstGeom prst="ellipse">
              <a:avLst/>
            </a:prstGeom>
            <a:solidFill>
              <a:schemeClr val="accent2"/>
            </a:solidFill>
            <a:ln w="9525">
              <a:noFill/>
            </a:ln>
          </p:spPr>
          <p:txBody>
            <a:bodyPr wrap="none" anchor="ctr"/>
            <a:p>
              <a:pPr lvl="0" algn="ctr"/>
              <a:endParaRPr lang="zh-CN" altLang="en-US" dirty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02406" name="椭圆 102405"/>
            <p:cNvSpPr/>
            <p:nvPr/>
          </p:nvSpPr>
          <p:spPr>
            <a:xfrm flipH="1">
              <a:off x="0" y="1"/>
              <a:ext cx="695" cy="696"/>
            </a:xfrm>
            <a:prstGeom prst="ellipse">
              <a:avLst/>
            </a:prstGeom>
            <a:solidFill>
              <a:schemeClr val="accent2"/>
            </a:solidFill>
            <a:ln w="9525">
              <a:noFill/>
            </a:ln>
          </p:spPr>
          <p:txBody>
            <a:bodyPr wrap="none" anchor="ctr"/>
            <a:p>
              <a:pPr lvl="0" algn="ctr"/>
              <a:endParaRPr lang="zh-CN" altLang="en-US" dirty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02407" name="椭圆 102406"/>
            <p:cNvSpPr/>
            <p:nvPr/>
          </p:nvSpPr>
          <p:spPr>
            <a:xfrm flipH="1">
              <a:off x="3309" y="0"/>
              <a:ext cx="695" cy="696"/>
            </a:xfrm>
            <a:prstGeom prst="ellipse">
              <a:avLst/>
            </a:prstGeom>
            <a:noFill/>
            <a:ln w="28575" cap="flat" cmpd="sng">
              <a:solidFill>
                <a:schemeClr val="accent2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p>
              <a:pPr lvl="0" algn="ctr"/>
              <a:endParaRPr lang="zh-CN" altLang="en-US" dirty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02408" name="椭圆 102407"/>
            <p:cNvSpPr/>
            <p:nvPr/>
          </p:nvSpPr>
          <p:spPr>
            <a:xfrm flipH="1">
              <a:off x="811" y="0"/>
              <a:ext cx="695" cy="696"/>
            </a:xfrm>
            <a:prstGeom prst="ellipse">
              <a:avLst/>
            </a:prstGeom>
            <a:noFill/>
            <a:ln w="28575" cap="flat" cmpd="sng">
              <a:solidFill>
                <a:schemeClr val="accent2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p>
              <a:pPr lvl="0" algn="ctr"/>
              <a:endParaRPr lang="zh-CN" altLang="en-US" dirty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102409" name="文本占位符 102408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410" name="日期占位符 102409"/>
          <p:cNvSpPr>
            <a:spLocks noGrp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02411" name="页脚占位符 102410"/>
          <p:cNvSpPr>
            <a:spLocks noGrp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02412" name="灯片编号占位符 102411"/>
          <p:cNvSpPr>
            <a:spLocks noGrp="1"/>
          </p:cNvSpPr>
          <p:nvPr>
            <p:ph type="sldNum" sz="quarter" idx="4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02413" name="标题 102412"/>
          <p:cNvSpPr>
            <a:spLocks noGrp="1"/>
          </p:cNvSpPr>
          <p:nvPr>
            <p:ph type="title"/>
          </p:nvPr>
        </p:nvSpPr>
        <p:spPr>
          <a:xfrm>
            <a:off x="539750" y="333375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hf sldNum="0" hdr="0" ftr="0" dt="0"/>
  <p:txStyles>
    <p:title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8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l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¡"/>
        <a:defRPr sz="27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l"/>
        <a:defRPr sz="23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•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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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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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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2400" b="0" i="0" u="none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457200" lvl="1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2400" b="0" i="0" u="none" kern="1200" baseline="0">
          <a:solidFill>
            <a:schemeClr val="bg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2400" b="0" i="0" u="none" kern="1200" baseline="0">
          <a:solidFill>
            <a:schemeClr val="bg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2400" b="0" i="0" u="none" kern="1200" baseline="0">
          <a:solidFill>
            <a:schemeClr val="bg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2400" b="0" i="0" u="none" kern="1200" baseline="0">
          <a:solidFill>
            <a:schemeClr val="bg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2400" b="0" i="0" u="none" kern="1200" baseline="0">
          <a:solidFill>
            <a:schemeClr val="bg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2400" b="0" i="0" u="none" kern="1200" baseline="0">
          <a:solidFill>
            <a:schemeClr val="bg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2400" b="0" i="0" u="none" kern="1200" baseline="0">
          <a:solidFill>
            <a:schemeClr val="bg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2400" b="0" i="0" u="none" kern="1200" baseline="0">
          <a:solidFill>
            <a:schemeClr val="bg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9.xml"/><Relationship Id="rId1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9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9.xml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9.xml"/><Relationship Id="rId1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9.xml"/><Relationship Id="rId1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9.xml"/><Relationship Id="rId1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9.xml"/><Relationship Id="rId1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image" Target="../media/image11.png"/><Relationship Id="rId1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image" Target="../media/image16.jpeg"/><Relationship Id="rId1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image" Target="../media/image18.jpeg"/><Relationship Id="rId1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9.xml"/><Relationship Id="rId1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9.xml"/><Relationship Id="rId1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29.xml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9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9.xml"/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9.xml"/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9.xml"/><Relationship Id="rId1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9.xml"/><Relationship Id="rId1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0721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150" y="34925"/>
            <a:ext cx="9115425" cy="67389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22" name="文本框 3"/>
          <p:cNvSpPr txBox="1"/>
          <p:nvPr/>
        </p:nvSpPr>
        <p:spPr>
          <a:xfrm>
            <a:off x="298450" y="901700"/>
            <a:ext cx="6151563" cy="85248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zh-CN" sz="3300" b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教材版本：人教版八年级上册</a:t>
            </a:r>
            <a:endParaRPr lang="zh-CN" altLang="zh-CN" sz="3300" b="1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0723" name="文本框 4"/>
          <p:cNvSpPr txBox="1"/>
          <p:nvPr/>
        </p:nvSpPr>
        <p:spPr>
          <a:xfrm>
            <a:off x="1720850" y="2159000"/>
            <a:ext cx="5788025" cy="85248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zh-CN" sz="3300" b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录课单元：第六单元</a:t>
            </a:r>
            <a:endParaRPr lang="zh-CN" altLang="zh-CN" sz="3300" b="1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0724" name="文本框 5"/>
          <p:cNvSpPr txBox="1"/>
          <p:nvPr/>
        </p:nvSpPr>
        <p:spPr>
          <a:xfrm>
            <a:off x="2717800" y="3416300"/>
            <a:ext cx="4281488" cy="59880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zh-CN" sz="3300" b="1" dirty="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  <a:sym typeface="宋体" panose="02010600030101010101" pitchFamily="2" charset="-122"/>
              </a:rPr>
              <a:t>第</a:t>
            </a:r>
            <a:r>
              <a:rPr lang="en-US" altLang="zh-CN" sz="3300" b="1" dirty="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  <a:sym typeface="宋体" panose="02010600030101010101" pitchFamily="2" charset="-122"/>
              </a:rPr>
              <a:t>24</a:t>
            </a:r>
            <a:r>
              <a:rPr lang="zh-CN" altLang="zh-CN" sz="3300" b="1" dirty="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  <a:sym typeface="宋体" panose="02010600030101010101" pitchFamily="2" charset="-122"/>
              </a:rPr>
              <a:t>课：诗词五首</a:t>
            </a:r>
            <a:endParaRPr lang="zh-CN" altLang="zh-CN" sz="3300" b="1" dirty="0">
              <a:solidFill>
                <a:schemeClr val="tx1"/>
              </a:solidFill>
              <a:latin typeface="Arial" panose="020B0604020202020204" pitchFamily="34" charset="0"/>
              <a:ea typeface="黑体" panose="0201060906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0725" name="文本框 6"/>
          <p:cNvSpPr txBox="1"/>
          <p:nvPr/>
        </p:nvSpPr>
        <p:spPr>
          <a:xfrm>
            <a:off x="4381500" y="4826000"/>
            <a:ext cx="3571875" cy="85248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zh-CN" sz="3300" b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执教教师：邓洪文</a:t>
            </a:r>
            <a:endParaRPr lang="zh-CN" altLang="zh-CN" sz="3300" b="1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3794" name="Picture 8" descr="图片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7488" y="120650"/>
            <a:ext cx="2033587" cy="6127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693420" y="1237615"/>
            <a:ext cx="7661910" cy="4246245"/>
          </a:xfrm>
          <a:prstGeom prst="rect">
            <a:avLst/>
          </a:prstGeom>
          <a:noFill/>
          <a:ln w="12700">
            <a:noFill/>
            <a:miter lim="800000"/>
          </a:ln>
          <a:effectLst>
            <a:outerShdw dist="35921" dir="2700000" sy="50000" kx="2115830" algn="bl" rotWithShape="0">
              <a:srgbClr val="C0C0C0">
                <a:alpha val="79999"/>
              </a:srgbClr>
            </a:outerShdw>
          </a:effectLst>
        </p:spPr>
        <p:txBody>
          <a:bodyPr wrap="square">
            <a:spAutoFit/>
          </a:bodyPr>
          <a:lstStyle/>
          <a:p>
            <a:pPr marR="0" defTabSz="914400">
              <a:lnSpc>
                <a:spcPct val="150000"/>
              </a:lnSpc>
              <a:buClrTx/>
              <a:buSzTx/>
              <a:buFontTx/>
              <a:buNone/>
              <a:defRPr/>
            </a:pPr>
            <a:r>
              <a:rPr kumimoji="0" lang="en-US" sz="3600" b="1" kern="1200" cap="none" spc="0" normalizeH="0" baseline="0" noProof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2.</a:t>
            </a:r>
            <a:r>
              <a:rPr kumimoji="0" lang="zh-CN" altLang="en-US" sz="3600" b="1" kern="1200" cap="none" spc="0" normalizeH="0" baseline="0" noProof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主题：</a:t>
            </a:r>
            <a:endParaRPr kumimoji="0" lang="zh-CN" altLang="en-US" sz="3600" b="1" kern="1200" cap="none" spc="0" normalizeH="0" baseline="0" noProof="0">
              <a:solidFill>
                <a:srgbClr val="0000FF"/>
              </a:solidFill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  <a:p>
            <a:pPr marR="0" defTabSz="914400">
              <a:lnSpc>
                <a:spcPct val="150000"/>
              </a:lnSpc>
              <a:buClrTx/>
              <a:buSzTx/>
              <a:buFontTx/>
              <a:buNone/>
              <a:defRPr/>
            </a:pPr>
            <a:r>
              <a:rPr lang="zh-CN" altLang="en-US" sz="3600" b="1" noProof="1" dirty="0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宋体" panose="02010600030101010101" pitchFamily="2" charset="-122"/>
              </a:rPr>
              <a:t>这首诗</a:t>
            </a:r>
            <a:r>
              <a:rPr lang="zh-CN" altLang="en-US" sz="3600" b="1" noProof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宋体" panose="02010600030101010101" pitchFamily="2" charset="-122"/>
              </a:rPr>
              <a:t>描述</a:t>
            </a:r>
            <a:r>
              <a:rPr lang="zh-CN" altLang="en-US" sz="3600" b="1" noProof="1" dirty="0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宋体" panose="02010600030101010101" pitchFamily="2" charset="-122"/>
              </a:rPr>
              <a:t>了诗人困居长安时的所见、所闻、所感，</a:t>
            </a:r>
            <a:r>
              <a:rPr lang="zh-CN" altLang="en-US" sz="3600" b="1" noProof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宋体" panose="02010600030101010101" pitchFamily="2" charset="-122"/>
              </a:rPr>
              <a:t>抒发</a:t>
            </a:r>
            <a:r>
              <a:rPr lang="zh-CN" altLang="en-US" sz="3600" b="1" noProof="1" dirty="0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宋体" panose="02010600030101010101" pitchFamily="2" charset="-122"/>
              </a:rPr>
              <a:t>了他触景伤怀，忧国思家的情感。</a:t>
            </a:r>
            <a:endParaRPr kumimoji="0" sz="3600" b="1" kern="1200" cap="none" spc="0" normalizeH="0" baseline="0" noProof="0">
              <a:solidFill>
                <a:srgbClr val="0000FF"/>
              </a:solidFill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  <a:p>
            <a:pPr marR="0" defTabSz="914400">
              <a:lnSpc>
                <a:spcPct val="150000"/>
              </a:lnSpc>
              <a:buClrTx/>
              <a:buSzTx/>
              <a:buFontTx/>
              <a:buNone/>
              <a:defRPr/>
            </a:pPr>
            <a:r>
              <a:rPr kumimoji="0" sz="3600" b="1" kern="1200" cap="none" spc="0" normalizeH="0" baseline="0" noProof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                                                     </a:t>
            </a:r>
            <a:endParaRPr kumimoji="0" sz="3600" b="1" kern="1200" cap="none" spc="0" normalizeH="0" baseline="0" noProof="0">
              <a:solidFill>
                <a:srgbClr val="0000FF"/>
              </a:solidFill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4817" name="Text Box 2"/>
          <p:cNvSpPr txBox="1"/>
          <p:nvPr/>
        </p:nvSpPr>
        <p:spPr>
          <a:xfrm>
            <a:off x="697230" y="1337628"/>
            <a:ext cx="7100888" cy="11176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20000"/>
              </a:lnSpc>
            </a:pPr>
            <a:r>
              <a:rPr lang="zh-CN" altLang="en-US" sz="2800" b="1" dirty="0">
                <a:solidFill>
                  <a:srgbClr val="0000FF"/>
                </a:solidFill>
                <a:latin typeface="宋体" panose="02010600030101010101" pitchFamily="2" charset="-122"/>
              </a:rPr>
              <a:t>1.赏析诗句</a:t>
            </a:r>
            <a:r>
              <a:rPr lang="en-US" altLang="zh-CN" sz="2800" b="1">
                <a:solidFill>
                  <a:srgbClr val="0000FF"/>
                </a:solidFill>
                <a:latin typeface="宋体" panose="02010600030101010101" pitchFamily="2" charset="-122"/>
              </a:rPr>
              <a:t>“</a:t>
            </a:r>
            <a:r>
              <a:rPr lang="zh-CN" altLang="en-US" sz="2800" b="1" dirty="0">
                <a:solidFill>
                  <a:srgbClr val="0000FF"/>
                </a:solidFill>
                <a:latin typeface="宋体" panose="02010600030101010101" pitchFamily="2" charset="-122"/>
              </a:rPr>
              <a:t>国破山河在，城春草木深</a:t>
            </a:r>
            <a:r>
              <a:rPr lang="en-US" altLang="zh-CN" sz="2800" b="1">
                <a:solidFill>
                  <a:srgbClr val="0000FF"/>
                </a:solidFill>
                <a:latin typeface="宋体" panose="02010600030101010101" pitchFamily="2" charset="-122"/>
              </a:rPr>
              <a:t>”</a:t>
            </a:r>
            <a:r>
              <a:rPr lang="zh-CN" altLang="en-US" sz="2800" b="1" dirty="0">
                <a:solidFill>
                  <a:srgbClr val="0000FF"/>
                </a:solidFill>
                <a:latin typeface="宋体" panose="02010600030101010101" pitchFamily="2" charset="-122"/>
              </a:rPr>
              <a:t>中</a:t>
            </a:r>
            <a:r>
              <a:rPr lang="en-US" altLang="zh-CN" sz="2800" b="1">
                <a:solidFill>
                  <a:srgbClr val="FF0000"/>
                </a:solidFill>
                <a:latin typeface="宋体" panose="02010600030101010101" pitchFamily="2" charset="-122"/>
              </a:rPr>
              <a:t>“</a:t>
            </a: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</a:rPr>
              <a:t>破</a:t>
            </a:r>
            <a:r>
              <a:rPr lang="en-US" altLang="zh-CN" sz="2800" b="1">
                <a:solidFill>
                  <a:srgbClr val="FF0000"/>
                </a:solidFill>
                <a:latin typeface="宋体" panose="02010600030101010101" pitchFamily="2" charset="-122"/>
              </a:rPr>
              <a:t>”“</a:t>
            </a: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</a:rPr>
              <a:t>深</a:t>
            </a:r>
            <a:r>
              <a:rPr lang="en-US" altLang="zh-CN" sz="2800" b="1">
                <a:solidFill>
                  <a:srgbClr val="FF0000"/>
                </a:solidFill>
                <a:latin typeface="宋体" panose="02010600030101010101" pitchFamily="2" charset="-122"/>
              </a:rPr>
              <a:t>”</a:t>
            </a:r>
            <a:r>
              <a:rPr lang="zh-CN" altLang="en-US" sz="2800" b="1" dirty="0">
                <a:solidFill>
                  <a:srgbClr val="0000FF"/>
                </a:solidFill>
                <a:latin typeface="宋体" panose="02010600030101010101" pitchFamily="2" charset="-122"/>
              </a:rPr>
              <a:t>两个词的表达效果。</a:t>
            </a:r>
            <a:endParaRPr lang="zh-CN" altLang="en-US" sz="2800" b="1" dirty="0">
              <a:solidFill>
                <a:srgbClr val="0000FF"/>
              </a:solidFill>
              <a:latin typeface="宋体" panose="02010600030101010101" pitchFamily="2" charset="-122"/>
            </a:endParaRPr>
          </a:p>
        </p:txBody>
      </p:sp>
      <p:sp>
        <p:nvSpPr>
          <p:cNvPr id="19464" name="Text Box 8"/>
          <p:cNvSpPr txBox="1"/>
          <p:nvPr/>
        </p:nvSpPr>
        <p:spPr>
          <a:xfrm>
            <a:off x="582613" y="2820670"/>
            <a:ext cx="7978775" cy="21431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2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  <a:sym typeface="宋体" panose="02010600030101010101" pitchFamily="2" charset="-122"/>
              </a:rPr>
              <a:t>一个</a:t>
            </a:r>
            <a:r>
              <a:rPr lang="zh-CN" altLang="en-US" sz="28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_GB2312" pitchFamily="49" charset="-122"/>
                <a:ea typeface="楷体_GB2312" pitchFamily="49" charset="-122"/>
                <a:sym typeface="宋体" panose="02010600030101010101" pitchFamily="2" charset="-122"/>
              </a:rPr>
              <a:t>“破”</a:t>
            </a:r>
            <a:r>
              <a:rPr lang="zh-CN" altLang="en-US" sz="28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  <a:sym typeface="宋体" panose="02010600030101010101" pitchFamily="2" charset="-122"/>
              </a:rPr>
              <a:t>字写出了国都战争离乱的残破之景，令人怵目惊心；一个</a:t>
            </a:r>
            <a:r>
              <a:rPr lang="zh-CN" altLang="en-US" sz="28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_GB2312" pitchFamily="49" charset="-122"/>
                <a:ea typeface="楷体_GB2312" pitchFamily="49" charset="-122"/>
                <a:sym typeface="宋体" panose="02010600030101010101" pitchFamily="2" charset="-122"/>
              </a:rPr>
              <a:t>“深”</a:t>
            </a:r>
            <a:r>
              <a:rPr lang="zh-CN" altLang="en-US" sz="28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  <a:sym typeface="宋体" panose="02010600030101010101" pitchFamily="2" charset="-122"/>
              </a:rPr>
              <a:t>字写出了长安城满眼是繁密的杂草之景，令人满目萧然，为全诗渲染了</a:t>
            </a:r>
            <a:r>
              <a:rPr lang="zh-CN" altLang="en-US" sz="28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_GB2312" pitchFamily="49" charset="-122"/>
                <a:ea typeface="楷体_GB2312" pitchFamily="49" charset="-122"/>
                <a:sym typeface="宋体" panose="02010600030101010101" pitchFamily="2" charset="-122"/>
              </a:rPr>
              <a:t>悲凉的气氛</a:t>
            </a:r>
            <a:r>
              <a:rPr lang="zh-CN" altLang="en-US" sz="28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  <a:sym typeface="宋体" panose="02010600030101010101" pitchFamily="2" charset="-122"/>
              </a:rPr>
              <a:t>。</a:t>
            </a:r>
            <a:endParaRPr lang="zh-CN" altLang="en-US" sz="2800" b="1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  <a:sym typeface="宋体" panose="02010600030101010101" pitchFamily="2" charset="-122"/>
            </a:endParaRPr>
          </a:p>
        </p:txBody>
      </p:sp>
      <p:pic>
        <p:nvPicPr>
          <p:cNvPr id="34820" name="Picture 17" descr="图片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1775" y="211138"/>
            <a:ext cx="2033588" cy="6127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5841" name="Text Box 2"/>
          <p:cNvSpPr txBox="1"/>
          <p:nvPr/>
        </p:nvSpPr>
        <p:spPr>
          <a:xfrm>
            <a:off x="521970" y="1473200"/>
            <a:ext cx="8084820" cy="9531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en-US" altLang="zh-CN" sz="2800" b="1">
                <a:solidFill>
                  <a:srgbClr val="0000FF"/>
                </a:solidFill>
                <a:latin typeface="宋体" panose="02010600030101010101" pitchFamily="2" charset="-122"/>
              </a:rPr>
              <a:t>2.“</a:t>
            </a:r>
            <a:r>
              <a:rPr lang="zh-CN" altLang="en-US" sz="2800" b="1" dirty="0">
                <a:solidFill>
                  <a:srgbClr val="0000FF"/>
                </a:solidFill>
                <a:latin typeface="宋体" panose="02010600030101010101" pitchFamily="2" charset="-122"/>
              </a:rPr>
              <a:t>烽火连三月，家书抵万金。</a:t>
            </a:r>
            <a:r>
              <a:rPr lang="en-US" altLang="zh-CN" sz="2800" b="1">
                <a:solidFill>
                  <a:srgbClr val="0000FF"/>
                </a:solidFill>
                <a:latin typeface="宋体" panose="02010600030101010101" pitchFamily="2" charset="-122"/>
              </a:rPr>
              <a:t>”</a:t>
            </a:r>
            <a:r>
              <a:rPr lang="zh-CN" altLang="en-US" sz="2800" b="1" dirty="0">
                <a:solidFill>
                  <a:srgbClr val="0000FF"/>
                </a:solidFill>
                <a:latin typeface="宋体" panose="02010600030101010101" pitchFamily="2" charset="-122"/>
              </a:rPr>
              <a:t>表达了作者怎样的心情？</a:t>
            </a:r>
            <a:endParaRPr lang="zh-CN" altLang="en-US" sz="2800" b="1" dirty="0">
              <a:solidFill>
                <a:srgbClr val="0000FF"/>
              </a:solidFill>
              <a:latin typeface="宋体" panose="02010600030101010101" pitchFamily="2" charset="-122"/>
            </a:endParaRPr>
          </a:p>
        </p:txBody>
      </p:sp>
      <p:sp>
        <p:nvSpPr>
          <p:cNvPr id="19464" name="Text Box 8"/>
          <p:cNvSpPr txBox="1"/>
          <p:nvPr/>
        </p:nvSpPr>
        <p:spPr>
          <a:xfrm>
            <a:off x="447675" y="2957513"/>
            <a:ext cx="7978775" cy="21558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t">
            <a:spAutoFit/>
          </a:bodyPr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b="0" i="0" u="none" kern="1200" baseline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b="0" i="0" u="none" kern="1200" baseline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b="0" i="0" u="none" kern="1200" baseline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b="0" i="0" u="none" kern="1200" baseline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b="0" i="0" u="none" kern="1200" baseline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>
              <a:lnSpc>
                <a:spcPct val="120000"/>
              </a:lnSpc>
            </a:pPr>
            <a:r>
              <a:rPr lang="zh-CN" altLang="en-US" sz="28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楷体_GB2312" pitchFamily="49" charset="-122"/>
                <a:sym typeface="宋体" panose="02010600030101010101" pitchFamily="2" charset="-122"/>
              </a:rPr>
              <a:t>“连三月”</a:t>
            </a:r>
            <a:r>
              <a:rPr lang="zh-CN" altLang="en-US" sz="2800" b="1" dirty="0">
                <a:solidFill>
                  <a:srgbClr val="FF0000"/>
                </a:solidFill>
                <a:latin typeface="Calibri" panose="020F0502020204030204" pitchFamily="34" charset="0"/>
                <a:ea typeface="楷体_GB2312" pitchFamily="49" charset="-122"/>
                <a:sym typeface="宋体" panose="02010600030101010101" pitchFamily="2" charset="-122"/>
              </a:rPr>
              <a:t>写出战乱时间之长，</a:t>
            </a:r>
            <a:r>
              <a:rPr lang="zh-CN" altLang="en-US" sz="28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楷体_GB2312" pitchFamily="49" charset="-122"/>
                <a:sym typeface="宋体" panose="02010600030101010101" pitchFamily="2" charset="-122"/>
              </a:rPr>
              <a:t>“抵万金”</a:t>
            </a:r>
            <a:r>
              <a:rPr lang="zh-CN" altLang="en-US" sz="2800" b="1" dirty="0">
                <a:solidFill>
                  <a:srgbClr val="FF0000"/>
                </a:solidFill>
                <a:latin typeface="Calibri" panose="020F0502020204030204" pitchFamily="34" charset="0"/>
                <a:ea typeface="楷体_GB2312" pitchFamily="49" charset="-122"/>
                <a:sym typeface="宋体" panose="02010600030101010101" pitchFamily="2" charset="-122"/>
              </a:rPr>
              <a:t>写出家书的珍贵。这两句真切地表达了战乱中人思念离散亲人，盼望得到亲人音讯的心情。“家书抵万金”成为千古名句。</a:t>
            </a:r>
            <a:endParaRPr lang="zh-CN" altLang="en-US" sz="2800" b="1" dirty="0">
              <a:solidFill>
                <a:srgbClr val="FF0000"/>
              </a:solidFill>
              <a:latin typeface="Calibri" panose="020F0502020204030204" pitchFamily="34" charset="0"/>
              <a:ea typeface="楷体_GB2312" pitchFamily="49" charset="-122"/>
              <a:sym typeface="宋体" panose="02010600030101010101" pitchFamily="2" charset="-122"/>
            </a:endParaRPr>
          </a:p>
        </p:txBody>
      </p:sp>
      <p:pic>
        <p:nvPicPr>
          <p:cNvPr id="35845" name="Picture 17" descr="图片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0185" y="221933"/>
            <a:ext cx="2033588" cy="6127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4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6865" name="Rectangle 2"/>
          <p:cNvSpPr/>
          <p:nvPr/>
        </p:nvSpPr>
        <p:spPr>
          <a:xfrm>
            <a:off x="436880" y="1074420"/>
            <a:ext cx="8427720" cy="1383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en-US" altLang="zh-CN" sz="2800" b="1">
                <a:solidFill>
                  <a:srgbClr val="0000FF"/>
                </a:solidFill>
                <a:latin typeface="宋体" panose="02010600030101010101" pitchFamily="2" charset="-122"/>
                <a:sym typeface="隶书" panose="02010509060101010101" pitchFamily="49" charset="-122"/>
              </a:rPr>
              <a:t>1.“</a:t>
            </a:r>
            <a:r>
              <a:rPr lang="zh-CN" altLang="en-US" sz="2800" b="1" dirty="0">
                <a:solidFill>
                  <a:srgbClr val="0000FF"/>
                </a:solidFill>
                <a:latin typeface="宋体" panose="02010600030101010101" pitchFamily="2" charset="-122"/>
                <a:sym typeface="隶书" panose="02010509060101010101" pitchFamily="49" charset="-122"/>
              </a:rPr>
              <a:t>感时花溅泪，恨别鸟惊心</a:t>
            </a:r>
            <a:r>
              <a:rPr lang="en-US" altLang="zh-CN" sz="2800" b="1">
                <a:solidFill>
                  <a:srgbClr val="0000FF"/>
                </a:solidFill>
                <a:latin typeface="宋体" panose="02010600030101010101" pitchFamily="2" charset="-122"/>
                <a:sym typeface="隶书" panose="02010509060101010101" pitchFamily="49" charset="-122"/>
              </a:rPr>
              <a:t>”</a:t>
            </a:r>
            <a:r>
              <a:rPr lang="zh-CN" altLang="en-US" sz="2800" b="1" dirty="0">
                <a:solidFill>
                  <a:srgbClr val="0000FF"/>
                </a:solidFill>
                <a:latin typeface="宋体" panose="02010600030101010101" pitchFamily="2" charset="-122"/>
                <a:sym typeface="隶书" panose="02010509060101010101" pitchFamily="49" charset="-122"/>
              </a:rPr>
              <a:t>一句诗两种解释，一是触景生情，一是移情于物，但都是以</a:t>
            </a: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  <a:sym typeface="隶书" panose="02010509060101010101" pitchFamily="49" charset="-122"/>
              </a:rPr>
              <a:t>美景写哀情</a:t>
            </a:r>
            <a:r>
              <a:rPr lang="zh-CN" altLang="en-US" sz="2800" b="1" dirty="0">
                <a:solidFill>
                  <a:srgbClr val="0000FF"/>
                </a:solidFill>
                <a:latin typeface="宋体" panose="02010600030101010101" pitchFamily="2" charset="-122"/>
                <a:sym typeface="隶书" panose="02010509060101010101" pitchFamily="49" charset="-122"/>
              </a:rPr>
              <a:t>，并请说说你的理解。</a:t>
            </a:r>
            <a:endParaRPr lang="zh-CN" altLang="en-US" sz="2800" b="1" dirty="0">
              <a:solidFill>
                <a:srgbClr val="0000FF"/>
              </a:solidFill>
              <a:latin typeface="隶书" panose="02010509060101010101" pitchFamily="49" charset="-122"/>
              <a:ea typeface="隶书" panose="02010509060101010101" pitchFamily="49" charset="-122"/>
              <a:sym typeface="隶书" panose="02010509060101010101" pitchFamily="49" charset="-122"/>
            </a:endParaRPr>
          </a:p>
        </p:txBody>
      </p:sp>
      <p:pic>
        <p:nvPicPr>
          <p:cNvPr id="36867" name="Picture 8" descr="图片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1618" y="180975"/>
            <a:ext cx="2033587" cy="6127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316" name="Text Box 4"/>
          <p:cNvSpPr txBox="1"/>
          <p:nvPr/>
        </p:nvSpPr>
        <p:spPr>
          <a:xfrm>
            <a:off x="412115" y="2553335"/>
            <a:ext cx="8319770" cy="16414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lnSpc>
                <a:spcPct val="120000"/>
              </a:lnSpc>
            </a:pPr>
            <a:r>
              <a:rPr lang="en-US" altLang="zh-CN" sz="2800" b="1">
                <a:solidFill>
                  <a:srgbClr val="FF0000"/>
                </a:solidFill>
                <a:latin typeface="宋体" panose="02010600030101010101" pitchFamily="2" charset="-122"/>
              </a:rPr>
              <a:t>    </a:t>
            </a:r>
            <a:r>
              <a:rPr lang="zh-CN" altLang="en-US" sz="2800" b="1" dirty="0">
                <a:solidFill>
                  <a:srgbClr val="FF0000"/>
                </a:solidFill>
                <a:latin typeface="Calibri" panose="020F0502020204030204" pitchFamily="34" charset="0"/>
                <a:sym typeface="宋体" panose="02010600030101010101" pitchFamily="2" charset="-122"/>
              </a:rPr>
              <a:t>第一种：</a:t>
            </a:r>
            <a:r>
              <a:rPr lang="zh-CN" altLang="en-US" sz="28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sym typeface="宋体" panose="02010600030101010101" pitchFamily="2" charset="-122"/>
              </a:rPr>
              <a:t>首联交代了写作背景，</a:t>
            </a:r>
            <a:r>
              <a:rPr lang="zh-CN" altLang="en-US" sz="2800" b="1" dirty="0">
                <a:solidFill>
                  <a:srgbClr val="FF0000"/>
                </a:solidFill>
                <a:latin typeface="Calibri" panose="020F0502020204030204" pitchFamily="34" charset="0"/>
                <a:sym typeface="宋体" panose="02010600030101010101" pitchFamily="2" charset="-122"/>
              </a:rPr>
              <a:t>这样的景象让诗人内心极度忧愁，看到花鸟，触景生情，抒发感时、恨别之思，自然过渡。</a:t>
            </a:r>
            <a:endParaRPr lang="zh-CN" altLang="en-US" sz="2800" b="1" dirty="0">
              <a:solidFill>
                <a:srgbClr val="FF0000"/>
              </a:solidFill>
              <a:latin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6865" name="Rectangle 2"/>
          <p:cNvSpPr/>
          <p:nvPr/>
        </p:nvSpPr>
        <p:spPr>
          <a:xfrm>
            <a:off x="436880" y="1074420"/>
            <a:ext cx="8427720" cy="1383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en-US" altLang="zh-CN" sz="2800" b="1">
                <a:solidFill>
                  <a:srgbClr val="0000FF"/>
                </a:solidFill>
                <a:latin typeface="宋体" panose="02010600030101010101" pitchFamily="2" charset="-122"/>
                <a:sym typeface="隶书" panose="02010509060101010101" pitchFamily="49" charset="-122"/>
              </a:rPr>
              <a:t>1.“</a:t>
            </a:r>
            <a:r>
              <a:rPr lang="zh-CN" altLang="en-US" sz="2800" b="1" dirty="0">
                <a:solidFill>
                  <a:srgbClr val="0000FF"/>
                </a:solidFill>
                <a:latin typeface="宋体" panose="02010600030101010101" pitchFamily="2" charset="-122"/>
                <a:sym typeface="隶书" panose="02010509060101010101" pitchFamily="49" charset="-122"/>
              </a:rPr>
              <a:t>感时花溅泪，恨别鸟惊心</a:t>
            </a:r>
            <a:r>
              <a:rPr lang="en-US" altLang="zh-CN" sz="2800" b="1">
                <a:solidFill>
                  <a:srgbClr val="0000FF"/>
                </a:solidFill>
                <a:latin typeface="宋体" panose="02010600030101010101" pitchFamily="2" charset="-122"/>
                <a:sym typeface="隶书" panose="02010509060101010101" pitchFamily="49" charset="-122"/>
              </a:rPr>
              <a:t>”</a:t>
            </a:r>
            <a:r>
              <a:rPr lang="zh-CN" altLang="en-US" sz="2800" b="1" dirty="0">
                <a:solidFill>
                  <a:srgbClr val="0000FF"/>
                </a:solidFill>
                <a:latin typeface="宋体" panose="02010600030101010101" pitchFamily="2" charset="-122"/>
                <a:sym typeface="隶书" panose="02010509060101010101" pitchFamily="49" charset="-122"/>
              </a:rPr>
              <a:t>一句诗两种解释，一是触景生情，一是移情于物，但都是以</a:t>
            </a: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  <a:sym typeface="隶书" panose="02010509060101010101" pitchFamily="49" charset="-122"/>
              </a:rPr>
              <a:t>美景写哀情</a:t>
            </a:r>
            <a:r>
              <a:rPr lang="zh-CN" altLang="en-US" sz="2800" b="1" dirty="0">
                <a:solidFill>
                  <a:srgbClr val="0000FF"/>
                </a:solidFill>
                <a:latin typeface="宋体" panose="02010600030101010101" pitchFamily="2" charset="-122"/>
                <a:sym typeface="隶书" panose="02010509060101010101" pitchFamily="49" charset="-122"/>
              </a:rPr>
              <a:t>，并请说说你的理解。</a:t>
            </a:r>
            <a:endParaRPr lang="zh-CN" altLang="en-US" sz="2800" b="1" dirty="0">
              <a:solidFill>
                <a:srgbClr val="0000FF"/>
              </a:solidFill>
              <a:latin typeface="隶书" panose="02010509060101010101" pitchFamily="49" charset="-122"/>
              <a:ea typeface="隶书" panose="02010509060101010101" pitchFamily="49" charset="-122"/>
              <a:sym typeface="隶书" panose="02010509060101010101" pitchFamily="49" charset="-122"/>
            </a:endParaRPr>
          </a:p>
        </p:txBody>
      </p:sp>
      <p:pic>
        <p:nvPicPr>
          <p:cNvPr id="36867" name="Picture 8" descr="图片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1618" y="180975"/>
            <a:ext cx="2033587" cy="6127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316" name="Text Box 4"/>
          <p:cNvSpPr txBox="1"/>
          <p:nvPr/>
        </p:nvSpPr>
        <p:spPr>
          <a:xfrm>
            <a:off x="412115" y="2553335"/>
            <a:ext cx="8319770" cy="21583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lnSpc>
                <a:spcPct val="120000"/>
              </a:lnSpc>
            </a:pPr>
            <a:r>
              <a:rPr lang="en-US" altLang="zh-CN" sz="2800" b="1">
                <a:solidFill>
                  <a:srgbClr val="FF0000"/>
                </a:solidFill>
                <a:latin typeface="宋体" panose="02010600030101010101" pitchFamily="2" charset="-122"/>
              </a:rPr>
              <a:t>    </a:t>
            </a:r>
            <a:r>
              <a:rPr lang="zh-CN" altLang="en-US" sz="28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sym typeface="宋体" panose="02010600030101010101" pitchFamily="2" charset="-122"/>
              </a:rPr>
              <a:t> 第二种：</a:t>
            </a:r>
            <a:r>
              <a:rPr lang="zh-CN" altLang="en-US" sz="2800" b="1" dirty="0">
                <a:solidFill>
                  <a:srgbClr val="FF0000"/>
                </a:solidFill>
                <a:latin typeface="Calibri" panose="020F0502020204030204" pitchFamily="34" charset="0"/>
                <a:sym typeface="宋体" panose="02010600030101010101" pitchFamily="2" charset="-122"/>
              </a:rPr>
              <a:t>在极度愁苦无以排遣之时，诗人移情于景，以花鸟也感时伤乱来衬托自己忧愁之深重。并赋予花、鸟以人的情感，更体现诗人“语不惊人死不休”的语言功力。</a:t>
            </a:r>
            <a:endParaRPr lang="zh-CN" altLang="en-US" sz="2800" b="1" dirty="0">
              <a:solidFill>
                <a:srgbClr val="FF0000"/>
              </a:solidFill>
              <a:latin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6865" name="Rectangle 2"/>
          <p:cNvSpPr/>
          <p:nvPr/>
        </p:nvSpPr>
        <p:spPr>
          <a:xfrm>
            <a:off x="436880" y="1074420"/>
            <a:ext cx="8427720" cy="1383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en-US" altLang="zh-CN" sz="2800" b="1">
                <a:solidFill>
                  <a:srgbClr val="0000FF"/>
                </a:solidFill>
                <a:latin typeface="宋体" panose="02010600030101010101" pitchFamily="2" charset="-122"/>
                <a:sym typeface="隶书" panose="02010509060101010101" pitchFamily="49" charset="-122"/>
              </a:rPr>
              <a:t>1.“</a:t>
            </a:r>
            <a:r>
              <a:rPr lang="zh-CN" altLang="en-US" sz="2800" b="1" dirty="0">
                <a:solidFill>
                  <a:srgbClr val="0000FF"/>
                </a:solidFill>
                <a:latin typeface="宋体" panose="02010600030101010101" pitchFamily="2" charset="-122"/>
                <a:sym typeface="隶书" panose="02010509060101010101" pitchFamily="49" charset="-122"/>
              </a:rPr>
              <a:t>感时花溅泪，恨别鸟惊心</a:t>
            </a:r>
            <a:r>
              <a:rPr lang="en-US" altLang="zh-CN" sz="2800" b="1">
                <a:solidFill>
                  <a:srgbClr val="0000FF"/>
                </a:solidFill>
                <a:latin typeface="宋体" panose="02010600030101010101" pitchFamily="2" charset="-122"/>
                <a:sym typeface="隶书" panose="02010509060101010101" pitchFamily="49" charset="-122"/>
              </a:rPr>
              <a:t>”</a:t>
            </a:r>
            <a:r>
              <a:rPr lang="zh-CN" altLang="en-US" sz="2800" b="1" dirty="0">
                <a:solidFill>
                  <a:srgbClr val="0000FF"/>
                </a:solidFill>
                <a:latin typeface="宋体" panose="02010600030101010101" pitchFamily="2" charset="-122"/>
                <a:sym typeface="隶书" panose="02010509060101010101" pitchFamily="49" charset="-122"/>
              </a:rPr>
              <a:t>一句诗两种解释，一是触景生情，一是移情于物，但都是以</a:t>
            </a: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  <a:sym typeface="隶书" panose="02010509060101010101" pitchFamily="49" charset="-122"/>
              </a:rPr>
              <a:t>美景写哀情</a:t>
            </a:r>
            <a:r>
              <a:rPr lang="zh-CN" altLang="en-US" sz="2800" b="1" dirty="0">
                <a:solidFill>
                  <a:srgbClr val="0000FF"/>
                </a:solidFill>
                <a:latin typeface="宋体" panose="02010600030101010101" pitchFamily="2" charset="-122"/>
                <a:sym typeface="隶书" panose="02010509060101010101" pitchFamily="49" charset="-122"/>
              </a:rPr>
              <a:t>，并请说说你的理解。</a:t>
            </a:r>
            <a:endParaRPr lang="zh-CN" altLang="en-US" sz="2800" b="1" dirty="0">
              <a:solidFill>
                <a:srgbClr val="0000FF"/>
              </a:solidFill>
              <a:latin typeface="隶书" panose="02010509060101010101" pitchFamily="49" charset="-122"/>
              <a:ea typeface="隶书" panose="02010509060101010101" pitchFamily="49" charset="-122"/>
              <a:sym typeface="隶书" panose="02010509060101010101" pitchFamily="49" charset="-122"/>
            </a:endParaRPr>
          </a:p>
        </p:txBody>
      </p:sp>
      <p:pic>
        <p:nvPicPr>
          <p:cNvPr id="36867" name="Picture 8" descr="图片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1618" y="180975"/>
            <a:ext cx="2033587" cy="6127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316" name="Text Box 4"/>
          <p:cNvSpPr txBox="1"/>
          <p:nvPr/>
        </p:nvSpPr>
        <p:spPr>
          <a:xfrm>
            <a:off x="412115" y="2553335"/>
            <a:ext cx="8319770" cy="37090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lnSpc>
                <a:spcPct val="120000"/>
              </a:lnSpc>
            </a:pPr>
            <a:r>
              <a:rPr lang="en-US" altLang="zh-CN" sz="2800" b="1">
                <a:solidFill>
                  <a:srgbClr val="FF0000"/>
                </a:solidFill>
                <a:latin typeface="宋体" panose="02010600030101010101" pitchFamily="2" charset="-122"/>
              </a:rPr>
              <a:t>    </a:t>
            </a:r>
            <a:r>
              <a:rPr lang="zh-CN" altLang="en-US" sz="2800" b="1" dirty="0">
                <a:solidFill>
                  <a:srgbClr val="FF0000"/>
                </a:solidFill>
                <a:latin typeface="Calibri" panose="020F0502020204030204" pitchFamily="34" charset="0"/>
                <a:sym typeface="宋体" panose="02010600030101010101" pitchFamily="2" charset="-122"/>
              </a:rPr>
              <a:t>第一种：</a:t>
            </a:r>
            <a:r>
              <a:rPr lang="zh-CN" altLang="en-US" sz="28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sym typeface="宋体" panose="02010600030101010101" pitchFamily="2" charset="-122"/>
              </a:rPr>
              <a:t>首联交代了写作背景，</a:t>
            </a:r>
            <a:r>
              <a:rPr lang="zh-CN" altLang="en-US" sz="2800" b="1" dirty="0">
                <a:solidFill>
                  <a:srgbClr val="FF0000"/>
                </a:solidFill>
                <a:latin typeface="Calibri" panose="020F0502020204030204" pitchFamily="34" charset="0"/>
                <a:sym typeface="宋体" panose="02010600030101010101" pitchFamily="2" charset="-122"/>
              </a:rPr>
              <a:t>这样的景象让诗人内心极度忧愁，看到花鸟，触景生情，抒发感时、恨别之思，自然过渡。</a:t>
            </a:r>
            <a:endParaRPr lang="zh-CN" altLang="en-US" sz="2800" b="1" dirty="0">
              <a:solidFill>
                <a:srgbClr val="FF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Calibri" panose="020F0502020204030204" pitchFamily="34" charset="0"/>
                <a:sym typeface="宋体" panose="02010600030101010101" pitchFamily="2" charset="-122"/>
              </a:rPr>
              <a:t>        第二种：在极度愁苦无以排遣之时，诗人移情于景，以花鸟也感时伤乱来衬托自己忧愁之深重。并赋予花、鸟以人的情感，更体现诗人“语不惊人死不休”的语言功力。</a:t>
            </a:r>
            <a:endParaRPr lang="zh-CN" altLang="en-US" sz="2800" b="1" dirty="0">
              <a:solidFill>
                <a:srgbClr val="FF0000"/>
              </a:solidFill>
              <a:latin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7889" name="Rectangle 2"/>
          <p:cNvSpPr/>
          <p:nvPr/>
        </p:nvSpPr>
        <p:spPr>
          <a:xfrm>
            <a:off x="455295" y="1470343"/>
            <a:ext cx="7881938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fontAlgn="ctr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</a:pPr>
            <a:r>
              <a:rPr lang="zh-CN" altLang="en-US" sz="2800" b="1" dirty="0">
                <a:solidFill>
                  <a:srgbClr val="0000FF"/>
                </a:solidFill>
                <a:latin typeface="宋体" panose="02010600030101010101" pitchFamily="2" charset="-122"/>
              </a:rPr>
              <a:t>2.结合诗歌背景和内容，分析诗人的形象。     </a:t>
            </a:r>
            <a:endParaRPr lang="zh-CN" altLang="en-US" sz="2800" b="1" dirty="0">
              <a:solidFill>
                <a:srgbClr val="0000FF"/>
              </a:solidFill>
              <a:latin typeface="宋体" panose="02010600030101010101" pitchFamily="2" charset="-122"/>
            </a:endParaRPr>
          </a:p>
        </p:txBody>
      </p:sp>
      <p:pic>
        <p:nvPicPr>
          <p:cNvPr id="37891" name="Picture 8" descr="图片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9708" y="199708"/>
            <a:ext cx="2033587" cy="6127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316" name="Text Box 4"/>
          <p:cNvSpPr txBox="1"/>
          <p:nvPr/>
        </p:nvSpPr>
        <p:spPr>
          <a:xfrm>
            <a:off x="387350" y="2221230"/>
            <a:ext cx="7950200" cy="26574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50000"/>
              </a:lnSpc>
            </a:pPr>
            <a:r>
              <a:rPr lang="en-US" altLang="zh-CN" sz="2800" b="1">
                <a:solidFill>
                  <a:srgbClr val="FF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    </a:t>
            </a:r>
            <a:r>
              <a:rPr lang="zh-CN" altLang="en-US" b="1" dirty="0">
                <a:solidFill>
                  <a:srgbClr val="000000"/>
                </a:solidFill>
                <a:latin typeface="宋体" panose="02010600030101010101" pitchFamily="2" charset="-122"/>
                <a:ea typeface="楷体_GB2312" pitchFamily="49" charset="-122"/>
                <a:sym typeface="宋体" panose="02010600030101010101" pitchFamily="2" charset="-122"/>
              </a:rPr>
              <a:t> </a:t>
            </a: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本诗塑造了一位面对春城败象，心念国家兴衰，思家恋亲，老泪纵横，白发萧疏，忧心如焚的</a:t>
            </a:r>
            <a:r>
              <a:rPr lang="zh-CN" altLang="en-US" sz="28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sym typeface="宋体" panose="02010600030101010101" pitchFamily="2" charset="-122"/>
              </a:rPr>
              <a:t>诗人形象</a:t>
            </a: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；是感时恨别的形象，是</a:t>
            </a:r>
            <a:r>
              <a:rPr lang="zh-CN" altLang="en-US" sz="28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sym typeface="宋体" panose="02010600030101010101" pitchFamily="2" charset="-122"/>
              </a:rPr>
              <a:t>忧国思亲</a:t>
            </a: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的形象。</a:t>
            </a:r>
            <a:endParaRPr lang="zh-CN" altLang="en-US" sz="2800" b="1" dirty="0">
              <a:solidFill>
                <a:srgbClr val="FF0000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pic>
        <p:nvPicPr>
          <p:cNvPr id="37893" name="Picture 2" descr="6_110558405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1961" b="819"/>
          <a:stretch>
            <a:fillRect/>
          </a:stretch>
        </p:blipFill>
        <p:spPr>
          <a:xfrm>
            <a:off x="8116888" y="715963"/>
            <a:ext cx="790575" cy="2895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8913" name="Rectangle 2"/>
          <p:cNvSpPr>
            <a:spLocks noGrp="1"/>
          </p:cNvSpPr>
          <p:nvPr>
            <p:ph type="ctrTitle"/>
          </p:nvPr>
        </p:nvSpPr>
        <p:spPr>
          <a:xfrm>
            <a:off x="614045" y="1116013"/>
            <a:ext cx="8509000" cy="517525"/>
          </a:xfrm>
        </p:spPr>
        <p:txBody>
          <a:bodyPr anchor="ctr">
            <a:spAutoFit/>
          </a:bodyPr>
          <a:lstStyle>
            <a:lvl1pPr lvl="0" algn="r">
              <a:defRPr sz="4400"/>
            </a:lvl1pPr>
          </a:lstStyle>
          <a:p>
            <a:pPr lvl="0" algn="l"/>
            <a:r>
              <a:rPr lang="zh-CN" altLang="en-US" sz="2800" b="1" dirty="0">
                <a:solidFill>
                  <a:srgbClr val="0000FF"/>
                </a:solidFill>
              </a:rPr>
              <a:t>杜甫诗中的名句</a:t>
            </a:r>
            <a:endParaRPr lang="zh-CN" altLang="en-US" sz="2800" b="1" dirty="0">
              <a:solidFill>
                <a:srgbClr val="0000FF"/>
              </a:solidFill>
            </a:endParaRPr>
          </a:p>
        </p:txBody>
      </p:sp>
      <p:pic>
        <p:nvPicPr>
          <p:cNvPr id="38914" name="Picture 14" descr="图片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2253" y="232093"/>
            <a:ext cx="2033587" cy="6127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Text Box 8"/>
          <p:cNvSpPr txBox="1"/>
          <p:nvPr/>
        </p:nvSpPr>
        <p:spPr>
          <a:xfrm>
            <a:off x="456565" y="1882458"/>
            <a:ext cx="8513763" cy="396938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1</a:t>
            </a:r>
            <a:r>
              <a:rPr lang="en-US" altLang="zh-CN" sz="2800" b="1">
                <a:solidFill>
                  <a:srgbClr val="FF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.</a:t>
            </a: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会当凌绝顶，一览众山小。</a:t>
            </a:r>
            <a:r>
              <a:rPr lang="zh-CN" altLang="en-US" sz="28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sym typeface="宋体" panose="02010600030101010101" pitchFamily="2" charset="-122"/>
              </a:rPr>
              <a:t>（《望岳》）</a:t>
            </a:r>
            <a:endParaRPr lang="zh-CN" altLang="en-US" sz="2800" b="1" dirty="0">
              <a:solidFill>
                <a:srgbClr val="FF0000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  <a:p>
            <a:r>
              <a:rPr lang="en-US" altLang="zh-CN" sz="2800" b="1">
                <a:solidFill>
                  <a:srgbClr val="FF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2.</a:t>
            </a: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读书破万卷，下笔如有神。</a:t>
            </a:r>
            <a:endParaRPr lang="zh-CN" altLang="en-US" sz="2800" b="1" dirty="0">
              <a:solidFill>
                <a:srgbClr val="FF0000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  <a:p>
            <a:r>
              <a:rPr lang="en-US" altLang="zh-CN" sz="2800" b="1" dirty="0">
                <a:solidFill>
                  <a:srgbClr val="FF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		</a:t>
            </a:r>
            <a:r>
              <a:rPr lang="zh-CN" altLang="en-US" sz="28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sym typeface="宋体" panose="02010600030101010101" pitchFamily="2" charset="-122"/>
              </a:rPr>
              <a:t>（《奉赠韦左丞文二十二韵》）</a:t>
            </a:r>
            <a:endParaRPr lang="zh-CN" altLang="en-US" sz="28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宋体" panose="02010600030101010101" pitchFamily="2" charset="-122"/>
              <a:sym typeface="宋体" panose="02010600030101010101" pitchFamily="2" charset="-122"/>
            </a:endParaRPr>
          </a:p>
          <a:p>
            <a:r>
              <a:rPr lang="en-US" altLang="zh-CN" sz="2800" b="1">
                <a:solidFill>
                  <a:srgbClr val="FF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3.</a:t>
            </a: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清新庾开府，俊逸鲍参军。</a:t>
            </a:r>
            <a:r>
              <a:rPr lang="zh-CN" altLang="en-US" sz="28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sym typeface="宋体" panose="02010600030101010101" pitchFamily="2" charset="-122"/>
              </a:rPr>
              <a:t>（《春日忆李白》）</a:t>
            </a:r>
            <a:endParaRPr lang="zh-CN" altLang="en-US" sz="28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宋体" panose="02010600030101010101" pitchFamily="2" charset="-122"/>
              <a:sym typeface="宋体" panose="02010600030101010101" pitchFamily="2" charset="-122"/>
            </a:endParaRPr>
          </a:p>
          <a:p>
            <a:r>
              <a:rPr lang="en-US" altLang="zh-CN" sz="2800" b="1">
                <a:solidFill>
                  <a:srgbClr val="FF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4.</a:t>
            </a: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生女犹得嫁比邻，生男埋没随百草！</a:t>
            </a:r>
            <a:r>
              <a:rPr lang="en-US" altLang="zh-CN" sz="2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sym typeface="宋体" panose="02010600030101010101" pitchFamily="2" charset="-122"/>
              </a:rPr>
              <a:t>(</a:t>
            </a:r>
            <a:r>
              <a:rPr lang="zh-CN" altLang="en-US" sz="28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sym typeface="宋体" panose="02010600030101010101" pitchFamily="2" charset="-122"/>
              </a:rPr>
              <a:t>《兵车行》</a:t>
            </a:r>
            <a:r>
              <a:rPr lang="en-US" altLang="zh-CN" sz="2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sym typeface="宋体" panose="02010600030101010101" pitchFamily="2" charset="-122"/>
              </a:rPr>
              <a:t>)</a:t>
            </a:r>
            <a:endParaRPr lang="en-US" altLang="zh-CN" sz="2800" b="1">
              <a:solidFill>
                <a:srgbClr val="FF0000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  <a:p>
            <a:r>
              <a:rPr lang="en-US" altLang="zh-CN" sz="2800" b="1">
                <a:solidFill>
                  <a:srgbClr val="FF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5.</a:t>
            </a: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挽弓当挽强，用箭当用长。射人先射马，擒贼先擒王。</a:t>
            </a:r>
            <a:r>
              <a:rPr lang="en-US" altLang="zh-CN" sz="2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sym typeface="宋体" panose="02010600030101010101" pitchFamily="2" charset="-122"/>
              </a:rPr>
              <a:t>(</a:t>
            </a:r>
            <a:r>
              <a:rPr lang="zh-CN" altLang="en-US" sz="28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sym typeface="宋体" panose="02010600030101010101" pitchFamily="2" charset="-122"/>
              </a:rPr>
              <a:t>《前出塞九首》</a:t>
            </a:r>
            <a:r>
              <a:rPr lang="en-US" altLang="zh-CN" sz="2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sym typeface="宋体" panose="02010600030101010101" pitchFamily="2" charset="-122"/>
              </a:rPr>
              <a:t>)</a:t>
            </a:r>
            <a:endParaRPr lang="en-US" altLang="zh-CN" sz="2800" b="1">
              <a:solidFill>
                <a:srgbClr val="FF0000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  <a:p>
            <a:r>
              <a:rPr lang="en-US" altLang="zh-CN" sz="2800" b="1">
                <a:solidFill>
                  <a:srgbClr val="FF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6.</a:t>
            </a: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朱门酒肉臭，路有冻死骨。</a:t>
            </a:r>
            <a:endParaRPr lang="zh-CN" altLang="en-US" sz="2800" b="1" dirty="0">
              <a:solidFill>
                <a:srgbClr val="FF0000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  <a:p>
            <a:r>
              <a:rPr lang="en-US" altLang="zh-CN" sz="2800" b="1" dirty="0">
                <a:solidFill>
                  <a:srgbClr val="FF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		</a:t>
            </a:r>
            <a:r>
              <a:rPr lang="en-US" altLang="zh-CN" sz="2800" b="1">
                <a:solidFill>
                  <a:srgbClr val="FF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(</a:t>
            </a:r>
            <a:r>
              <a:rPr lang="zh-CN" altLang="en-US" sz="28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sym typeface="宋体" panose="02010600030101010101" pitchFamily="2" charset="-122"/>
              </a:rPr>
              <a:t>《自京赴奉先县咏怀五百字》</a:t>
            </a:r>
            <a:r>
              <a:rPr lang="en-US" altLang="zh-CN" sz="2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sym typeface="宋体" panose="02010600030101010101" pitchFamily="2" charset="-122"/>
              </a:rPr>
              <a:t>)</a:t>
            </a:r>
            <a:endParaRPr lang="en-US" altLang="zh-CN" sz="28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pic>
        <p:nvPicPr>
          <p:cNvPr id="38917" name="图片 3" descr="timg (6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4613" y="661988"/>
            <a:ext cx="1190625" cy="177958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9937" name="Picture 122" descr="图片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4150" y="159068"/>
            <a:ext cx="2033588" cy="61277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5" name="Group 3"/>
          <p:cNvGrpSpPr/>
          <p:nvPr/>
        </p:nvGrpSpPr>
        <p:grpSpPr>
          <a:xfrm>
            <a:off x="669925" y="1611313"/>
            <a:ext cx="6265863" cy="3816350"/>
            <a:chOff x="24" y="0"/>
            <a:chExt cx="3786" cy="2404"/>
          </a:xfrm>
        </p:grpSpPr>
        <p:sp>
          <p:nvSpPr>
            <p:cNvPr id="39939" name="AutoShape 4" descr="信纸"/>
            <p:cNvSpPr/>
            <p:nvPr/>
          </p:nvSpPr>
          <p:spPr>
            <a:xfrm>
              <a:off x="488" y="0"/>
              <a:ext cx="3322" cy="2404"/>
            </a:xfrm>
            <a:prstGeom prst="leftRightArrowCallout">
              <a:avLst>
                <a:gd name="adj1" fmla="val 25000"/>
                <a:gd name="adj2" fmla="val 25000"/>
                <a:gd name="adj3" fmla="val 16160"/>
                <a:gd name="adj4" fmla="val 50000"/>
              </a:avLst>
            </a:prstGeom>
            <a:blipFill rotWithShape="1">
              <a:blip r:embed="rId2">
                <a:alphaModFix amt="96001"/>
              </a:blip>
            </a:blipFill>
            <a:ln w="28575" cap="flat" cmpd="sng">
              <a:solidFill>
                <a:srgbClr val="FF66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39940" name="Text Box 9"/>
            <p:cNvSpPr txBox="1"/>
            <p:nvPr/>
          </p:nvSpPr>
          <p:spPr>
            <a:xfrm>
              <a:off x="24" y="0"/>
              <a:ext cx="387" cy="2304"/>
            </a:xfrm>
            <a:prstGeom prst="rect">
              <a:avLst/>
            </a:prstGeom>
            <a:noFill/>
            <a:ln w="9525">
              <a:noFill/>
            </a:ln>
          </p:spPr>
          <p:txBody>
            <a:bodyPr vert="eaVert">
              <a:spAutoFit/>
            </a:bodyPr>
            <a:p>
              <a:pPr algn="ctr"/>
              <a:r>
                <a:rPr lang="zh-CN" alt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ea typeface="华文彩云" panose="02010800040101010101" pitchFamily="2" charset="-122"/>
                </a:rPr>
                <a:t>写    作    特    色</a:t>
              </a:r>
              <a:endParaRPr lang="zh-CN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华文彩云" panose="02010800040101010101" pitchFamily="2" charset="-122"/>
              </a:endParaRPr>
            </a:p>
          </p:txBody>
        </p:sp>
      </p:grpSp>
      <p:sp>
        <p:nvSpPr>
          <p:cNvPr id="21" name="Text Box 8"/>
          <p:cNvSpPr txBox="1"/>
          <p:nvPr/>
        </p:nvSpPr>
        <p:spPr>
          <a:xfrm>
            <a:off x="2870200" y="1611313"/>
            <a:ext cx="2613025" cy="5175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t">
            <a:spAutoFit/>
          </a:bodyPr>
          <a:lstStyle>
            <a:lvl1pPr marL="0" lvl="0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lvl="2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lvl="3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lvl="4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 indent="0" fontAlgn="base"/>
            <a:r>
              <a:rPr lang="zh-CN" altLang="en-US" sz="2800" b="1" strike="noStrike" noProof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一字传神</a:t>
            </a:r>
            <a:endParaRPr lang="zh-CN" altLang="en-US" sz="2800" b="1" strike="noStrike" noProof="1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3" name="Text Box 8"/>
          <p:cNvSpPr txBox="1"/>
          <p:nvPr/>
        </p:nvSpPr>
        <p:spPr>
          <a:xfrm>
            <a:off x="2879725" y="3181350"/>
            <a:ext cx="2613025" cy="5175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t">
            <a:spAutoFit/>
          </a:bodyPr>
          <a:lstStyle>
            <a:lvl1pPr marL="0" lvl="0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lvl="2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lvl="3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lvl="4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 indent="0" fontAlgn="base"/>
            <a:r>
              <a:rPr lang="zh-CN" altLang="en-US" sz="2800" b="1" strike="noStrike" noProof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情景交融</a:t>
            </a:r>
            <a:endParaRPr lang="zh-CN" altLang="en-US" sz="2800" b="1" strike="noStrike" noProof="1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3" name="Text Box 8"/>
          <p:cNvSpPr txBox="1"/>
          <p:nvPr/>
        </p:nvSpPr>
        <p:spPr>
          <a:xfrm>
            <a:off x="2879725" y="4606925"/>
            <a:ext cx="2613025" cy="5175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t">
            <a:spAutoFit/>
          </a:bodyPr>
          <a:lstStyle>
            <a:lvl1pPr marL="0" lvl="0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lvl="2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lvl="3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lvl="4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 indent="0" fontAlgn="base"/>
            <a:r>
              <a:rPr lang="zh-CN" altLang="en-US" sz="2800" b="1" strike="noStrike" noProof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意境深沉</a:t>
            </a:r>
            <a:endParaRPr lang="zh-CN" altLang="en-US" sz="2800" b="1" strike="noStrike" noProof="1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078663" y="2398713"/>
            <a:ext cx="609600" cy="2365375"/>
          </a:xfrm>
          <a:prstGeom prst="rect">
            <a:avLst/>
          </a:prstGeom>
          <a:noFill/>
          <a:ln w="9525">
            <a:noFill/>
          </a:ln>
        </p:spPr>
        <p:txBody>
          <a:bodyPr vert="eaVert">
            <a:spAutoFit/>
          </a:bodyPr>
          <a:p>
            <a:r>
              <a:rPr lang="zh-CN" altLang="en-US" sz="2800" b="1">
                <a:solidFill>
                  <a:srgbClr val="C00000"/>
                </a:solidFill>
                <a:latin typeface="Arial" panose="020B0604020202020204" pitchFamily="34" charset="0"/>
              </a:rPr>
              <a:t>现实主义诗人</a:t>
            </a:r>
            <a:endParaRPr lang="zh-CN" altLang="en-US" sz="2800" b="1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ldLvl="0" animBg="1"/>
      <p:bldP spid="23" grpId="0" bldLvl="0" animBg="1"/>
      <p:bldP spid="3" grpId="0" bldLvl="0" animBg="1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5297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288" y="3175"/>
            <a:ext cx="9115425" cy="68516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1" name="标题 1"/>
          <p:cNvSpPr>
            <a:spLocks noGrp="1" noChangeArrowheads="1"/>
          </p:cNvSpPr>
          <p:nvPr>
            <p:ph type="title"/>
          </p:nvPr>
        </p:nvSpPr>
        <p:spPr>
          <a:xfrm>
            <a:off x="1372235" y="2432050"/>
            <a:ext cx="6271895" cy="1649730"/>
          </a:xfrm>
        </p:spPr>
        <p:txBody>
          <a:bodyPr vert="horz" wrap="square" lIns="68580" tIns="34290" rIns="68580" bIns="34290" numCol="1" anchor="ctr" anchorCtr="0" compatLnSpc="1">
            <a:normAutofit fontScale="90000"/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2" charset="-122"/>
                <a:cs typeface="Arial" panose="020B0604020202020204" pitchFamily="34" charset="0"/>
              </a:rPr>
              <a:t>柳州市第八中学录制</a:t>
            </a:r>
            <a:br>
              <a:rPr kumimoji="0" lang="zh-CN" altLang="en-US" sz="4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2" charset="-122"/>
                <a:cs typeface="Arial" panose="020B0604020202020204" pitchFamily="34" charset="0"/>
              </a:rPr>
            </a:br>
            <a:br>
              <a:rPr kumimoji="0" lang="zh-CN" altLang="en-US" sz="4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2" charset="-122"/>
                <a:cs typeface="Arial" panose="020B0604020202020204" pitchFamily="34" charset="0"/>
              </a:rPr>
            </a:br>
            <a:r>
              <a:rPr kumimoji="0" lang="en-US" altLang="zh-CN" sz="4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2" charset="-122"/>
                <a:cs typeface="Arial" panose="020B0604020202020204" pitchFamily="34" charset="0"/>
              </a:rPr>
              <a:t>2018</a:t>
            </a:r>
            <a:r>
              <a:rPr kumimoji="0" lang="zh-CN" altLang="en-US" sz="4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2" charset="-122"/>
                <a:cs typeface="Arial" panose="020B0604020202020204" pitchFamily="34" charset="0"/>
              </a:rPr>
              <a:t>年</a:t>
            </a:r>
            <a:r>
              <a:rPr kumimoji="0" lang="en-US" altLang="zh-CN" sz="4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2" charset="-122"/>
                <a:cs typeface="Arial" panose="020B0604020202020204" pitchFamily="34" charset="0"/>
              </a:rPr>
              <a:t>12</a:t>
            </a:r>
            <a:r>
              <a:rPr kumimoji="0" lang="zh-CN" altLang="en-US" sz="4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2" charset="-122"/>
                <a:cs typeface="Arial" panose="020B0604020202020204" pitchFamily="34" charset="0"/>
              </a:rPr>
              <a:t>月</a:t>
            </a:r>
            <a:r>
              <a:rPr kumimoji="0" lang="en-US" altLang="zh-CN" sz="4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2" charset="-122"/>
                <a:cs typeface="Arial" panose="020B0604020202020204" pitchFamily="34" charset="0"/>
              </a:rPr>
              <a:t>20</a:t>
            </a:r>
            <a:r>
              <a:rPr kumimoji="0" lang="zh-CN" altLang="en-US" sz="4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2" charset="-122"/>
                <a:cs typeface="Arial" panose="020B0604020202020204" pitchFamily="34" charset="0"/>
              </a:rPr>
              <a:t>日</a:t>
            </a:r>
            <a:endParaRPr kumimoji="0" lang="zh-CN" altLang="en-US" sz="44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0721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150" y="34925"/>
            <a:ext cx="9115425" cy="67389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22" name="文本框 3"/>
          <p:cNvSpPr txBox="1"/>
          <p:nvPr/>
        </p:nvSpPr>
        <p:spPr>
          <a:xfrm>
            <a:off x="298450" y="901700"/>
            <a:ext cx="6151563" cy="85248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zh-CN" sz="3300" b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教材版本：人教版八年级上册</a:t>
            </a:r>
            <a:endParaRPr lang="zh-CN" altLang="zh-CN" sz="3300" b="1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0723" name="文本框 4"/>
          <p:cNvSpPr txBox="1"/>
          <p:nvPr/>
        </p:nvSpPr>
        <p:spPr>
          <a:xfrm>
            <a:off x="1720850" y="2159000"/>
            <a:ext cx="5788025" cy="85248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zh-CN" sz="3300" b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录课单元：第六单元</a:t>
            </a:r>
            <a:endParaRPr lang="zh-CN" altLang="zh-CN" sz="3300" b="1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0724" name="文本框 5"/>
          <p:cNvSpPr txBox="1"/>
          <p:nvPr/>
        </p:nvSpPr>
        <p:spPr>
          <a:xfrm>
            <a:off x="2717800" y="3416300"/>
            <a:ext cx="4281488" cy="59880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zh-CN" sz="3300" b="1" dirty="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  <a:sym typeface="宋体" panose="02010600030101010101" pitchFamily="2" charset="-122"/>
              </a:rPr>
              <a:t>第</a:t>
            </a:r>
            <a:r>
              <a:rPr lang="en-US" altLang="zh-CN" sz="3300" b="1" dirty="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  <a:sym typeface="宋体" panose="02010600030101010101" pitchFamily="2" charset="-122"/>
              </a:rPr>
              <a:t>24</a:t>
            </a:r>
            <a:r>
              <a:rPr lang="zh-CN" altLang="zh-CN" sz="3300" b="1" dirty="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  <a:sym typeface="宋体" panose="02010600030101010101" pitchFamily="2" charset="-122"/>
              </a:rPr>
              <a:t>课：诗词五首</a:t>
            </a:r>
            <a:endParaRPr lang="zh-CN" altLang="zh-CN" sz="3300" b="1" dirty="0">
              <a:solidFill>
                <a:schemeClr val="tx1"/>
              </a:solidFill>
              <a:latin typeface="Arial" panose="020B0604020202020204" pitchFamily="34" charset="0"/>
              <a:ea typeface="黑体" panose="0201060906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0725" name="文本框 6"/>
          <p:cNvSpPr txBox="1"/>
          <p:nvPr/>
        </p:nvSpPr>
        <p:spPr>
          <a:xfrm>
            <a:off x="4381500" y="4826000"/>
            <a:ext cx="3571875" cy="85248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zh-CN" sz="3300" b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执教教师：邓洪文</a:t>
            </a:r>
            <a:endParaRPr lang="zh-CN" altLang="zh-CN" sz="3300" b="1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5601" name="图片 1" descr="春望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4500" y="863600"/>
            <a:ext cx="8166100" cy="56261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163195" y="259080"/>
            <a:ext cx="2042795" cy="4603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p>
            <a:endParaRPr lang="zh-CN" altLang="en-US"/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6625" name="Picture 10" descr="taoshu"/>
          <p:cNvPicPr>
            <a:picLocks noChangeAspect="1"/>
          </p:cNvPicPr>
          <p:nvPr/>
        </p:nvPicPr>
        <p:blipFill>
          <a:blip r:embed="rId1">
            <a:lum bright="-6000" contrast="11998"/>
          </a:blip>
          <a:stretch>
            <a:fillRect/>
          </a:stretch>
        </p:blipFill>
        <p:spPr>
          <a:xfrm>
            <a:off x="6681788" y="623888"/>
            <a:ext cx="2413000" cy="6032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626" name="Picture 16"/>
          <p:cNvPicPr>
            <a:picLocks noChangeAspect="1"/>
          </p:cNvPicPr>
          <p:nvPr/>
        </p:nvPicPr>
        <p:blipFill>
          <a:blip r:embed="rId2"/>
          <a:srcRect l="9038" t="2647" r="8005" b="20654"/>
          <a:stretch>
            <a:fillRect/>
          </a:stretch>
        </p:blipFill>
        <p:spPr>
          <a:xfrm>
            <a:off x="3881438" y="804863"/>
            <a:ext cx="2692400" cy="8080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627" name="Picture 17" descr="图片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478" y="276225"/>
            <a:ext cx="2036762" cy="6127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628" name="Text Box 3"/>
          <p:cNvSpPr/>
          <p:nvPr/>
        </p:nvSpPr>
        <p:spPr>
          <a:xfrm>
            <a:off x="3448050" y="1625600"/>
            <a:ext cx="4492625" cy="45767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FF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    </a:t>
            </a:r>
            <a:r>
              <a:rPr lang="zh-CN" altLang="en-US" sz="2800" b="1" dirty="0">
                <a:solidFill>
                  <a:schemeClr val="tx1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杜甫</a:t>
            </a: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（公元712年－770年），字子美，自号少陵野老，唐代伟大的现实主义诗人，与</a:t>
            </a:r>
            <a:r>
              <a:rPr lang="zh-CN" altLang="en-US" sz="28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sym typeface="宋体" panose="02010600030101010101" pitchFamily="2" charset="-122"/>
              </a:rPr>
              <a:t>李白合称“李杜”</a:t>
            </a: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。是唐代最伟大现实主义的诗人。后人尊称他为</a:t>
            </a:r>
            <a:r>
              <a:rPr lang="zh-CN" altLang="en-US" sz="28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sym typeface="Times New Roman" panose="02020603050405020304" pitchFamily="18" charset="0"/>
              </a:rPr>
              <a:t>“</a:t>
            </a:r>
            <a:r>
              <a:rPr lang="zh-CN" altLang="en-US" sz="28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sym typeface="宋体" panose="02010600030101010101" pitchFamily="2" charset="-122"/>
              </a:rPr>
              <a:t>诗圣</a:t>
            </a:r>
            <a:r>
              <a:rPr lang="zh-CN" altLang="en-US" sz="28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sym typeface="Times New Roman" panose="02020603050405020304" pitchFamily="18" charset="0"/>
              </a:rPr>
              <a:t>”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。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sym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    </a:t>
            </a:r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</a:rPr>
              <a:t>他生活在唐朝由盛转衰的年代。</a:t>
            </a: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他的诗多沉郁顿挫。反映了当时的现实，故被誉为</a:t>
            </a:r>
            <a:r>
              <a:rPr lang="zh-CN" altLang="en-US" sz="28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sym typeface="Times New Roman" panose="02020603050405020304" pitchFamily="18" charset="0"/>
              </a:rPr>
              <a:t>“</a:t>
            </a:r>
            <a:r>
              <a:rPr lang="zh-CN" altLang="en-US" sz="28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sym typeface="宋体" panose="02010600030101010101" pitchFamily="2" charset="-122"/>
              </a:rPr>
              <a:t>诗史</a:t>
            </a:r>
            <a:r>
              <a:rPr lang="zh-CN" altLang="en-US" sz="28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sym typeface="Times New Roman" panose="02020603050405020304" pitchFamily="18" charset="0"/>
              </a:rPr>
              <a:t>”</a:t>
            </a: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。</a:t>
            </a:r>
            <a:endParaRPr lang="zh-CN" altLang="en-US" sz="2800" b="1" dirty="0">
              <a:solidFill>
                <a:srgbClr val="FF0000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pic>
        <p:nvPicPr>
          <p:cNvPr id="26629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168" y="1612900"/>
            <a:ext cx="2398712" cy="348456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8674" name="文本框 6149"/>
          <p:cNvSpPr txBox="1"/>
          <p:nvPr/>
        </p:nvSpPr>
        <p:spPr>
          <a:xfrm>
            <a:off x="196850" y="1050925"/>
            <a:ext cx="8585200" cy="4567238"/>
          </a:xfrm>
          <a:prstGeom prst="rect">
            <a:avLst/>
          </a:prstGeom>
          <a:noFill/>
          <a:ln w="12700">
            <a:noFill/>
          </a:ln>
          <a:effectLst>
            <a:outerShdw dist="35921" dir="2699999" sy="50000" kx="2003315" algn="bl" rotWithShape="0">
              <a:srgbClr val="C0C0C0">
                <a:alpha val="79999"/>
              </a:srgbClr>
            </a:outerShdw>
          </a:effectLst>
        </p:spPr>
        <p:txBody>
          <a:bodyPr>
            <a:spAutoFit/>
          </a:bodyPr>
          <a:p>
            <a:pPr>
              <a:lnSpc>
                <a:spcPct val="15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</a:pPr>
            <a:r>
              <a:rPr lang="zh-CN" altLang="en-US" sz="2800" b="1" dirty="0">
                <a:solidFill>
                  <a:srgbClr val="0000FF"/>
                </a:solidFill>
                <a:latin typeface="Arial" panose="020B0604020202020204" pitchFamily="34" charset="0"/>
                <a:ea typeface="华文新魏" panose="02010800040101010101" pitchFamily="2" charset="-122"/>
                <a:sym typeface="Calibri" panose="020F0502020204030204" pitchFamily="34" charset="0"/>
              </a:rPr>
              <a:t>     </a:t>
            </a:r>
            <a:r>
              <a:rPr lang="zh-CN" altLang="en-US" b="1" dirty="0">
                <a:solidFill>
                  <a:schemeClr val="tx1"/>
                </a:solidFill>
                <a:latin typeface="宋体" panose="02010600030101010101" pitchFamily="2" charset="-122"/>
                <a:sym typeface="Calibri" panose="020F0502020204030204" pitchFamily="34" charset="0"/>
              </a:rPr>
              <a:t>公元</a:t>
            </a:r>
            <a:r>
              <a:rPr lang="en-US" altLang="zh-CN" b="1">
                <a:solidFill>
                  <a:schemeClr val="tx1"/>
                </a:solidFill>
                <a:latin typeface="宋体" panose="02010600030101010101" pitchFamily="2" charset="-122"/>
                <a:sym typeface="Calibri" panose="020F0502020204030204" pitchFamily="34" charset="0"/>
              </a:rPr>
              <a:t>755</a:t>
            </a:r>
            <a:r>
              <a:rPr lang="zh-CN" altLang="en-US" b="1" dirty="0">
                <a:solidFill>
                  <a:schemeClr val="tx1"/>
                </a:solidFill>
                <a:latin typeface="宋体" panose="02010600030101010101" pitchFamily="2" charset="-122"/>
                <a:sym typeface="Calibri" panose="020F0502020204030204" pitchFamily="34" charset="0"/>
              </a:rPr>
              <a:t>年安史之乱爆发。</a:t>
            </a:r>
            <a:r>
              <a:rPr lang="en-US" altLang="zh-CN" b="1">
                <a:solidFill>
                  <a:srgbClr val="0000FF"/>
                </a:solidFill>
                <a:latin typeface="宋体" panose="02010600030101010101" pitchFamily="2" charset="-122"/>
                <a:sym typeface="Calibri" panose="020F0502020204030204" pitchFamily="34" charset="0"/>
              </a:rPr>
              <a:t>756</a:t>
            </a:r>
            <a:r>
              <a:rPr lang="zh-CN" altLang="en-US" b="1" dirty="0">
                <a:solidFill>
                  <a:srgbClr val="0000FF"/>
                </a:solidFill>
                <a:latin typeface="宋体" panose="02010600030101010101" pitchFamily="2" charset="-122"/>
                <a:sym typeface="Calibri" panose="020F0502020204030204" pitchFamily="34" charset="0"/>
              </a:rPr>
              <a:t>年诗人杜甫得知唐肃宗在灵武即位的消息后，不顾安危投奔唐肃宗而来，想要再有一番作为，结果在投奔灵武途中，被安史叛军掳至长安，过了半年多囚徒一样的生活。这时的首都长安已被抢掠一空，满目荒凉，而家人久别，存亡未卜。第二年（</a:t>
            </a:r>
            <a:r>
              <a:rPr lang="en-US" altLang="zh-CN" b="1">
                <a:solidFill>
                  <a:srgbClr val="0000FF"/>
                </a:solidFill>
                <a:latin typeface="宋体" panose="02010600030101010101" pitchFamily="2" charset="-122"/>
                <a:sym typeface="Calibri" panose="020F0502020204030204" pitchFamily="34" charset="0"/>
              </a:rPr>
              <a:t>757</a:t>
            </a:r>
            <a:r>
              <a:rPr lang="zh-CN" altLang="en-US" b="1" dirty="0">
                <a:solidFill>
                  <a:srgbClr val="0000FF"/>
                </a:solidFill>
                <a:latin typeface="宋体" panose="02010600030101010101" pitchFamily="2" charset="-122"/>
                <a:sym typeface="Calibri" panose="020F0502020204030204" pitchFamily="34" charset="0"/>
              </a:rPr>
              <a:t>年）暮春，春回大地，鸟语花香，草木茂盛，生机勃勃，但这只能增加诗人的痛苦和伤感。诗人触景生情，感慨万千，写下了这首感时恨别、忧国思亲的五言律诗</a:t>
            </a:r>
            <a:r>
              <a:rPr lang="en-US" altLang="zh-CN" b="1">
                <a:solidFill>
                  <a:srgbClr val="0000FF"/>
                </a:solidFill>
                <a:latin typeface="宋体" panose="02010600030101010101" pitchFamily="2" charset="-122"/>
                <a:sym typeface="Calibri" panose="020F0502020204030204" pitchFamily="34" charset="0"/>
              </a:rPr>
              <a:t>--《</a:t>
            </a:r>
            <a:r>
              <a:rPr lang="zh-CN" altLang="en-US" b="1" dirty="0">
                <a:solidFill>
                  <a:srgbClr val="0000FF"/>
                </a:solidFill>
                <a:latin typeface="宋体" panose="02010600030101010101" pitchFamily="2" charset="-122"/>
                <a:sym typeface="Calibri" panose="020F0502020204030204" pitchFamily="34" charset="0"/>
              </a:rPr>
              <a:t>春望</a:t>
            </a:r>
            <a:r>
              <a:rPr lang="en-US" altLang="zh-CN" b="1">
                <a:solidFill>
                  <a:srgbClr val="0000FF"/>
                </a:solidFill>
                <a:latin typeface="宋体" panose="02010600030101010101" pitchFamily="2" charset="-122"/>
                <a:sym typeface="Calibri" panose="020F0502020204030204" pitchFamily="34" charset="0"/>
              </a:rPr>
              <a:t>》</a:t>
            </a:r>
            <a:r>
              <a:rPr lang="zh-CN" altLang="en-US" b="1" dirty="0">
                <a:solidFill>
                  <a:srgbClr val="0000FF"/>
                </a:solidFill>
                <a:latin typeface="宋体" panose="02010600030101010101" pitchFamily="2" charset="-122"/>
                <a:sym typeface="Calibri" panose="020F0502020204030204" pitchFamily="34" charset="0"/>
              </a:rPr>
              <a:t>。</a:t>
            </a:r>
            <a:endParaRPr lang="zh-CN" altLang="en-US" b="1" dirty="0">
              <a:solidFill>
                <a:srgbClr val="0000FF"/>
              </a:solidFill>
              <a:latin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97069" y="219684"/>
            <a:ext cx="1877947" cy="460375"/>
          </a:xfrm>
          <a:prstGeom prst="rect">
            <a:avLst/>
          </a:prstGeom>
          <a:effectLst>
            <a:innerShdw blurRad="63500" dist="50800" dir="13500000">
              <a:srgbClr val="CC3300">
                <a:alpha val="50000"/>
              </a:srgb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fontAlgn="base"/>
            <a:r>
              <a:rPr lang="en-US" altLang="zh-CN" b="1" strike="noStrike" noProof="1">
                <a:solidFill>
                  <a:srgbClr val="C00000"/>
                </a:solidFill>
              </a:rPr>
              <a:t> </a:t>
            </a:r>
            <a:r>
              <a:rPr lang="zh-CN" altLang="en-US" b="1" strike="noStrike" noProof="1">
                <a:solidFill>
                  <a:srgbClr val="C00000"/>
                </a:solidFill>
              </a:rPr>
              <a:t>写作背景</a:t>
            </a:r>
            <a:endParaRPr lang="zh-CN" altLang="en-US" sz="3600" b="1" strike="noStrike" noProof="1">
              <a:solidFill>
                <a:srgbClr val="C00000"/>
              </a:solidFill>
            </a:endParaRPr>
          </a:p>
        </p:txBody>
      </p:sp>
      <p:pic>
        <p:nvPicPr>
          <p:cNvPr id="28676" name="Picture 10" descr="taoshu"/>
          <p:cNvPicPr>
            <a:picLocks noChangeAspect="1"/>
          </p:cNvPicPr>
          <p:nvPr/>
        </p:nvPicPr>
        <p:blipFill>
          <a:blip r:embed="rId1">
            <a:lum bright="-6000" contrast="11998"/>
          </a:blip>
          <a:stretch>
            <a:fillRect/>
          </a:stretch>
        </p:blipFill>
        <p:spPr>
          <a:xfrm>
            <a:off x="6661150" y="641350"/>
            <a:ext cx="2413000" cy="6032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313" name="Rectangle 2"/>
          <p:cNvSpPr/>
          <p:nvPr>
            <p:ph type="subTitle"/>
          </p:nvPr>
        </p:nvSpPr>
        <p:spPr>
          <a:xfrm>
            <a:off x="846138" y="2116138"/>
            <a:ext cx="7688263" cy="2914650"/>
          </a:xfrm>
        </p:spPr>
        <p:txBody>
          <a:bodyPr anchor="t">
            <a:spAutoFit/>
          </a:bodyPr>
          <a:lstStyle>
            <a:lvl1pPr marL="0" lvl="0" indent="0" algn="r">
              <a:buNone/>
              <a:defRPr/>
            </a:lvl1pPr>
            <a:lvl2pPr marL="457200" lvl="1" indent="0" algn="ctr">
              <a:buNone/>
              <a:defRPr/>
            </a:lvl2pPr>
            <a:lvl3pPr marL="914400" lvl="2" indent="0" algn="ctr">
              <a:buNone/>
              <a:defRPr/>
            </a:lvl3pPr>
            <a:lvl4pPr marL="1371600" lvl="3" indent="0" algn="ctr">
              <a:buNone/>
              <a:defRPr/>
            </a:lvl4pPr>
            <a:lvl5pPr marL="1828800" lvl="4" indent="0" algn="ctr">
              <a:buNone/>
              <a:defRPr/>
            </a:lvl5pPr>
          </a:lstStyle>
          <a:p>
            <a:pPr lvl="0" algn="l">
              <a:lnSpc>
                <a:spcPct val="150000"/>
              </a:lnSpc>
              <a:buNone/>
            </a:pPr>
            <a:r>
              <a:rPr lang="zh-CN" altLang="en-US" sz="2800" b="1" dirty="0">
                <a:solidFill>
                  <a:srgbClr val="0F41FF"/>
                </a:solidFill>
                <a:sym typeface="宋体" panose="02010600030101010101" pitchFamily="2" charset="-122"/>
              </a:rPr>
              <a:t>感时花</a:t>
            </a:r>
            <a:r>
              <a:rPr lang="zh-CN" altLang="en-US" sz="2800" b="1" dirty="0">
                <a:solidFill>
                  <a:srgbClr val="FF0000"/>
                </a:solidFill>
                <a:sym typeface="宋体" panose="02010600030101010101" pitchFamily="2" charset="-122"/>
              </a:rPr>
              <a:t>溅</a:t>
            </a:r>
            <a:r>
              <a:rPr lang="zh-CN" altLang="en-US" sz="2800" b="1" dirty="0">
                <a:solidFill>
                  <a:srgbClr val="0F41FF"/>
                </a:solidFill>
                <a:sym typeface="宋体" panose="02010600030101010101" pitchFamily="2" charset="-122"/>
              </a:rPr>
              <a:t>泪</a:t>
            </a:r>
            <a:r>
              <a:rPr lang="zh-CN" altLang="en-US" sz="2800" b="1" dirty="0">
                <a:latin typeface="宋体" panose="02010600030101010101" pitchFamily="2" charset="-122"/>
                <a:sym typeface="宋体" panose="02010600030101010101" pitchFamily="2" charset="-122"/>
              </a:rPr>
              <a:t>（     ）</a:t>
            </a:r>
            <a:endParaRPr lang="zh-CN" altLang="en-US" sz="2800" b="1" dirty="0">
              <a:solidFill>
                <a:srgbClr val="0F41FF"/>
              </a:solidFill>
              <a:sym typeface="宋体" panose="02010600030101010101" pitchFamily="2" charset="-122"/>
            </a:endParaRPr>
          </a:p>
          <a:p>
            <a:pPr lvl="0" algn="l">
              <a:lnSpc>
                <a:spcPct val="150000"/>
              </a:lnSpc>
              <a:buNone/>
            </a:pPr>
            <a:r>
              <a:rPr lang="zh-CN" altLang="en-US" sz="2800" b="1" dirty="0">
                <a:solidFill>
                  <a:srgbClr val="0F41FF"/>
                </a:solidFill>
                <a:sym typeface="宋体" panose="02010600030101010101" pitchFamily="2" charset="-122"/>
              </a:rPr>
              <a:t>家书</a:t>
            </a:r>
            <a:r>
              <a:rPr lang="zh-CN" altLang="en-US" sz="2800" b="1" dirty="0">
                <a:solidFill>
                  <a:srgbClr val="FF0000"/>
                </a:solidFill>
                <a:sym typeface="宋体" panose="02010600030101010101" pitchFamily="2" charset="-122"/>
              </a:rPr>
              <a:t>抵</a:t>
            </a:r>
            <a:r>
              <a:rPr lang="zh-CN" altLang="en-US" sz="2800" b="1" dirty="0">
                <a:solidFill>
                  <a:srgbClr val="0F41FF"/>
                </a:solidFill>
                <a:sym typeface="宋体" panose="02010600030101010101" pitchFamily="2" charset="-122"/>
              </a:rPr>
              <a:t>万金</a:t>
            </a:r>
            <a:r>
              <a:rPr lang="zh-CN" altLang="en-US" sz="2800" b="1" dirty="0">
                <a:latin typeface="宋体" panose="02010600030101010101" pitchFamily="2" charset="-122"/>
              </a:rPr>
              <a:t>（     ） </a:t>
            </a:r>
            <a:endParaRPr lang="zh-CN" altLang="en-US" sz="2800" b="1" dirty="0">
              <a:latin typeface="宋体" panose="02010600030101010101" pitchFamily="2" charset="-122"/>
            </a:endParaRPr>
          </a:p>
          <a:p>
            <a:pPr lvl="0" algn="l">
              <a:lnSpc>
                <a:spcPct val="150000"/>
              </a:lnSpc>
              <a:buNone/>
            </a:pPr>
            <a:r>
              <a:rPr lang="zh-CN" altLang="en-US" sz="2800" b="1" dirty="0">
                <a:latin typeface="宋体" panose="02010600030101010101" pitchFamily="2" charset="-122"/>
              </a:rPr>
              <a:t>白头</a:t>
            </a:r>
            <a:r>
              <a:rPr lang="zh-CN" altLang="en-US" sz="2800" b="1" dirty="0">
                <a:solidFill>
                  <a:srgbClr val="FF0000"/>
                </a:solidFill>
                <a:sym typeface="宋体" panose="02010600030101010101" pitchFamily="2" charset="-122"/>
              </a:rPr>
              <a:t>搔</a:t>
            </a:r>
            <a:r>
              <a:rPr lang="zh-CN" altLang="en-US" sz="2800" b="1" dirty="0">
                <a:solidFill>
                  <a:srgbClr val="0F41FF"/>
                </a:solidFill>
                <a:sym typeface="宋体" panose="02010600030101010101" pitchFamily="2" charset="-122"/>
              </a:rPr>
              <a:t>更短</a:t>
            </a:r>
            <a:r>
              <a:rPr lang="zh-CN" altLang="en-US" sz="2800" b="1" dirty="0">
                <a:latin typeface="宋体" panose="02010600030101010101" pitchFamily="2" charset="-122"/>
              </a:rPr>
              <a:t>（     ）   </a:t>
            </a:r>
            <a:endParaRPr lang="zh-CN" altLang="en-US" sz="2800" b="1" dirty="0">
              <a:latin typeface="宋体" panose="02010600030101010101" pitchFamily="2" charset="-122"/>
            </a:endParaRPr>
          </a:p>
          <a:p>
            <a:pPr lvl="0" algn="l">
              <a:lnSpc>
                <a:spcPct val="150000"/>
              </a:lnSpc>
              <a:buNone/>
            </a:pPr>
            <a:r>
              <a:rPr lang="zh-CN" altLang="en-US" sz="2800" b="1" dirty="0">
                <a:solidFill>
                  <a:srgbClr val="FF0000"/>
                </a:solidFill>
                <a:sym typeface="宋体" panose="02010600030101010101" pitchFamily="2" charset="-122"/>
              </a:rPr>
              <a:t>浑</a:t>
            </a:r>
            <a:r>
              <a:rPr lang="zh-CN" altLang="en-US" sz="2800" b="1" dirty="0">
                <a:solidFill>
                  <a:srgbClr val="0F41FF"/>
                </a:solidFill>
                <a:sym typeface="宋体" panose="02010600030101010101" pitchFamily="2" charset="-122"/>
              </a:rPr>
              <a:t>欲不胜</a:t>
            </a:r>
            <a:r>
              <a:rPr lang="zh-CN" altLang="en-US" sz="2800" b="1" dirty="0">
                <a:solidFill>
                  <a:srgbClr val="FF0000"/>
                </a:solidFill>
                <a:sym typeface="宋体" panose="02010600030101010101" pitchFamily="2" charset="-122"/>
              </a:rPr>
              <a:t>簪</a:t>
            </a:r>
            <a:r>
              <a:rPr lang="zh-CN" altLang="en-US" sz="2800" b="1" dirty="0">
                <a:latin typeface="宋体" panose="02010600030101010101" pitchFamily="2" charset="-122"/>
              </a:rPr>
              <a:t>（     ）  </a:t>
            </a:r>
            <a:r>
              <a:rPr lang="zh-CN" altLang="en-US" sz="2800" b="1" dirty="0">
                <a:latin typeface="宋体" panose="02010600030101010101" pitchFamily="2" charset="-122"/>
                <a:sym typeface="宋体" panose="02010600030101010101" pitchFamily="2" charset="-122"/>
              </a:rPr>
              <a:t>（    ） </a:t>
            </a:r>
            <a:r>
              <a:rPr lang="zh-CN" altLang="en-US" sz="2800" b="1" dirty="0">
                <a:latin typeface="宋体" panose="02010600030101010101" pitchFamily="2" charset="-122"/>
              </a:rPr>
              <a:t>  </a:t>
            </a:r>
            <a:endParaRPr lang="zh-CN" altLang="en-US" sz="2800" b="1" dirty="0">
              <a:latin typeface="宋体" panose="02010600030101010101" pitchFamily="2" charset="-122"/>
            </a:endParaRPr>
          </a:p>
        </p:txBody>
      </p:sp>
      <p:sp>
        <p:nvSpPr>
          <p:cNvPr id="12293" name="Text Box 5"/>
          <p:cNvSpPr txBox="1"/>
          <p:nvPr/>
        </p:nvSpPr>
        <p:spPr>
          <a:xfrm>
            <a:off x="3121025" y="3014663"/>
            <a:ext cx="1003300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en-US" sz="2800" b="1">
                <a:solidFill>
                  <a:srgbClr val="FF0000"/>
                </a:solidFill>
                <a:latin typeface="宋体" panose="02010600030101010101" pitchFamily="2" charset="-122"/>
              </a:rPr>
              <a:t>d</a:t>
            </a: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</a:rPr>
              <a:t>ǐ</a:t>
            </a:r>
            <a:endParaRPr lang="zh-CN" altLang="en-US" sz="2800" b="1" dirty="0">
              <a:solidFill>
                <a:srgbClr val="FF0000"/>
              </a:solidFill>
              <a:latin typeface="宋体" panose="02010600030101010101" pitchFamily="2" charset="-122"/>
            </a:endParaRPr>
          </a:p>
        </p:txBody>
      </p:sp>
      <p:sp>
        <p:nvSpPr>
          <p:cNvPr id="12297" name="Text Box 9"/>
          <p:cNvSpPr txBox="1"/>
          <p:nvPr/>
        </p:nvSpPr>
        <p:spPr>
          <a:xfrm>
            <a:off x="2990850" y="2295525"/>
            <a:ext cx="1371600" cy="5175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2800" b="1" err="1">
                <a:solidFill>
                  <a:srgbClr val="FF0000"/>
                </a:solidFill>
                <a:latin typeface="宋体" panose="02010600030101010101" pitchFamily="2" charset="-122"/>
              </a:rPr>
              <a:t>ji</a:t>
            </a: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</a:rPr>
              <a:t>àn</a:t>
            </a:r>
            <a:endParaRPr lang="zh-CN" altLang="zh-CN" sz="2800" b="1" dirty="0">
              <a:solidFill>
                <a:srgbClr val="FF0000"/>
              </a:solidFill>
              <a:latin typeface="宋体" panose="02010600030101010101" pitchFamily="2" charset="-122"/>
            </a:endParaRPr>
          </a:p>
        </p:txBody>
      </p:sp>
      <p:sp>
        <p:nvSpPr>
          <p:cNvPr id="6161" name="Text Box 5"/>
          <p:cNvSpPr txBox="1">
            <a:spLocks noChangeArrowheads="1"/>
          </p:cNvSpPr>
          <p:nvPr/>
        </p:nvSpPr>
        <p:spPr bwMode="auto">
          <a:xfrm>
            <a:off x="846138" y="1506538"/>
            <a:ext cx="2705100" cy="519113"/>
          </a:xfrm>
          <a:prstGeom prst="rect">
            <a:avLst/>
          </a:prstGeom>
          <a:noFill/>
          <a:ln w="9525">
            <a:noFill/>
            <a:miter lim="800000"/>
          </a:ln>
          <a:effectLst>
            <a:outerShdw dist="35921" dir="2700000" sy="50000" kx="2115830" algn="bl" rotWithShape="0">
              <a:srgbClr val="C0C0C0"/>
            </a:outerShdw>
          </a:effectLst>
        </p:spPr>
        <p:txBody>
          <a:bodyPr>
            <a:spAutoFit/>
          </a:bodyPr>
          <a:lstStyle/>
          <a:p>
            <a:pPr marR="0" defTabSz="914400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kumimoji="0" lang="zh-CN" altLang="en-US" sz="2800" b="1" kern="1200" cap="none" spc="0" normalizeH="0" baseline="0" noProof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一、读一读</a:t>
            </a:r>
            <a:endParaRPr kumimoji="0" lang="zh-CN" altLang="en-US" sz="2800" b="1" kern="1200" cap="none" spc="0" normalizeH="0" baseline="0" noProof="0">
              <a:solidFill>
                <a:srgbClr val="0000FF"/>
              </a:solidFill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29701" name="Picture 21" descr="图片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7335" y="157163"/>
            <a:ext cx="2033588" cy="6127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Text Box 4"/>
          <p:cNvSpPr txBox="1"/>
          <p:nvPr/>
        </p:nvSpPr>
        <p:spPr>
          <a:xfrm>
            <a:off x="2981325" y="3735388"/>
            <a:ext cx="1143000" cy="5175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</a:rPr>
              <a:t> </a:t>
            </a:r>
            <a:r>
              <a:rPr lang="en-US" altLang="zh-CN" sz="2800" b="1">
                <a:solidFill>
                  <a:srgbClr val="FF0000"/>
                </a:solidFill>
                <a:latin typeface="宋体" panose="02010600030101010101" pitchFamily="2" charset="-122"/>
              </a:rPr>
              <a:t>s</a:t>
            </a: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</a:rPr>
              <a:t>āo</a:t>
            </a:r>
            <a:endParaRPr lang="zh-CN" altLang="en-US" sz="2800" b="1" dirty="0">
              <a:solidFill>
                <a:srgbClr val="FF0000"/>
              </a:solidFill>
              <a:latin typeface="宋体" panose="02010600030101010101" pitchFamily="2" charset="-122"/>
            </a:endParaRPr>
          </a:p>
        </p:txBody>
      </p:sp>
      <p:sp>
        <p:nvSpPr>
          <p:cNvPr id="2" name="Text Box 4"/>
          <p:cNvSpPr txBox="1"/>
          <p:nvPr/>
        </p:nvSpPr>
        <p:spPr>
          <a:xfrm>
            <a:off x="4995863" y="4454525"/>
            <a:ext cx="1143000" cy="5175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2800" b="1">
                <a:solidFill>
                  <a:srgbClr val="FF0000"/>
                </a:solidFill>
                <a:latin typeface="宋体" panose="02010600030101010101" pitchFamily="2" charset="-122"/>
              </a:rPr>
              <a:t>z</a:t>
            </a: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</a:rPr>
              <a:t>ān</a:t>
            </a:r>
            <a:endParaRPr lang="en-US" altLang="en-US" sz="2800" b="1">
              <a:solidFill>
                <a:srgbClr val="FF0000"/>
              </a:solidFill>
              <a:latin typeface="宋体" panose="02010600030101010101" pitchFamily="2" charset="-122"/>
            </a:endParaRPr>
          </a:p>
        </p:txBody>
      </p:sp>
      <p:pic>
        <p:nvPicPr>
          <p:cNvPr id="29704" name="Picture 10" descr="taoshu"/>
          <p:cNvPicPr>
            <a:picLocks noChangeAspect="1"/>
          </p:cNvPicPr>
          <p:nvPr/>
        </p:nvPicPr>
        <p:blipFill>
          <a:blip r:embed="rId2">
            <a:lum bright="-6000" contrast="11998"/>
          </a:blip>
          <a:stretch>
            <a:fillRect/>
          </a:stretch>
        </p:blipFill>
        <p:spPr>
          <a:xfrm>
            <a:off x="6291263" y="769938"/>
            <a:ext cx="2413000" cy="6032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64" name="Text Box 33"/>
          <p:cNvSpPr/>
          <p:nvPr/>
        </p:nvSpPr>
        <p:spPr>
          <a:xfrm>
            <a:off x="3105150" y="4418013"/>
            <a:ext cx="1066800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200" b="1" err="1">
                <a:solidFill>
                  <a:srgbClr val="FF0000"/>
                </a:solidFill>
                <a:latin typeface="宋体" panose="02010600030101010101" pitchFamily="2" charset="-122"/>
              </a:rPr>
              <a:t>hún</a:t>
            </a:r>
            <a:endParaRPr lang="en-US" altLang="zh-CN" sz="3200" b="1">
              <a:solidFill>
                <a:srgbClr val="FF0000"/>
              </a:solidFill>
              <a:latin typeface="宋体" panose="02010600030101010101" pitchFamily="2" charset="-122"/>
            </a:endParaRPr>
          </a:p>
        </p:txBody>
      </p:sp>
      <p:pic>
        <p:nvPicPr>
          <p:cNvPr id="29706" name="Picture 2" descr="6_110558405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1961" b="819"/>
          <a:stretch>
            <a:fillRect/>
          </a:stretch>
        </p:blipFill>
        <p:spPr>
          <a:xfrm>
            <a:off x="7913688" y="2517775"/>
            <a:ext cx="790575" cy="35591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3" grpId="0"/>
      <p:bldP spid="12297" grpId="0"/>
      <p:bldP spid="4" grpId="0"/>
      <p:bldP spid="2" grpId="0"/>
      <p:bldP spid="6164" grpId="0" bldLvl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337" name="Rectangle 2"/>
          <p:cNvSpPr/>
          <p:nvPr/>
        </p:nvSpPr>
        <p:spPr>
          <a:xfrm>
            <a:off x="522288" y="1509713"/>
            <a:ext cx="7742238" cy="521176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lvl="0" indent="0" fontAlgn="base">
              <a:lnSpc>
                <a:spcPct val="150000"/>
              </a:lnSpc>
            </a:pPr>
            <a:r>
              <a:rPr lang="zh-CN" altLang="zh-CN" sz="2800" b="1" strike="noStrike" noProof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  <a:t>国    破:</a:t>
            </a:r>
            <a:endParaRPr lang="zh-CN" altLang="zh-CN" sz="2800" b="1" strike="noStrike" noProof="1" dirty="0">
              <a:solidFill>
                <a:srgbClr val="0000FF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lvl="0" indent="0" fontAlgn="base">
              <a:lnSpc>
                <a:spcPct val="150000"/>
              </a:lnSpc>
            </a:pPr>
            <a:r>
              <a:rPr lang="zh-CN" altLang="en-US" sz="2800" b="1" strike="noStrike" noProof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  <a:t>感    伤：　　　　　　　　　</a:t>
            </a:r>
            <a:endParaRPr lang="zh-CN" altLang="en-US" sz="2800" b="1" strike="noStrike" noProof="1" dirty="0">
              <a:solidFill>
                <a:srgbClr val="0000FF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lvl="0" indent="0" fontAlgn="base">
              <a:lnSpc>
                <a:spcPct val="150000"/>
              </a:lnSpc>
            </a:pPr>
            <a:r>
              <a:rPr lang="zh-CN" altLang="en-US" sz="2800" b="1" strike="noStrike" noProof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  <a:t>烽    火：</a:t>
            </a:r>
            <a:endParaRPr lang="zh-CN" altLang="en-US" sz="2800" b="1" strike="noStrike" noProof="1" dirty="0">
              <a:solidFill>
                <a:srgbClr val="0000FF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lvl="0" indent="0" fontAlgn="base">
              <a:lnSpc>
                <a:spcPct val="150000"/>
              </a:lnSpc>
            </a:pPr>
            <a:endParaRPr lang="zh-CN" altLang="en-US" sz="2800" b="1" strike="noStrike" noProof="1" dirty="0">
              <a:solidFill>
                <a:srgbClr val="0000FF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lvl="0" indent="0" fontAlgn="base">
              <a:lnSpc>
                <a:spcPct val="150000"/>
              </a:lnSpc>
            </a:pPr>
            <a:r>
              <a:rPr lang="zh-CN" altLang="en-US" sz="2800" b="1" strike="noStrike" noProof="1" dirty="0">
                <a:solidFill>
                  <a:srgbClr val="0F41FF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  <a:sym typeface="+mn-ea"/>
              </a:rPr>
              <a:t>不 胜 </a:t>
            </a:r>
            <a:r>
              <a:rPr lang="zh-CN" altLang="en-US" sz="2800" b="1" strike="noStrike" noProof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ea"/>
                <a:sym typeface="+mn-ea"/>
              </a:rPr>
              <a:t>簪</a:t>
            </a:r>
            <a:r>
              <a:rPr lang="zh-CN" altLang="en-US" sz="2800" b="1" strike="noStrike" noProof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  <a:t>：</a:t>
            </a:r>
            <a:endParaRPr lang="zh-CN" altLang="en-US" sz="2800" b="1" strike="noStrike" noProof="1" dirty="0">
              <a:solidFill>
                <a:srgbClr val="0000FF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lvl="0" indent="0" fontAlgn="base">
              <a:lnSpc>
                <a:spcPct val="150000"/>
              </a:lnSpc>
            </a:pPr>
            <a:endParaRPr lang="zh-CN" altLang="en-US" sz="2800" b="1" strike="noStrike" noProof="1" dirty="0">
              <a:solidFill>
                <a:srgbClr val="0000FF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lvl="0" indent="0" fontAlgn="base">
              <a:lnSpc>
                <a:spcPct val="150000"/>
              </a:lnSpc>
            </a:pPr>
            <a:endParaRPr lang="zh-CN" altLang="en-US" sz="2800" b="1" strike="noStrike" noProof="1" dirty="0">
              <a:solidFill>
                <a:srgbClr val="0000FF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lvl="0" indent="0" fontAlgn="base">
              <a:lnSpc>
                <a:spcPct val="150000"/>
              </a:lnSpc>
            </a:pPr>
            <a:r>
              <a:rPr lang="zh-CN" altLang="en-US" sz="2800" b="1" strike="noStrike" noProof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  <a:t>　　　　　　　　　　　　　　　　　　　　　　　　　　　　　　　　</a:t>
            </a:r>
            <a:endParaRPr lang="zh-CN" altLang="en-US" sz="2800" strike="noStrike" noProof="1" dirty="0">
              <a:solidFill>
                <a:srgbClr val="0000FF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3315" name="Text Box 3"/>
          <p:cNvSpPr txBox="1"/>
          <p:nvPr/>
        </p:nvSpPr>
        <p:spPr>
          <a:xfrm>
            <a:off x="2155825" y="1509713"/>
            <a:ext cx="4103688" cy="7318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</a:rPr>
              <a:t>国都（长安）陷落。</a:t>
            </a:r>
            <a:endParaRPr lang="zh-CN" altLang="en-US" sz="2800" b="1" dirty="0">
              <a:solidFill>
                <a:srgbClr val="FF0000"/>
              </a:solidFill>
              <a:latin typeface="宋体" panose="02010600030101010101" pitchFamily="2" charset="-122"/>
            </a:endParaRPr>
          </a:p>
        </p:txBody>
      </p:sp>
      <p:sp>
        <p:nvSpPr>
          <p:cNvPr id="13316" name="Text Box 4"/>
          <p:cNvSpPr txBox="1"/>
          <p:nvPr/>
        </p:nvSpPr>
        <p:spPr>
          <a:xfrm>
            <a:off x="2155825" y="2155825"/>
            <a:ext cx="4476750" cy="7318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</a:rPr>
              <a:t>为国家的时局而感伤。</a:t>
            </a:r>
            <a:endParaRPr lang="zh-CN" altLang="en-US" sz="2800" b="1" dirty="0">
              <a:solidFill>
                <a:srgbClr val="FF0000"/>
              </a:solidFill>
              <a:latin typeface="宋体" panose="02010600030101010101" pitchFamily="2" charset="-122"/>
            </a:endParaRPr>
          </a:p>
        </p:txBody>
      </p:sp>
      <p:sp>
        <p:nvSpPr>
          <p:cNvPr id="30724" name="Text Box 6"/>
          <p:cNvSpPr txBox="1"/>
          <p:nvPr/>
        </p:nvSpPr>
        <p:spPr>
          <a:xfrm>
            <a:off x="522288" y="765175"/>
            <a:ext cx="2287587" cy="7334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rgbClr val="0000FF"/>
                </a:solidFill>
                <a:latin typeface="宋体" panose="02010600030101010101" pitchFamily="2" charset="-122"/>
              </a:rPr>
              <a:t>二、记一记</a:t>
            </a:r>
            <a:endParaRPr lang="zh-CN" altLang="en-US" sz="2800" b="1" dirty="0">
              <a:solidFill>
                <a:srgbClr val="0000FF"/>
              </a:solidFill>
              <a:latin typeface="宋体" panose="02010600030101010101" pitchFamily="2" charset="-122"/>
            </a:endParaRPr>
          </a:p>
        </p:txBody>
      </p:sp>
      <p:pic>
        <p:nvPicPr>
          <p:cNvPr id="30725" name="Picture 2" descr="6_110558405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1961" b="819"/>
          <a:stretch>
            <a:fillRect/>
          </a:stretch>
        </p:blipFill>
        <p:spPr>
          <a:xfrm>
            <a:off x="7913688" y="3754438"/>
            <a:ext cx="790575" cy="2895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ext Box 4"/>
          <p:cNvSpPr txBox="1"/>
          <p:nvPr/>
        </p:nvSpPr>
        <p:spPr>
          <a:xfrm>
            <a:off x="2265363" y="2808288"/>
            <a:ext cx="5653087" cy="13716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</a:rPr>
              <a:t>古时边防报警的烟火，这里指安史</a:t>
            </a:r>
            <a:endParaRPr lang="zh-CN" altLang="en-US" sz="2800" b="1" dirty="0">
              <a:solidFill>
                <a:srgbClr val="FF0000"/>
              </a:solidFill>
              <a:latin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</a:rPr>
              <a:t>之乱的战火。</a:t>
            </a:r>
            <a:endParaRPr lang="zh-CN" altLang="en-US" sz="2800" b="1" dirty="0">
              <a:solidFill>
                <a:srgbClr val="FF0000"/>
              </a:solidFill>
              <a:latin typeface="宋体" panose="02010600030101010101" pitchFamily="2" charset="-122"/>
            </a:endParaRPr>
          </a:p>
        </p:txBody>
      </p:sp>
      <p:sp>
        <p:nvSpPr>
          <p:cNvPr id="3" name="Text Box 4"/>
          <p:cNvSpPr txBox="1"/>
          <p:nvPr/>
        </p:nvSpPr>
        <p:spPr>
          <a:xfrm>
            <a:off x="2154238" y="4081463"/>
            <a:ext cx="4476750" cy="7318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</a:rPr>
              <a:t>不能插住簪子。</a:t>
            </a:r>
            <a:endParaRPr lang="zh-CN" altLang="en-US" sz="2800" b="1" dirty="0">
              <a:solidFill>
                <a:srgbClr val="FF0000"/>
              </a:solidFill>
              <a:latin typeface="宋体" panose="02010600030101010101" pitchFamily="2" charset="-122"/>
            </a:endParaRPr>
          </a:p>
        </p:txBody>
      </p:sp>
      <p:pic>
        <p:nvPicPr>
          <p:cNvPr id="30728" name="Picture 10" descr="taoshu"/>
          <p:cNvPicPr>
            <a:picLocks noChangeAspect="1"/>
          </p:cNvPicPr>
          <p:nvPr/>
        </p:nvPicPr>
        <p:blipFill>
          <a:blip r:embed="rId2">
            <a:lum bright="-6000" contrast="11998"/>
          </a:blip>
          <a:stretch>
            <a:fillRect/>
          </a:stretch>
        </p:blipFill>
        <p:spPr>
          <a:xfrm>
            <a:off x="6291263" y="769938"/>
            <a:ext cx="2413000" cy="6032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9701" name="Picture 21" descr="图片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335" y="157163"/>
            <a:ext cx="2033588" cy="6127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/>
      <p:bldP spid="13316" grpId="0"/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1745" name="Rectangle 2"/>
          <p:cNvSpPr>
            <a:spLocks noGrp="1"/>
          </p:cNvSpPr>
          <p:nvPr>
            <p:ph type="ctrTitle"/>
          </p:nvPr>
        </p:nvSpPr>
        <p:spPr>
          <a:xfrm>
            <a:off x="820738" y="1834833"/>
            <a:ext cx="7200900" cy="2016125"/>
          </a:xfrm>
        </p:spPr>
        <p:txBody>
          <a:bodyPr anchor="ctr">
            <a:spAutoFit/>
          </a:bodyPr>
          <a:lstStyle>
            <a:lvl1pPr lvl="0" algn="r">
              <a:defRPr sz="4400"/>
            </a:lvl1pPr>
          </a:lstStyle>
          <a:p>
            <a:pPr lvl="0" algn="l">
              <a:lnSpc>
                <a:spcPct val="150000"/>
              </a:lnSpc>
            </a:pPr>
            <a:r>
              <a:rPr lang="en-US" altLang="zh-CN" sz="2800" b="1">
                <a:solidFill>
                  <a:srgbClr val="0000FF"/>
                </a:solidFill>
                <a:latin typeface="宋体" panose="02010600030101010101" pitchFamily="2" charset="-122"/>
              </a:rPr>
              <a:t>1.</a:t>
            </a:r>
            <a:r>
              <a:rPr lang="zh-CN" altLang="en-US" sz="2800" b="1" dirty="0">
                <a:solidFill>
                  <a:srgbClr val="0000FF"/>
                </a:solidFill>
                <a:latin typeface="宋体" panose="02010600030101010101" pitchFamily="2" charset="-122"/>
              </a:rPr>
              <a:t>快速浏览诗文</a:t>
            </a:r>
            <a:r>
              <a:rPr lang="zh-CN" altLang="zh-CN" sz="2800" b="1" dirty="0">
                <a:solidFill>
                  <a:srgbClr val="0000FF"/>
                </a:solidFill>
                <a:latin typeface="宋体" panose="02010600030101010101" pitchFamily="2" charset="-122"/>
              </a:rPr>
              <a:t>,</a:t>
            </a:r>
            <a:r>
              <a:rPr lang="zh-CN" altLang="en-US" sz="2800" b="1" dirty="0">
                <a:solidFill>
                  <a:srgbClr val="0000FF"/>
                </a:solidFill>
                <a:latin typeface="宋体" panose="02010600030101010101" pitchFamily="2" charset="-122"/>
              </a:rPr>
              <a:t>用自己的话说出诗歌的大意。</a:t>
            </a:r>
            <a:br>
              <a:rPr lang="en-US" altLang="zh-CN" sz="2800" b="1">
                <a:solidFill>
                  <a:srgbClr val="0000FF"/>
                </a:solidFill>
                <a:latin typeface="宋体" panose="02010600030101010101" pitchFamily="2" charset="-122"/>
              </a:rPr>
            </a:br>
            <a:r>
              <a:rPr lang="en-US" altLang="zh-CN" sz="2800" b="1">
                <a:solidFill>
                  <a:srgbClr val="0000FF"/>
                </a:solidFill>
                <a:latin typeface="宋体" panose="02010600030101010101" pitchFamily="2" charset="-122"/>
              </a:rPr>
              <a:t>2.</a:t>
            </a:r>
            <a:r>
              <a:rPr lang="zh-CN" altLang="en-US" sz="2800" b="1" dirty="0">
                <a:solidFill>
                  <a:srgbClr val="0000FF"/>
                </a:solidFill>
                <a:latin typeface="宋体" panose="02010600030101010101" pitchFamily="2" charset="-122"/>
              </a:rPr>
              <a:t>请用简洁的语言概述诗歌的主题。</a:t>
            </a:r>
            <a:endParaRPr lang="zh-CN" altLang="en-US" sz="2800" b="1" dirty="0">
              <a:solidFill>
                <a:srgbClr val="0000FF"/>
              </a:solidFill>
              <a:latin typeface="宋体" panose="02010600030101010101" pitchFamily="2" charset="-122"/>
            </a:endParaRPr>
          </a:p>
        </p:txBody>
      </p:sp>
      <p:pic>
        <p:nvPicPr>
          <p:cNvPr id="31747" name="Picture 8" descr="图片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0193" y="224155"/>
            <a:ext cx="2033587" cy="6127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2770" name="Picture 8" descr="图片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1460" y="218440"/>
            <a:ext cx="2033588" cy="6127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125095" y="1094740"/>
            <a:ext cx="8778240" cy="3507740"/>
          </a:xfrm>
          <a:prstGeom prst="rect">
            <a:avLst/>
          </a:prstGeom>
          <a:noFill/>
          <a:ln w="12700">
            <a:noFill/>
            <a:miter lim="800000"/>
          </a:ln>
          <a:effectLst>
            <a:outerShdw dist="35921" dir="2700000" sy="50000" kx="2115830" algn="bl" rotWithShape="0">
              <a:srgbClr val="C0C0C0">
                <a:alpha val="79999"/>
              </a:srgbClr>
            </a:outerShdw>
          </a:effectLst>
        </p:spPr>
        <p:txBody>
          <a:bodyPr wrap="square">
            <a:spAutoFit/>
          </a:bodyPr>
          <a:p>
            <a:pPr algn="l">
              <a:lnSpc>
                <a:spcPct val="150000"/>
              </a:lnSpc>
            </a:pPr>
            <a:r>
              <a:rPr lang="en-US" altLang="en-US" b="1">
                <a:solidFill>
                  <a:srgbClr val="0000FF"/>
                </a:solidFill>
                <a:latin typeface="宋体" panose="02010600030101010101" pitchFamily="2" charset="-122"/>
              </a:rPr>
              <a:t>1.</a:t>
            </a:r>
            <a:r>
              <a:rPr lang="zh-CN" altLang="en-US" b="1">
                <a:solidFill>
                  <a:srgbClr val="0000FF"/>
                </a:solidFill>
                <a:latin typeface="宋体" panose="02010600030101010101" pitchFamily="2" charset="-122"/>
              </a:rPr>
              <a:t>诗歌大意：</a:t>
            </a:r>
            <a:endParaRPr lang="zh-CN" altLang="en-US" b="1">
              <a:solidFill>
                <a:srgbClr val="0000FF"/>
              </a:solidFill>
              <a:latin typeface="宋体" panose="02010600030101010101" pitchFamily="2" charset="-122"/>
            </a:endParaRPr>
          </a:p>
          <a:p>
            <a:pPr algn="l">
              <a:lnSpc>
                <a:spcPct val="150000"/>
              </a:lnSpc>
            </a:pPr>
            <a:r>
              <a:rPr lang="en-US" altLang="zh-CN" b="1">
                <a:solidFill>
                  <a:srgbClr val="FF0000"/>
                </a:solidFill>
                <a:latin typeface="宋体" panose="02010600030101010101" pitchFamily="2" charset="-122"/>
              </a:rPr>
              <a:t>	</a:t>
            </a:r>
            <a:r>
              <a:rPr lang="zh-CN" altLang="en-US" b="1">
                <a:solidFill>
                  <a:srgbClr val="FF0000"/>
                </a:solidFill>
                <a:latin typeface="宋体" panose="02010600030101010101" pitchFamily="2" charset="-122"/>
              </a:rPr>
              <a:t>国都沦陷，空对着山河依旧，春光寂寞，荒城中草木丛深。  </a:t>
            </a:r>
            <a:endParaRPr lang="zh-CN" altLang="en-US" b="1">
              <a:solidFill>
                <a:srgbClr val="FF0000"/>
              </a:solidFill>
              <a:latin typeface="宋体" panose="02010600030101010101" pitchFamily="2" charset="-122"/>
            </a:endParaRPr>
          </a:p>
          <a:p>
            <a:pPr algn="l">
              <a:lnSpc>
                <a:spcPct val="150000"/>
              </a:lnSpc>
            </a:pPr>
            <a:r>
              <a:rPr lang="en-US" altLang="zh-CN" b="1">
                <a:solidFill>
                  <a:srgbClr val="FF0000"/>
                </a:solidFill>
                <a:latin typeface="宋体" panose="02010600030101010101" pitchFamily="2" charset="-122"/>
              </a:rPr>
              <a:t>	</a:t>
            </a:r>
            <a:r>
              <a:rPr lang="zh-CN" altLang="en-US" b="1">
                <a:solidFill>
                  <a:srgbClr val="FF0000"/>
                </a:solidFill>
                <a:latin typeface="宋体" panose="02010600030101010101" pitchFamily="2" charset="-122"/>
              </a:rPr>
              <a:t>感伤时局，见花开常常洒泪，怅恨别离，闻鸟鸣每每惊心。  </a:t>
            </a:r>
            <a:endParaRPr lang="zh-CN" altLang="en-US" b="1">
              <a:solidFill>
                <a:srgbClr val="FF0000"/>
              </a:solidFill>
              <a:latin typeface="宋体" panose="02010600030101010101" pitchFamily="2" charset="-122"/>
            </a:endParaRPr>
          </a:p>
          <a:p>
            <a:pPr algn="l">
              <a:lnSpc>
                <a:spcPct val="150000"/>
              </a:lnSpc>
            </a:pPr>
            <a:r>
              <a:rPr lang="en-US" altLang="zh-CN" b="1">
                <a:solidFill>
                  <a:srgbClr val="FF0000"/>
                </a:solidFill>
                <a:latin typeface="宋体" panose="02010600030101010101" pitchFamily="2" charset="-122"/>
              </a:rPr>
              <a:t>	</a:t>
            </a:r>
            <a:r>
              <a:rPr lang="zh-CN" altLang="en-US" b="1">
                <a:solidFill>
                  <a:srgbClr val="FF0000"/>
                </a:solidFill>
                <a:latin typeface="宋体" panose="02010600030101010101" pitchFamily="2" charset="-122"/>
              </a:rPr>
              <a:t>愁看这漫天烽火，早又阳春三月，珍重那远方家信，漫道片纸万金。  </a:t>
            </a:r>
            <a:endParaRPr lang="zh-CN" altLang="en-US" b="1">
              <a:solidFill>
                <a:srgbClr val="FF0000"/>
              </a:solidFill>
              <a:latin typeface="宋体" panose="02010600030101010101" pitchFamily="2" charset="-122"/>
            </a:endParaRPr>
          </a:p>
          <a:p>
            <a:pPr algn="l">
              <a:lnSpc>
                <a:spcPct val="150000"/>
              </a:lnSpc>
            </a:pPr>
            <a:r>
              <a:rPr lang="en-US" altLang="zh-CN" b="1">
                <a:solidFill>
                  <a:srgbClr val="FF0000"/>
                </a:solidFill>
                <a:latin typeface="宋体" panose="02010600030101010101" pitchFamily="2" charset="-122"/>
              </a:rPr>
              <a:t>	</a:t>
            </a:r>
            <a:r>
              <a:rPr lang="zh-CN" altLang="en-US" b="1">
                <a:solidFill>
                  <a:srgbClr val="FF0000"/>
                </a:solidFill>
                <a:latin typeface="宋体" panose="02010600030101010101" pitchFamily="2" charset="-122"/>
              </a:rPr>
              <a:t>独立苍茫，无言搔首，白发稀疏，简直要插不上头</a:t>
            </a:r>
            <a:r>
              <a:rPr lang="zh-CN" altLang="en-US" b="1" dirty="0">
                <a:solidFill>
                  <a:srgbClr val="FF0000"/>
                </a:solidFill>
                <a:latin typeface="宋体" panose="02010600030101010101" pitchFamily="2" charset="-122"/>
              </a:rPr>
              <a:t>簪。</a:t>
            </a:r>
            <a:r>
              <a:rPr lang="zh-CN" altLang="en-US" sz="2800" b="1">
                <a:solidFill>
                  <a:srgbClr val="0000FF"/>
                </a:solidFill>
                <a:latin typeface="宋体" panose="02010600030101010101" pitchFamily="2" charset="-122"/>
              </a:rPr>
              <a:t>                                                    </a:t>
            </a:r>
            <a:endParaRPr lang="zh-CN" altLang="en-US" sz="2800" b="1">
              <a:solidFill>
                <a:srgbClr val="0000FF"/>
              </a:solidFill>
              <a:latin typeface="宋体" panose="02010600030101010101" pitchFamily="2" charset="-122"/>
            </a:endParaRP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6_古瓶荷花">
  <a:themeElements>
    <a:clrScheme name="">
      <a:dk1>
        <a:srgbClr val="0033CC"/>
      </a:dk1>
      <a:lt1>
        <a:srgbClr val="FFFFFF"/>
      </a:lt1>
      <a:dk2>
        <a:srgbClr val="007572"/>
      </a:dk2>
      <a:lt2>
        <a:srgbClr val="C0C0C0"/>
      </a:lt2>
      <a:accent1>
        <a:srgbClr val="CCECFF"/>
      </a:accent1>
      <a:accent2>
        <a:srgbClr val="3399FF"/>
      </a:accent2>
      <a:accent3>
        <a:srgbClr val="FFFFFF"/>
      </a:accent3>
      <a:accent4>
        <a:srgbClr val="002AAF"/>
      </a:accent4>
      <a:accent5>
        <a:srgbClr val="E2F4FF"/>
      </a:accent5>
      <a:accent6>
        <a:srgbClr val="2D89E5"/>
      </a:accent6>
      <a:hlink>
        <a:srgbClr val="CC0066"/>
      </a:hlink>
      <a:folHlink>
        <a:srgbClr val="7D7DA9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33CC"/>
        </a:dk1>
        <a:lt1>
          <a:srgbClr val="FFFFFF"/>
        </a:lt1>
        <a:dk2>
          <a:srgbClr val="007572"/>
        </a:dk2>
        <a:lt2>
          <a:srgbClr val="C0C0C0"/>
        </a:lt2>
        <a:accent1>
          <a:srgbClr val="CCECFF"/>
        </a:accent1>
        <a:accent2>
          <a:srgbClr val="3399FF"/>
        </a:accent2>
        <a:accent3>
          <a:srgbClr val="FFFFFF"/>
        </a:accent3>
        <a:accent4>
          <a:srgbClr val="002AAF"/>
        </a:accent4>
        <a:accent5>
          <a:srgbClr val="E2F4FF"/>
        </a:accent5>
        <a:accent6>
          <a:srgbClr val="2D89E5"/>
        </a:accent6>
        <a:hlink>
          <a:srgbClr val="CC0066"/>
        </a:hlink>
        <a:folHlink>
          <a:srgbClr val="7D7DA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7A77"/>
        </a:dk1>
        <a:lt1>
          <a:srgbClr val="EFF6EE"/>
        </a:lt1>
        <a:dk2>
          <a:srgbClr val="0066CC"/>
        </a:dk2>
        <a:lt2>
          <a:srgbClr val="C0C0C0"/>
        </a:lt2>
        <a:accent1>
          <a:srgbClr val="E7EEE6"/>
        </a:accent1>
        <a:accent2>
          <a:srgbClr val="FF9933"/>
        </a:accent2>
        <a:accent3>
          <a:srgbClr val="F5FAF5"/>
        </a:accent3>
        <a:accent4>
          <a:srgbClr val="006866"/>
        </a:accent4>
        <a:accent5>
          <a:srgbClr val="F1F5F0"/>
        </a:accent5>
        <a:accent6>
          <a:srgbClr val="E5892D"/>
        </a:accent6>
        <a:hlink>
          <a:srgbClr val="636395"/>
        </a:hlink>
        <a:folHlink>
          <a:srgbClr val="CC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CCFFCC"/>
        </a:lt1>
        <a:dk2>
          <a:srgbClr val="E88A00"/>
        </a:dk2>
        <a:lt2>
          <a:srgbClr val="C0C0C0"/>
        </a:lt2>
        <a:accent1>
          <a:srgbClr val="CCECFF"/>
        </a:accent1>
        <a:accent2>
          <a:srgbClr val="336600"/>
        </a:accent2>
        <a:accent3>
          <a:srgbClr val="E2FFE2"/>
        </a:accent3>
        <a:accent4>
          <a:srgbClr val="000000"/>
        </a:accent4>
        <a:accent5>
          <a:srgbClr val="E2F4FF"/>
        </a:accent5>
        <a:accent6>
          <a:srgbClr val="2D5B00"/>
        </a:accent6>
        <a:hlink>
          <a:srgbClr val="3333CC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CC"/>
        </a:lt1>
        <a:dk2>
          <a:srgbClr val="CC3300"/>
        </a:dk2>
        <a:lt2>
          <a:srgbClr val="C0C0C0"/>
        </a:lt2>
        <a:accent1>
          <a:srgbClr val="FFFFCC"/>
        </a:accent1>
        <a:accent2>
          <a:srgbClr val="339933"/>
        </a:accent2>
        <a:accent3>
          <a:srgbClr val="FFFFE2"/>
        </a:accent3>
        <a:accent4>
          <a:srgbClr val="000000"/>
        </a:accent4>
        <a:accent5>
          <a:srgbClr val="FFFFE2"/>
        </a:accent5>
        <a:accent6>
          <a:srgbClr val="2D892D"/>
        </a:accent6>
        <a:hlink>
          <a:srgbClr val="0066FF"/>
        </a:hlink>
        <a:folHlink>
          <a:srgbClr val="6F6F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636395"/>
        </a:dk1>
        <a:lt1>
          <a:srgbClr val="FFE2C5"/>
        </a:lt1>
        <a:dk2>
          <a:srgbClr val="000000"/>
        </a:dk2>
        <a:lt2>
          <a:srgbClr val="C0C0C0"/>
        </a:lt2>
        <a:accent1>
          <a:srgbClr val="FFE1E1"/>
        </a:accent1>
        <a:accent2>
          <a:srgbClr val="FF9933"/>
        </a:accent2>
        <a:accent3>
          <a:srgbClr val="FFEEDE"/>
        </a:accent3>
        <a:accent4>
          <a:srgbClr val="545480"/>
        </a:accent4>
        <a:accent5>
          <a:srgbClr val="FFEDED"/>
        </a:accent5>
        <a:accent6>
          <a:srgbClr val="E5892D"/>
        </a:accent6>
        <a:hlink>
          <a:srgbClr val="008080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626292"/>
        </a:dk1>
        <a:lt1>
          <a:srgbClr val="CCECFF"/>
        </a:lt1>
        <a:dk2>
          <a:srgbClr val="3333CC"/>
        </a:dk2>
        <a:lt2>
          <a:srgbClr val="C0C0C0"/>
        </a:lt2>
        <a:accent1>
          <a:srgbClr val="D9F1FF"/>
        </a:accent1>
        <a:accent2>
          <a:srgbClr val="FF9900"/>
        </a:accent2>
        <a:accent3>
          <a:srgbClr val="E2F4FF"/>
        </a:accent3>
        <a:accent4>
          <a:srgbClr val="53537D"/>
        </a:accent4>
        <a:accent5>
          <a:srgbClr val="E9F7FF"/>
        </a:accent5>
        <a:accent6>
          <a:srgbClr val="E58900"/>
        </a:accent6>
        <a:hlink>
          <a:srgbClr val="CC0066"/>
        </a:hlink>
        <a:folHlink>
          <a:srgbClr val="00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66CC"/>
        </a:dk1>
        <a:lt1>
          <a:srgbClr val="FFE1E1"/>
        </a:lt1>
        <a:dk2>
          <a:srgbClr val="006600"/>
        </a:dk2>
        <a:lt2>
          <a:srgbClr val="C0C0C0"/>
        </a:lt2>
        <a:accent1>
          <a:srgbClr val="FFFFCC"/>
        </a:accent1>
        <a:accent2>
          <a:srgbClr val="009999"/>
        </a:accent2>
        <a:accent3>
          <a:srgbClr val="FFEDED"/>
        </a:accent3>
        <a:accent4>
          <a:srgbClr val="0057AF"/>
        </a:accent4>
        <a:accent5>
          <a:srgbClr val="FFFFE2"/>
        </a:accent5>
        <a:accent6>
          <a:srgbClr val="008989"/>
        </a:accent6>
        <a:hlink>
          <a:srgbClr val="EC0000"/>
        </a:hlink>
        <a:folHlink>
          <a:srgbClr val="00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292929"/>
        </a:dk1>
        <a:lt1>
          <a:srgbClr val="DDDDDD"/>
        </a:lt1>
        <a:dk2>
          <a:srgbClr val="0066CC"/>
        </a:dk2>
        <a:lt2>
          <a:srgbClr val="B2B2B2"/>
        </a:lt2>
        <a:accent1>
          <a:srgbClr val="CACADC"/>
        </a:accent1>
        <a:accent2>
          <a:srgbClr val="FFCC00"/>
        </a:accent2>
        <a:accent3>
          <a:srgbClr val="EBEBEB"/>
        </a:accent3>
        <a:accent4>
          <a:srgbClr val="222222"/>
        </a:accent4>
        <a:accent5>
          <a:srgbClr val="E1E1EA"/>
        </a:accent5>
        <a:accent6>
          <a:srgbClr val="E5B700"/>
        </a:accent6>
        <a:hlink>
          <a:srgbClr val="008080"/>
        </a:hlink>
        <a:folHlink>
          <a:srgbClr val="7D7DA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8_古瓶荷花">
  <a:themeElements>
    <a:clrScheme name="">
      <a:dk1>
        <a:srgbClr val="0033CC"/>
      </a:dk1>
      <a:lt1>
        <a:srgbClr val="FFFFFF"/>
      </a:lt1>
      <a:dk2>
        <a:srgbClr val="007572"/>
      </a:dk2>
      <a:lt2>
        <a:srgbClr val="C0C0C0"/>
      </a:lt2>
      <a:accent1>
        <a:srgbClr val="CCECFF"/>
      </a:accent1>
      <a:accent2>
        <a:srgbClr val="3399FF"/>
      </a:accent2>
      <a:accent3>
        <a:srgbClr val="FFFFFF"/>
      </a:accent3>
      <a:accent4>
        <a:srgbClr val="002AAF"/>
      </a:accent4>
      <a:accent5>
        <a:srgbClr val="E2F4FF"/>
      </a:accent5>
      <a:accent6>
        <a:srgbClr val="2D89E5"/>
      </a:accent6>
      <a:hlink>
        <a:srgbClr val="CC0066"/>
      </a:hlink>
      <a:folHlink>
        <a:srgbClr val="7D7DA9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33CC"/>
        </a:dk1>
        <a:lt1>
          <a:srgbClr val="FFFFFF"/>
        </a:lt1>
        <a:dk2>
          <a:srgbClr val="007572"/>
        </a:dk2>
        <a:lt2>
          <a:srgbClr val="C0C0C0"/>
        </a:lt2>
        <a:accent1>
          <a:srgbClr val="CCECFF"/>
        </a:accent1>
        <a:accent2>
          <a:srgbClr val="3399FF"/>
        </a:accent2>
        <a:accent3>
          <a:srgbClr val="FFFFFF"/>
        </a:accent3>
        <a:accent4>
          <a:srgbClr val="002AAF"/>
        </a:accent4>
        <a:accent5>
          <a:srgbClr val="E2F4FF"/>
        </a:accent5>
        <a:accent6>
          <a:srgbClr val="2D89E5"/>
        </a:accent6>
        <a:hlink>
          <a:srgbClr val="CC0066"/>
        </a:hlink>
        <a:folHlink>
          <a:srgbClr val="7D7DA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7A77"/>
        </a:dk1>
        <a:lt1>
          <a:srgbClr val="EFF6EE"/>
        </a:lt1>
        <a:dk2>
          <a:srgbClr val="0066CC"/>
        </a:dk2>
        <a:lt2>
          <a:srgbClr val="C0C0C0"/>
        </a:lt2>
        <a:accent1>
          <a:srgbClr val="E7EEE6"/>
        </a:accent1>
        <a:accent2>
          <a:srgbClr val="FF9933"/>
        </a:accent2>
        <a:accent3>
          <a:srgbClr val="F5FAF5"/>
        </a:accent3>
        <a:accent4>
          <a:srgbClr val="006866"/>
        </a:accent4>
        <a:accent5>
          <a:srgbClr val="F1F5F0"/>
        </a:accent5>
        <a:accent6>
          <a:srgbClr val="E5892D"/>
        </a:accent6>
        <a:hlink>
          <a:srgbClr val="636395"/>
        </a:hlink>
        <a:folHlink>
          <a:srgbClr val="CC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CCFFCC"/>
        </a:lt1>
        <a:dk2>
          <a:srgbClr val="E88A00"/>
        </a:dk2>
        <a:lt2>
          <a:srgbClr val="C0C0C0"/>
        </a:lt2>
        <a:accent1>
          <a:srgbClr val="CCECFF"/>
        </a:accent1>
        <a:accent2>
          <a:srgbClr val="336600"/>
        </a:accent2>
        <a:accent3>
          <a:srgbClr val="E2FFE2"/>
        </a:accent3>
        <a:accent4>
          <a:srgbClr val="000000"/>
        </a:accent4>
        <a:accent5>
          <a:srgbClr val="E2F4FF"/>
        </a:accent5>
        <a:accent6>
          <a:srgbClr val="2D5B00"/>
        </a:accent6>
        <a:hlink>
          <a:srgbClr val="3333CC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CC"/>
        </a:lt1>
        <a:dk2>
          <a:srgbClr val="CC3300"/>
        </a:dk2>
        <a:lt2>
          <a:srgbClr val="C0C0C0"/>
        </a:lt2>
        <a:accent1>
          <a:srgbClr val="FFFFCC"/>
        </a:accent1>
        <a:accent2>
          <a:srgbClr val="339933"/>
        </a:accent2>
        <a:accent3>
          <a:srgbClr val="FFFFE2"/>
        </a:accent3>
        <a:accent4>
          <a:srgbClr val="000000"/>
        </a:accent4>
        <a:accent5>
          <a:srgbClr val="FFFFE2"/>
        </a:accent5>
        <a:accent6>
          <a:srgbClr val="2D892D"/>
        </a:accent6>
        <a:hlink>
          <a:srgbClr val="0066FF"/>
        </a:hlink>
        <a:folHlink>
          <a:srgbClr val="6F6F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636395"/>
        </a:dk1>
        <a:lt1>
          <a:srgbClr val="FFE2C5"/>
        </a:lt1>
        <a:dk2>
          <a:srgbClr val="000000"/>
        </a:dk2>
        <a:lt2>
          <a:srgbClr val="C0C0C0"/>
        </a:lt2>
        <a:accent1>
          <a:srgbClr val="FFE1E1"/>
        </a:accent1>
        <a:accent2>
          <a:srgbClr val="FF9933"/>
        </a:accent2>
        <a:accent3>
          <a:srgbClr val="FFEEDE"/>
        </a:accent3>
        <a:accent4>
          <a:srgbClr val="545480"/>
        </a:accent4>
        <a:accent5>
          <a:srgbClr val="FFEDED"/>
        </a:accent5>
        <a:accent6>
          <a:srgbClr val="E5892D"/>
        </a:accent6>
        <a:hlink>
          <a:srgbClr val="008080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626292"/>
        </a:dk1>
        <a:lt1>
          <a:srgbClr val="CCECFF"/>
        </a:lt1>
        <a:dk2>
          <a:srgbClr val="3333CC"/>
        </a:dk2>
        <a:lt2>
          <a:srgbClr val="C0C0C0"/>
        </a:lt2>
        <a:accent1>
          <a:srgbClr val="D9F1FF"/>
        </a:accent1>
        <a:accent2>
          <a:srgbClr val="FF9900"/>
        </a:accent2>
        <a:accent3>
          <a:srgbClr val="E2F4FF"/>
        </a:accent3>
        <a:accent4>
          <a:srgbClr val="53537D"/>
        </a:accent4>
        <a:accent5>
          <a:srgbClr val="E9F7FF"/>
        </a:accent5>
        <a:accent6>
          <a:srgbClr val="E58900"/>
        </a:accent6>
        <a:hlink>
          <a:srgbClr val="CC0066"/>
        </a:hlink>
        <a:folHlink>
          <a:srgbClr val="00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66CC"/>
        </a:dk1>
        <a:lt1>
          <a:srgbClr val="FFE1E1"/>
        </a:lt1>
        <a:dk2>
          <a:srgbClr val="006600"/>
        </a:dk2>
        <a:lt2>
          <a:srgbClr val="C0C0C0"/>
        </a:lt2>
        <a:accent1>
          <a:srgbClr val="FFFFCC"/>
        </a:accent1>
        <a:accent2>
          <a:srgbClr val="009999"/>
        </a:accent2>
        <a:accent3>
          <a:srgbClr val="FFEDED"/>
        </a:accent3>
        <a:accent4>
          <a:srgbClr val="0057AF"/>
        </a:accent4>
        <a:accent5>
          <a:srgbClr val="FFFFE2"/>
        </a:accent5>
        <a:accent6>
          <a:srgbClr val="008989"/>
        </a:accent6>
        <a:hlink>
          <a:srgbClr val="EC0000"/>
        </a:hlink>
        <a:folHlink>
          <a:srgbClr val="00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292929"/>
        </a:dk1>
        <a:lt1>
          <a:srgbClr val="DDDDDD"/>
        </a:lt1>
        <a:dk2>
          <a:srgbClr val="0066CC"/>
        </a:dk2>
        <a:lt2>
          <a:srgbClr val="B2B2B2"/>
        </a:lt2>
        <a:accent1>
          <a:srgbClr val="CACADC"/>
        </a:accent1>
        <a:accent2>
          <a:srgbClr val="FFCC00"/>
        </a:accent2>
        <a:accent3>
          <a:srgbClr val="EBEBEB"/>
        </a:accent3>
        <a:accent4>
          <a:srgbClr val="222222"/>
        </a:accent4>
        <a:accent5>
          <a:srgbClr val="E1E1EA"/>
        </a:accent5>
        <a:accent6>
          <a:srgbClr val="E5B700"/>
        </a:accent6>
        <a:hlink>
          <a:srgbClr val="008080"/>
        </a:hlink>
        <a:folHlink>
          <a:srgbClr val="7D7DA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Watermark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CCCFF"/>
      </a:accent1>
      <a:accent2>
        <a:srgbClr val="D9D8EC"/>
      </a:accent2>
      <a:accent3>
        <a:srgbClr val="FFFFFF"/>
      </a:accent3>
      <a:accent4>
        <a:srgbClr val="000000"/>
      </a:accent4>
      <a:accent5>
        <a:srgbClr val="E2E2FF"/>
      </a:accent5>
      <a:accent6>
        <a:srgbClr val="C2C1D3"/>
      </a:accent6>
      <a:hlink>
        <a:srgbClr val="6767FF"/>
      </a:hlink>
      <a:folHlink>
        <a:srgbClr val="9933FF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CCFF"/>
        </a:accent1>
        <a:accent2>
          <a:srgbClr val="D9D8E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C2C1D3"/>
        </a:accent6>
        <a:hlink>
          <a:srgbClr val="6767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666633"/>
        </a:dk2>
        <a:lt2>
          <a:srgbClr val="5F5F5F"/>
        </a:lt2>
        <a:accent1>
          <a:srgbClr val="FFCC00"/>
        </a:accent1>
        <a:accent2>
          <a:srgbClr val="EFF0B2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D6D79F"/>
        </a:accent6>
        <a:hlink>
          <a:srgbClr val="808000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9BB0CB"/>
        </a:accent1>
        <a:accent2>
          <a:srgbClr val="D1E0CE"/>
        </a:accent2>
        <a:accent3>
          <a:srgbClr val="FFFFFF"/>
        </a:accent3>
        <a:accent4>
          <a:srgbClr val="000000"/>
        </a:accent4>
        <a:accent5>
          <a:srgbClr val="CBD4E1"/>
        </a:accent5>
        <a:accent6>
          <a:srgbClr val="BBC9B8"/>
        </a:accent6>
        <a:hlink>
          <a:srgbClr val="8EA642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CC"/>
        </a:dk1>
        <a:lt1>
          <a:srgbClr val="336600"/>
        </a:lt1>
        <a:dk2>
          <a:srgbClr val="FFFFCC"/>
        </a:dk2>
        <a:lt2>
          <a:srgbClr val="333300"/>
        </a:lt2>
        <a:accent1>
          <a:srgbClr val="99CC00"/>
        </a:accent1>
        <a:accent2>
          <a:srgbClr val="669900"/>
        </a:accent2>
        <a:accent3>
          <a:srgbClr val="ADB9AA"/>
        </a:accent3>
        <a:accent4>
          <a:srgbClr val="DCDCAF"/>
        </a:accent4>
        <a:accent5>
          <a:srgbClr val="CAE2AA"/>
        </a:accent5>
        <a:accent6>
          <a:srgbClr val="5B8900"/>
        </a:accent6>
        <a:hlink>
          <a:srgbClr val="CC99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4A48"/>
        </a:lt1>
        <a:dk2>
          <a:srgbClr val="FFFFFF"/>
        </a:dk2>
        <a:lt2>
          <a:srgbClr val="424458"/>
        </a:lt2>
        <a:accent1>
          <a:srgbClr val="83B200"/>
        </a:accent1>
        <a:accent2>
          <a:srgbClr val="006260"/>
        </a:accent2>
        <a:accent3>
          <a:srgbClr val="AAB2B1"/>
        </a:accent3>
        <a:accent4>
          <a:srgbClr val="DCDCDC"/>
        </a:accent4>
        <a:accent5>
          <a:srgbClr val="C2D5AA"/>
        </a:accent5>
        <a:accent6>
          <a:srgbClr val="005755"/>
        </a:accent6>
        <a:hlink>
          <a:srgbClr val="6666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1C2046"/>
        </a:lt1>
        <a:dk2>
          <a:srgbClr val="FFFFFF"/>
        </a:dk2>
        <a:lt2>
          <a:srgbClr val="000000"/>
        </a:lt2>
        <a:accent1>
          <a:srgbClr val="00CCFF"/>
        </a:accent1>
        <a:accent2>
          <a:srgbClr val="2D226E"/>
        </a:accent2>
        <a:accent3>
          <a:srgbClr val="AAABB1"/>
        </a:accent3>
        <a:accent4>
          <a:srgbClr val="DCDCDC"/>
        </a:accent4>
        <a:accent5>
          <a:srgbClr val="AAE2FF"/>
        </a:accent5>
        <a:accent6>
          <a:srgbClr val="281E62"/>
        </a:accent6>
        <a:hlink>
          <a:srgbClr val="666699"/>
        </a:hlink>
        <a:folHlink>
          <a:srgbClr val="99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66"/>
        </a:lt1>
        <a:dk2>
          <a:srgbClr val="FFFFFF"/>
        </a:dk2>
        <a:lt2>
          <a:srgbClr val="424458"/>
        </a:lt2>
        <a:accent1>
          <a:srgbClr val="6666FF"/>
        </a:accent1>
        <a:accent2>
          <a:srgbClr val="333399"/>
        </a:accent2>
        <a:accent3>
          <a:srgbClr val="AAAAB9"/>
        </a:accent3>
        <a:accent4>
          <a:srgbClr val="DCDCDC"/>
        </a:accent4>
        <a:accent5>
          <a:srgbClr val="B9B9FF"/>
        </a:accent5>
        <a:accent6>
          <a:srgbClr val="2D2D89"/>
        </a:accent6>
        <a:hlink>
          <a:srgbClr val="FF9900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CC"/>
        </a:dk1>
        <a:lt1>
          <a:srgbClr val="390B20"/>
        </a:lt1>
        <a:dk2>
          <a:srgbClr val="FFFFCC"/>
        </a:dk2>
        <a:lt2>
          <a:srgbClr val="1C1C1C"/>
        </a:lt2>
        <a:accent1>
          <a:srgbClr val="FF916F"/>
        </a:accent1>
        <a:accent2>
          <a:srgbClr val="561450"/>
        </a:accent2>
        <a:accent3>
          <a:srgbClr val="AEAAAB"/>
        </a:accent3>
        <a:accent4>
          <a:srgbClr val="DCDCAF"/>
        </a:accent4>
        <a:accent5>
          <a:srgbClr val="FFC7BB"/>
        </a:accent5>
        <a:accent6>
          <a:srgbClr val="4C1147"/>
        </a:accent6>
        <a:hlink>
          <a:srgbClr val="637D95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722104"/>
        </a:lt1>
        <a:dk2>
          <a:srgbClr val="FFFFFF"/>
        </a:dk2>
        <a:lt2>
          <a:srgbClr val="4C0000"/>
        </a:lt2>
        <a:accent1>
          <a:srgbClr val="CC6600"/>
        </a:accent1>
        <a:accent2>
          <a:srgbClr val="8A2E00"/>
        </a:accent2>
        <a:accent3>
          <a:srgbClr val="BCABAA"/>
        </a:accent3>
        <a:accent4>
          <a:srgbClr val="DCDCDC"/>
        </a:accent4>
        <a:accent5>
          <a:srgbClr val="E2B9AA"/>
        </a:accent5>
        <a:accent6>
          <a:srgbClr val="7B2800"/>
        </a:accent6>
        <a:hlink>
          <a:srgbClr val="FFCC0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1904</Words>
  <Application>WPS 演示</Application>
  <PresentationFormat>在屏幕上显示</PresentationFormat>
  <Paragraphs>120</Paragraphs>
  <Slides>19</Slides>
  <Notes>9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19</vt:i4>
      </vt:variant>
    </vt:vector>
  </HeadingPairs>
  <TitlesOfParts>
    <vt:vector size="39" baseType="lpstr">
      <vt:lpstr>Arial</vt:lpstr>
      <vt:lpstr>宋体</vt:lpstr>
      <vt:lpstr>Wingdings</vt:lpstr>
      <vt:lpstr>Times New Roman</vt:lpstr>
      <vt:lpstr>黑体</vt:lpstr>
      <vt:lpstr>微软雅黑</vt:lpstr>
      <vt:lpstr>华文新魏</vt:lpstr>
      <vt:lpstr>Calibri</vt:lpstr>
      <vt:lpstr>Tahoma</vt:lpstr>
      <vt:lpstr>Arial Unicode MS</vt:lpstr>
      <vt:lpstr>楷体_GB2312</vt:lpstr>
      <vt:lpstr>隶书</vt:lpstr>
      <vt:lpstr>华文行楷</vt:lpstr>
      <vt:lpstr>仿宋_GB2312</vt:lpstr>
      <vt:lpstr>华文彩云</vt:lpstr>
      <vt:lpstr>新宋体</vt:lpstr>
      <vt:lpstr>仿宋</vt:lpstr>
      <vt:lpstr>6_古瓶荷花</vt:lpstr>
      <vt:lpstr>8_古瓶荷花</vt:lpstr>
      <vt:lpstr>Watermark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1.快速浏览诗文,用自己的话说出诗歌的大意。 2.请用简洁的语言概述诗歌的主题。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杜甫诗中的名句</vt:lpstr>
      <vt:lpstr>PowerPoint 演示文稿</vt:lpstr>
      <vt:lpstr>柳州市第八中学录制  2018年12月20日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/>
  <cp:lastModifiedBy>   จุ๊บ</cp:lastModifiedBy>
  <cp:revision>367</cp:revision>
  <dcterms:created xsi:type="dcterms:W3CDTF">2004-09-07T08:35:00Z</dcterms:created>
  <dcterms:modified xsi:type="dcterms:W3CDTF">2018-12-25T09:23:16Z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2052-10.1.0.7697</vt:lpwstr>
  </property>
</Properties>
</file>